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1"/>
  </p:notesMasterIdLst>
  <p:sldIdLst>
    <p:sldId id="256" r:id="rId2"/>
    <p:sldId id="262" r:id="rId3"/>
    <p:sldId id="297" r:id="rId4"/>
    <p:sldId id="264" r:id="rId5"/>
    <p:sldId id="324" r:id="rId6"/>
    <p:sldId id="327" r:id="rId7"/>
    <p:sldId id="329" r:id="rId8"/>
    <p:sldId id="330" r:id="rId9"/>
    <p:sldId id="322" r:id="rId10"/>
    <p:sldId id="321" r:id="rId11"/>
    <p:sldId id="331" r:id="rId12"/>
    <p:sldId id="281" r:id="rId13"/>
    <p:sldId id="287" r:id="rId14"/>
    <p:sldId id="286" r:id="rId15"/>
    <p:sldId id="288" r:id="rId16"/>
    <p:sldId id="289" r:id="rId17"/>
    <p:sldId id="292" r:id="rId18"/>
    <p:sldId id="291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139" autoAdjust="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Elektrický proud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VY_32_INOVACE_Třífázové napětí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Elektrický proud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VY_32_INOVACE_Třífázové napětí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4.12.2013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4.12.2013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4.12.2013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4.12.2013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4.12.2013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4.12.2013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4.12.2013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4.12.2013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4.12.2013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4.12.2013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4.12.2013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4.12.2013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4.12.2013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hyperlink" Target="http://fyzweb.cz/materialy/videopokusy/POKUSY/3FGENERATOR/INDEX.HTM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elektroinstalace.blogspot.cz/2012/03/jak-zapojit-zasuvku-na-230-v.html" TargetMode="External"/><Relationship Id="rId3" Type="http://schemas.openxmlformats.org/officeDocument/2006/relationships/hyperlink" Target="http://elektrika.cz/data/clanky/clanek.2004-12-30.8131490438" TargetMode="External"/><Relationship Id="rId7" Type="http://schemas.openxmlformats.org/officeDocument/2006/relationships/hyperlink" Target="http://www.elektrobock.cz/cs/zasuvka-2p-pe/product.html?id=137" TargetMode="External"/><Relationship Id="rId2" Type="http://schemas.openxmlformats.org/officeDocument/2006/relationships/hyperlink" Target="http://lucy.troja.mff.cuni.cz/~tichy/elektross/elmotor_magnet/stridavy_mot/str_mot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yzweb.cz/materialy/videopokusy/POKUSY/3FGENERATOR/POPIS.HTM" TargetMode="External"/><Relationship Id="rId11" Type="http://schemas.openxmlformats.org/officeDocument/2006/relationships/hyperlink" Target="http://www.office.microsoft.com/" TargetMode="External"/><Relationship Id="rId5" Type="http://schemas.openxmlformats.org/officeDocument/2006/relationships/hyperlink" Target="http://kvinta-html.wz.cz/fyzika/elektrina_a_magnetismus/stridavy_proud_v_energetice/trojfazova_soustava_stridaveho_napeti.htm" TargetMode="External"/><Relationship Id="rId10" Type="http://schemas.openxmlformats.org/officeDocument/2006/relationships/hyperlink" Target="http://www.ledview.cz/pozadavky-na-elektro" TargetMode="External"/><Relationship Id="rId4" Type="http://schemas.openxmlformats.org/officeDocument/2006/relationships/hyperlink" Target="http://www.geocaching.com/geocache/GC16H82_vodni-elektrarna-hydroelectric-na-trilcove-jezu?guid=bd49b3ff-45a1-4db8-aef2-de308d22c7ea" TargetMode="External"/><Relationship Id="rId9" Type="http://schemas.openxmlformats.org/officeDocument/2006/relationships/hyperlink" Target="http://elektross.gjn.cz/elmotor_magnet/stridavy_mot/zapojeni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361905470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určena pro výklad </a:t>
            </a:r>
            <a:r>
              <a:rPr lang="cs-CZ" smtClean="0"/>
              <a:t>principu </a:t>
            </a:r>
            <a:r>
              <a:rPr lang="cs-CZ" smtClean="0"/>
              <a:t>výroby </a:t>
            </a:r>
            <a:r>
              <a:rPr lang="cs-CZ" dirty="0" smtClean="0"/>
              <a:t>třífázového napětí, jeho přenosu ke spotřebitelům a zapojení spotřebičů k elektrické síti v 9. ročníku ZŠ.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se skládá ze tří částí: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Výklad </a:t>
            </a:r>
            <a:r>
              <a:rPr lang="cs-CZ" dirty="0"/>
              <a:t>nové látky (snímky </a:t>
            </a:r>
            <a:r>
              <a:rPr lang="cs-CZ" dirty="0" smtClean="0"/>
              <a:t>4 </a:t>
            </a:r>
            <a:r>
              <a:rPr lang="cs-CZ" dirty="0"/>
              <a:t>– </a:t>
            </a:r>
            <a:r>
              <a:rPr lang="cs-CZ" dirty="0" smtClean="0"/>
              <a:t>11): třífázový generátor, nulový vodič, sdružené a fázové napětí, zapojení vodičů v zásuvce, zapojení spotřebičů do hvězdy a trojúhelníku.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Shrnutí probrané látky a závěrečný test (snímky 12 – 18).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Časová </a:t>
            </a:r>
            <a:r>
              <a:rPr lang="cs-CZ" dirty="0"/>
              <a:t>náročnost </a:t>
            </a:r>
            <a:r>
              <a:rPr lang="cs-CZ" dirty="0" smtClean="0"/>
              <a:t>40 </a:t>
            </a:r>
            <a:r>
              <a:rPr lang="cs-CZ" dirty="0"/>
              <a:t>min.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Popis práce s prezentací: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Mezi jednotlivými snímky se přechází standardním způsobem.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Snímek </a:t>
            </a:r>
            <a:r>
              <a:rPr lang="cs-CZ" dirty="0"/>
              <a:t>č. </a:t>
            </a:r>
            <a:r>
              <a:rPr lang="cs-CZ" dirty="0" smtClean="0"/>
              <a:t>6 </a:t>
            </a:r>
            <a:r>
              <a:rPr lang="cs-CZ" dirty="0"/>
              <a:t>obsahuje </a:t>
            </a:r>
            <a:r>
              <a:rPr lang="cs-CZ" dirty="0" smtClean="0"/>
              <a:t>hypertextový odkaz na stránky s  vide0soubory demonstrující princip činnosti trojfázového generátoru.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Snímky č. 14 – 18 obsahují testové otázky s nabídnutými možnostmi odpovědí. Žáci po kliknutí na odpověď na interaktivní tabuli, nebo myší přímo v prezentaci ihned zjistí, zda odpověděli správně (zobrazí se ikona správné nebo nesprávné odpovědi, která po chvíli opět zmizí).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833632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rmAutofit/>
          </a:bodyPr>
          <a:lstStyle/>
          <a:p>
            <a:pPr lvl="0"/>
            <a:r>
              <a:rPr lang="cs-CZ" sz="6000" dirty="0"/>
              <a:t>Třífázové napětí</a:t>
            </a:r>
            <a:endParaRPr lang="cs-CZ" sz="6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cap="all" dirty="0"/>
              <a:t>Trojfázový generátor střídavého napětí (ALTERNÁTOR)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426576"/>
            <a:ext cx="8856983" cy="4242784"/>
          </a:xfrm>
        </p:spPr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endParaRPr lang="cs-CZ" sz="2800" dirty="0"/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Rotor</a:t>
            </a:r>
            <a:r>
              <a:rPr lang="cs-CZ" sz="2800" dirty="0" smtClean="0"/>
              <a:t> </a:t>
            </a:r>
            <a:r>
              <a:rPr lang="cs-CZ" sz="2800" dirty="0"/>
              <a:t>tvoří </a:t>
            </a:r>
            <a:r>
              <a:rPr lang="cs-CZ" sz="2800" dirty="0" smtClean="0"/>
              <a:t>magnet 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(v praxi je rotorem elektromagnet, který se otáčí s frekvencí 50 Hz)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Stator</a:t>
            </a:r>
            <a:r>
              <a:rPr lang="cs-CZ" sz="2800" dirty="0" smtClean="0"/>
              <a:t> tvoří 3 cívky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(osy cívek svírají úhly 120°)</a:t>
            </a: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Rotor (magnet) se otáčí </a:t>
            </a:r>
            <a:r>
              <a:rPr lang="cs-CZ" sz="2800" dirty="0"/>
              <a:t>a tím vytváří nestacionární magnetické pole, které je příčinou vzniku indukovaného napětí v cívkách </a:t>
            </a:r>
            <a:r>
              <a:rPr lang="cs-CZ" sz="2800" dirty="0" smtClean="0"/>
              <a:t>statoru</a:t>
            </a:r>
            <a:endParaRPr lang="cs-CZ" sz="28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251520" y="1827099"/>
            <a:ext cx="2448272" cy="2153899"/>
            <a:chOff x="251520" y="1827099"/>
            <a:chExt cx="2448272" cy="2153899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1827099"/>
              <a:ext cx="1686345" cy="21392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1763688" y="3611666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1</a:t>
              </a:r>
              <a:endParaRPr lang="cs-CZ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483768" y="1772816"/>
            <a:ext cx="3096344" cy="2208182"/>
            <a:chOff x="2483768" y="1772816"/>
            <a:chExt cx="3096344" cy="2208182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83768" y="1772816"/>
              <a:ext cx="2448272" cy="22078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4644008" y="3611666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2</a:t>
              </a:r>
              <a:endParaRPr lang="cs-CZ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580112" y="1772816"/>
            <a:ext cx="3744416" cy="2208182"/>
            <a:chOff x="5580112" y="1772816"/>
            <a:chExt cx="3744416" cy="2208182"/>
          </a:xfrm>
        </p:grpSpPr>
        <p:pic>
          <p:nvPicPr>
            <p:cNvPr id="1026" name="Picture 2" descr="http://img.geocaching.com/cache/eeef9792-60b9-42ff-91aa-2a2acabc0e53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80112" y="1772816"/>
              <a:ext cx="3290298" cy="21935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8388424" y="3611666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3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72086885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cap="all" dirty="0" err="1" smtClean="0"/>
              <a:t>tŘÍfázové</a:t>
            </a:r>
            <a:r>
              <a:rPr lang="cs-CZ" cap="all" dirty="0" smtClean="0"/>
              <a:t> </a:t>
            </a:r>
            <a:r>
              <a:rPr lang="cs-CZ" cap="all" dirty="0"/>
              <a:t>napětí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179512" y="1916832"/>
                <a:ext cx="8856983" cy="4824536"/>
              </a:xfrm>
            </p:spPr>
            <p:txBody>
              <a:bodyPr>
                <a:normAutofit fontScale="85000" lnSpcReduction="20000"/>
              </a:bodyPr>
              <a:lstStyle/>
              <a:p>
                <a:pPr>
                  <a:buFont typeface="Arial" pitchFamily="34" charset="0"/>
                  <a:buChar char="•"/>
                </a:pPr>
                <a:r>
                  <a:rPr lang="cs-CZ" sz="2800" dirty="0"/>
                  <a:t>Stator alternátoru tvoří 3 cívky, ve kterých se indukuje napětí</a:t>
                </a:r>
              </a:p>
              <a:p>
                <a:pPr>
                  <a:buFont typeface="Arial" pitchFamily="34" charset="0"/>
                  <a:buChar char="•"/>
                </a:pPr>
                <a:r>
                  <a:rPr lang="cs-CZ" sz="2800" dirty="0"/>
                  <a:t>Osy cívek svírají úhel 120°</a:t>
                </a:r>
              </a:p>
              <a:p>
                <a:pPr>
                  <a:buFont typeface="Arial" pitchFamily="34" charset="0"/>
                  <a:buChar char="•"/>
                </a:pPr>
                <a:r>
                  <a:rPr lang="cs-CZ" sz="2800" dirty="0"/>
                  <a:t>V každé cívce se indukuje harmonické napětí (grafem je sinusoida) </a:t>
                </a:r>
                <a:endParaRPr lang="cs-CZ" sz="2800" dirty="0" smtClean="0"/>
              </a:p>
              <a:p>
                <a:pPr>
                  <a:buFont typeface="Arial" pitchFamily="34" charset="0"/>
                  <a:buChar char="•"/>
                </a:pPr>
                <a:r>
                  <a:rPr lang="cs-CZ" sz="2800" dirty="0"/>
                  <a:t>Napětí v každé ze 3 cívek je posunuté o 1/3 </a:t>
                </a:r>
                <a:r>
                  <a:rPr lang="cs-CZ" sz="2800" dirty="0" smtClean="0"/>
                  <a:t>periody</a:t>
                </a:r>
              </a:p>
              <a:p>
                <a:pPr>
                  <a:buFont typeface="Arial" pitchFamily="34" charset="0"/>
                  <a:buChar char="•"/>
                </a:pPr>
                <a:endParaRPr lang="cs-CZ" sz="2800" dirty="0" smtClean="0"/>
              </a:p>
              <a:p>
                <a:pPr>
                  <a:buFont typeface="Arial" pitchFamily="34" charset="0"/>
                  <a:buChar char="•"/>
                </a:pPr>
                <a:endParaRPr lang="cs-CZ" sz="2800" dirty="0" smtClean="0"/>
              </a:p>
              <a:p>
                <a:pPr>
                  <a:buFont typeface="Arial" pitchFamily="34" charset="0"/>
                  <a:buChar char="•"/>
                </a:pPr>
                <a:endParaRPr lang="cs-CZ" sz="2800" dirty="0"/>
              </a:p>
              <a:p>
                <a:pPr>
                  <a:buFont typeface="Arial" pitchFamily="34" charset="0"/>
                  <a:buChar char="•"/>
                </a:pPr>
                <a:endParaRPr lang="cs-CZ" sz="2800" dirty="0"/>
              </a:p>
              <a:p>
                <a:pPr>
                  <a:buFont typeface="Arial" pitchFamily="34" charset="0"/>
                  <a:buChar char="•"/>
                </a:pPr>
                <a:endParaRPr lang="cs-CZ" sz="2800" dirty="0"/>
              </a:p>
              <a:p>
                <a:pPr>
                  <a:buFont typeface="Arial" pitchFamily="34" charset="0"/>
                  <a:buChar char="•"/>
                </a:pPr>
                <a:endParaRPr lang="cs-CZ" sz="2800" dirty="0" smtClean="0"/>
              </a:p>
              <a:p>
                <a:pPr>
                  <a:buFont typeface="Arial" pitchFamily="34" charset="0"/>
                  <a:buChar char="•"/>
                </a:pPr>
                <a:r>
                  <a:rPr lang="cs-CZ" sz="2800" dirty="0"/>
                  <a:t>Součet okamžitých napětí indukovaných v 3 cívkách statoru je nulový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 dirty="0">
                            <a:latin typeface="Cambria Math"/>
                          </a:rPr>
                          <m:t>𝑢</m:t>
                        </m:r>
                      </m:e>
                      <m:sub>
                        <m:r>
                          <a:rPr lang="cs-CZ" sz="2800" i="1" dirty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800" i="1" dirty="0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cs-CZ" sz="2800" i="1" dirty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 dirty="0">
                            <a:latin typeface="Cambria Math"/>
                          </a:rPr>
                          <m:t>𝑢</m:t>
                        </m:r>
                      </m:e>
                      <m:sub>
                        <m:r>
                          <a:rPr lang="cs-CZ" sz="2800" i="1" dirty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800" i="1" dirty="0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cs-CZ" sz="2800" i="1" dirty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 dirty="0">
                            <a:latin typeface="Cambria Math"/>
                          </a:rPr>
                          <m:t>𝑢</m:t>
                        </m:r>
                      </m:e>
                      <m:sub>
                        <m:r>
                          <a:rPr lang="cs-CZ" sz="2800" i="1" dirty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800" i="1" dirty="0">
                        <a:latin typeface="Cambria Math"/>
                      </a:rPr>
                      <m:t>=0 </m:t>
                    </m:r>
                    <m:r>
                      <m:rPr>
                        <m:sty m:val="p"/>
                      </m:rPr>
                      <a:rPr lang="cs-CZ" sz="2800" dirty="0">
                        <a:latin typeface="Cambria Math"/>
                      </a:rPr>
                      <m:t>V</m:t>
                    </m:r>
                  </m:oMath>
                </a14:m>
                <a:endParaRPr lang="cs-CZ" sz="2800" dirty="0" smtClean="0"/>
              </a:p>
            </p:txBody>
          </p:sp>
        </mc:Choice>
        <mc:Fallback xmlns="">
          <p:sp>
            <p:nvSpPr>
              <p:cNvPr id="10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2" y="1916832"/>
                <a:ext cx="8856983" cy="4824536"/>
              </a:xfrm>
              <a:blipFill rotWithShape="1">
                <a:blip r:embed="rId2"/>
                <a:stretch>
                  <a:fillRect l="-895" t="-23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9" name="Skupina 8"/>
          <p:cNvGrpSpPr/>
          <p:nvPr/>
        </p:nvGrpSpPr>
        <p:grpSpPr>
          <a:xfrm>
            <a:off x="683568" y="3866356"/>
            <a:ext cx="6840760" cy="1866900"/>
            <a:chOff x="1547664" y="3866356"/>
            <a:chExt cx="6840760" cy="1866900"/>
          </a:xfrm>
        </p:grpSpPr>
        <p:pic>
          <p:nvPicPr>
            <p:cNvPr id="2051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7664" y="3866356"/>
              <a:ext cx="5514975" cy="18669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7452320" y="5363924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4</a:t>
              </a:r>
              <a:endParaRPr lang="cs-CZ" dirty="0"/>
            </a:p>
          </p:txBody>
        </p:sp>
      </p:grpSp>
      <p:pic>
        <p:nvPicPr>
          <p:cNvPr id="8" name="Picture 3" descr="http://fyzweb.cz/materialy/videopokusy/POKUSY/3FGENERATOR/INDEX.HTM" title="http://fyzweb.cz/materialy/videopokusy/POKUSY/3FGENERATOR/INDEX.HTM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256370"/>
            <a:ext cx="1138436" cy="113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757325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937682" y="1628800"/>
            <a:ext cx="4026806" cy="4896544"/>
          </a:xfrm>
        </p:spPr>
        <p:txBody>
          <a:bodyPr>
            <a:normAutofit lnSpcReduction="10000"/>
          </a:bodyPr>
          <a:lstStyle/>
          <a:p>
            <a:pPr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cs-CZ" sz="2800" dirty="0" smtClean="0"/>
              <a:t>V praxi se neodvádí  napětí z generátoru  šesti vodiči, ale pouze </a:t>
            </a:r>
            <a:r>
              <a:rPr lang="cs-CZ" sz="2800" b="1" dirty="0" smtClean="0"/>
              <a:t>čtyřmi</a:t>
            </a:r>
            <a:r>
              <a:rPr lang="cs-CZ" sz="2800" dirty="0" smtClean="0"/>
              <a:t> </a:t>
            </a:r>
            <a:r>
              <a:rPr lang="cs-CZ" sz="2800" b="1" dirty="0" smtClean="0"/>
              <a:t>vodiči</a:t>
            </a:r>
            <a:r>
              <a:rPr lang="cs-CZ" sz="2800" dirty="0" smtClean="0"/>
              <a:t> (3 fázové vodiče + 1 nulový vodič)</a:t>
            </a:r>
          </a:p>
          <a:p>
            <a:pPr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cs-CZ" sz="2800" b="1" dirty="0" smtClean="0"/>
              <a:t>Nulový vodič </a:t>
            </a:r>
            <a:r>
              <a:rPr lang="cs-CZ" sz="2800" dirty="0" smtClean="0"/>
              <a:t>vznikne spojením jednoho z vývodů všech tří cívek do společného uzlu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991088" y="6376243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cap="all" dirty="0" err="1" smtClean="0"/>
              <a:t>NulovÝ</a:t>
            </a:r>
            <a:r>
              <a:rPr lang="cs-CZ" cap="all" dirty="0" smtClean="0"/>
              <a:t> (střední / neutrální) vodič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529680" y="1844824"/>
            <a:ext cx="4834408" cy="3314190"/>
            <a:chOff x="529680" y="1844824"/>
            <a:chExt cx="3466256" cy="2376264"/>
          </a:xfrm>
        </p:grpSpPr>
        <p:pic>
          <p:nvPicPr>
            <p:cNvPr id="5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9680" y="1844824"/>
              <a:ext cx="3160524" cy="23762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3059832" y="3718773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5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8618257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3861048"/>
            <a:ext cx="8856984" cy="2808312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cs-CZ" sz="2800" dirty="0" smtClean="0"/>
              <a:t>Z generátoru vedou 3 </a:t>
            </a:r>
            <a:r>
              <a:rPr lang="cs-CZ" sz="2800" b="1" dirty="0" smtClean="0"/>
              <a:t>fázové vodiče </a:t>
            </a:r>
            <a:r>
              <a:rPr lang="cs-CZ" sz="2800" dirty="0" smtClean="0"/>
              <a:t>(černá, hnědá, šedá barva) a jeden </a:t>
            </a:r>
            <a:r>
              <a:rPr lang="cs-CZ" sz="2800" b="1" dirty="0" smtClean="0"/>
              <a:t>nulový vodič </a:t>
            </a:r>
            <a:r>
              <a:rPr lang="cs-CZ" sz="2800" dirty="0" smtClean="0"/>
              <a:t>(světle modrá barva)</a:t>
            </a:r>
          </a:p>
          <a:p>
            <a:pPr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cs-CZ" sz="2800" dirty="0" smtClean="0"/>
              <a:t>Napětí mezi fázovým a nulovým vodičem se nazývá </a:t>
            </a:r>
            <a:br>
              <a:rPr lang="cs-CZ" sz="2800" dirty="0" smtClean="0"/>
            </a:br>
            <a:r>
              <a:rPr lang="cs-CZ" sz="2800" b="1" dirty="0" smtClean="0"/>
              <a:t>fázové napětí</a:t>
            </a:r>
            <a:r>
              <a:rPr lang="cs-CZ" sz="2800" dirty="0" smtClean="0"/>
              <a:t> U</a:t>
            </a:r>
            <a:r>
              <a:rPr lang="cs-CZ" sz="2800" baseline="-25000" dirty="0" smtClean="0"/>
              <a:t>f</a:t>
            </a:r>
            <a:r>
              <a:rPr lang="cs-CZ" sz="2800" dirty="0" smtClean="0"/>
              <a:t>   (v ČR 230 V)</a:t>
            </a:r>
          </a:p>
          <a:p>
            <a:pPr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cs-CZ" sz="2800" dirty="0" smtClean="0"/>
              <a:t>Napětí </a:t>
            </a:r>
            <a:r>
              <a:rPr lang="cs-CZ" sz="2800" dirty="0"/>
              <a:t>mezi </a:t>
            </a:r>
            <a:r>
              <a:rPr lang="cs-CZ" sz="2800" dirty="0" smtClean="0"/>
              <a:t>dvěma fázovými vodiči se </a:t>
            </a:r>
            <a:r>
              <a:rPr lang="cs-CZ" sz="2800" dirty="0"/>
              <a:t>nazývá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b="1" dirty="0" smtClean="0"/>
              <a:t>sdružené </a:t>
            </a:r>
            <a:r>
              <a:rPr lang="cs-CZ" sz="2800" b="1" dirty="0"/>
              <a:t>napětí</a:t>
            </a:r>
            <a:r>
              <a:rPr lang="cs-CZ" sz="2800" dirty="0"/>
              <a:t> </a:t>
            </a:r>
            <a:r>
              <a:rPr lang="cs-CZ" sz="2800" dirty="0" err="1" smtClean="0"/>
              <a:t>U</a:t>
            </a:r>
            <a:r>
              <a:rPr lang="cs-CZ" sz="2800" baseline="-25000" dirty="0" err="1" smtClean="0"/>
              <a:t>s</a:t>
            </a:r>
            <a:r>
              <a:rPr lang="cs-CZ" sz="2800" dirty="0" smtClean="0"/>
              <a:t>   </a:t>
            </a:r>
            <a:r>
              <a:rPr lang="cs-CZ" sz="2800" dirty="0"/>
              <a:t>(v ČR </a:t>
            </a:r>
            <a:r>
              <a:rPr lang="cs-CZ" sz="2800" dirty="0" smtClean="0"/>
              <a:t>400 </a:t>
            </a:r>
            <a:r>
              <a:rPr lang="cs-CZ" sz="2800" dirty="0"/>
              <a:t>V)</a:t>
            </a:r>
          </a:p>
          <a:p>
            <a:pPr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cs-CZ" sz="2800" dirty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991088" y="6376243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cap="all" dirty="0"/>
              <a:t>fázové a sdružené napětí </a:t>
            </a:r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323528" y="2076337"/>
            <a:ext cx="5760640" cy="1640695"/>
            <a:chOff x="4228015" y="2564904"/>
            <a:chExt cx="5760640" cy="1640695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28015" y="2564904"/>
              <a:ext cx="4489320" cy="16155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9052551" y="3836267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6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419216221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cap="all" dirty="0"/>
              <a:t>zapojení </a:t>
            </a:r>
            <a:r>
              <a:rPr lang="cs-CZ" cap="all" dirty="0" smtClean="0"/>
              <a:t>spotřebičů k jedné fázi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23529" y="4555242"/>
            <a:ext cx="8568951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73E87"/>
                </a:solidFill>
              </a:rPr>
              <a:t>V domácnosti připojujeme spotřebiče k jednomu fázovému a nulovému vodiči (využíváme fázové napětí 230V)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73E87"/>
                </a:solidFill>
              </a:rPr>
              <a:t>Do zásuvky vede: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73E87"/>
                </a:solidFill>
              </a:rPr>
              <a:t>1 fázový vodič (levá zdířka) – černý nebo hnědý nebo šedý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73E87"/>
                </a:solidFill>
              </a:rPr>
              <a:t>1 nulový vodič (pravá zdířka) – světle modrý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73E87"/>
                </a:solidFill>
              </a:rPr>
              <a:t>1 ochranný vodič (kolík) – žlutozelený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3311860" y="2132856"/>
            <a:ext cx="3132348" cy="2255913"/>
            <a:chOff x="3311860" y="2132856"/>
            <a:chExt cx="3132348" cy="2255913"/>
          </a:xfrm>
        </p:grpSpPr>
        <p:pic>
          <p:nvPicPr>
            <p:cNvPr id="2" name="Picture 4" descr="Zásuvka na 230 V zapojení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11860" y="2132856"/>
              <a:ext cx="2255912" cy="22559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5508104" y="4019437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Obr. 8</a:t>
              </a: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6876256" y="2564904"/>
            <a:ext cx="2486816" cy="1905000"/>
            <a:chOff x="6228184" y="2564904"/>
            <a:chExt cx="2486816" cy="1905000"/>
          </a:xfrm>
        </p:grpSpPr>
        <p:pic>
          <p:nvPicPr>
            <p:cNvPr id="3074" name="Picture 2" descr="Zásuvka na 230 V zapojení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28184" y="2564904"/>
              <a:ext cx="1533525" cy="1905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7778896" y="4019437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9</a:t>
              </a:r>
              <a:endParaRPr lang="cs-CZ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155574" y="1880424"/>
            <a:ext cx="3120282" cy="2625621"/>
            <a:chOff x="155574" y="1880424"/>
            <a:chExt cx="3120282" cy="2625621"/>
          </a:xfrm>
        </p:grpSpPr>
        <p:pic>
          <p:nvPicPr>
            <p:cNvPr id="1026" name="Picture 2" descr="Zásuvka - 2P+PE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5574" y="1880424"/>
              <a:ext cx="2508214" cy="26256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2339752" y="4019437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7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31024605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7017" y="1844824"/>
            <a:ext cx="8856983" cy="4746840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/>
              <a:t>Spotřebiče konstruované na větší výkon se připojují současně ke všem fázovým </a:t>
            </a:r>
            <a:r>
              <a:rPr lang="cs-CZ" dirty="0" smtClean="0"/>
              <a:t>vodičům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existují 2 </a:t>
            </a:r>
            <a:r>
              <a:rPr lang="cs-CZ" dirty="0"/>
              <a:t>možnosti zapojení – </a:t>
            </a:r>
            <a:r>
              <a:rPr lang="cs-CZ" b="1" dirty="0" smtClean="0"/>
              <a:t>do </a:t>
            </a:r>
            <a:r>
              <a:rPr lang="cs-CZ" b="1" dirty="0"/>
              <a:t>hvězdy </a:t>
            </a:r>
            <a:r>
              <a:rPr lang="cs-CZ" dirty="0"/>
              <a:t>a </a:t>
            </a:r>
            <a:r>
              <a:rPr lang="cs-CZ" b="1" dirty="0"/>
              <a:t>do </a:t>
            </a:r>
            <a:r>
              <a:rPr lang="cs-CZ" b="1" dirty="0" smtClean="0"/>
              <a:t>trojúhelníku</a:t>
            </a:r>
          </a:p>
          <a:p>
            <a:pPr lvl="1">
              <a:buFont typeface="Arial" pitchFamily="34" charset="0"/>
              <a:buChar char="•"/>
            </a:pPr>
            <a:endParaRPr lang="cs-CZ" sz="2400" b="1" dirty="0"/>
          </a:p>
          <a:p>
            <a:pPr lvl="1">
              <a:buFont typeface="Arial" pitchFamily="34" charset="0"/>
              <a:buChar char="•"/>
            </a:pPr>
            <a:endParaRPr lang="cs-CZ" sz="2400" b="1" dirty="0" smtClean="0"/>
          </a:p>
          <a:p>
            <a:pPr lvl="1">
              <a:buFont typeface="Arial" pitchFamily="34" charset="0"/>
              <a:buChar char="•"/>
            </a:pPr>
            <a:endParaRPr lang="cs-CZ" sz="2400" b="1" dirty="0"/>
          </a:p>
          <a:p>
            <a:pPr lvl="1">
              <a:buFont typeface="Arial" pitchFamily="34" charset="0"/>
              <a:buChar char="•"/>
            </a:pPr>
            <a:endParaRPr lang="cs-CZ" sz="2400" b="1" dirty="0" smtClean="0"/>
          </a:p>
          <a:p>
            <a:pPr lvl="1">
              <a:buFont typeface="Arial" pitchFamily="34" charset="0"/>
              <a:buChar char="•"/>
            </a:pPr>
            <a:endParaRPr lang="cs-CZ" sz="2400" b="1" dirty="0"/>
          </a:p>
          <a:p>
            <a:pPr lvl="1">
              <a:buFont typeface="Arial" pitchFamily="34" charset="0"/>
              <a:buChar char="•"/>
            </a:pPr>
            <a:endParaRPr lang="cs-CZ" sz="2400" b="1" dirty="0" smtClean="0"/>
          </a:p>
          <a:p>
            <a:pPr marL="498157" indent="-342900">
              <a:buFont typeface="Arial" panose="020B0604020202020204" pitchFamily="34" charset="0"/>
              <a:buChar char="•"/>
            </a:pPr>
            <a:r>
              <a:rPr lang="cs-CZ" dirty="0" smtClean="0"/>
              <a:t>Do zásuvky vedou 3 fázové vodiče (</a:t>
            </a:r>
            <a:r>
              <a:rPr lang="cs-CZ" dirty="0" smtClean="0">
                <a:solidFill>
                  <a:srgbClr val="073E87"/>
                </a:solidFill>
              </a:rPr>
              <a:t>černý, hnědý, šedý), </a:t>
            </a:r>
            <a:br>
              <a:rPr lang="cs-CZ" dirty="0" smtClean="0">
                <a:solidFill>
                  <a:srgbClr val="073E87"/>
                </a:solidFill>
              </a:rPr>
            </a:br>
            <a:r>
              <a:rPr lang="cs-CZ" dirty="0" smtClean="0">
                <a:solidFill>
                  <a:srgbClr val="073E87"/>
                </a:solidFill>
              </a:rPr>
              <a:t>1 nulový </a:t>
            </a:r>
            <a:r>
              <a:rPr lang="cs-CZ" dirty="0">
                <a:solidFill>
                  <a:srgbClr val="073E87"/>
                </a:solidFill>
              </a:rPr>
              <a:t>vodič </a:t>
            </a:r>
            <a:r>
              <a:rPr lang="cs-CZ" dirty="0" smtClean="0">
                <a:solidFill>
                  <a:srgbClr val="073E87"/>
                </a:solidFill>
              </a:rPr>
              <a:t>(světle modrý), 1 </a:t>
            </a:r>
            <a:r>
              <a:rPr lang="cs-CZ" dirty="0">
                <a:solidFill>
                  <a:srgbClr val="073E87"/>
                </a:solidFill>
              </a:rPr>
              <a:t>ochranný vodič </a:t>
            </a:r>
            <a:r>
              <a:rPr lang="cs-CZ" dirty="0" smtClean="0">
                <a:solidFill>
                  <a:srgbClr val="073E87"/>
                </a:solidFill>
              </a:rPr>
              <a:t>(žlutozelený)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991088" y="6376243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cap="all" dirty="0"/>
              <a:t>zapojení spotřebičů do hvězdy a trojúhelníku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539552" y="3284984"/>
            <a:ext cx="5616624" cy="2249225"/>
            <a:chOff x="539552" y="3284984"/>
            <a:chExt cx="5904656" cy="2807131"/>
          </a:xfrm>
        </p:grpSpPr>
        <p:pic>
          <p:nvPicPr>
            <p:cNvPr id="2052" name="Picture 4" descr="http://elektross.gjn.cz/obrazky/generator11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552" y="3284984"/>
              <a:ext cx="5904656" cy="28071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4860032" y="5517232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10</a:t>
              </a:r>
              <a:endParaRPr lang="cs-CZ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588224" y="3231231"/>
            <a:ext cx="2304256" cy="2513166"/>
            <a:chOff x="6588224" y="3231231"/>
            <a:chExt cx="2540000" cy="2699727"/>
          </a:xfrm>
        </p:grpSpPr>
        <p:pic>
          <p:nvPicPr>
            <p:cNvPr id="2054" name="Picture 6" descr="https://fbab5c88-a-62cb3a1a-s-sites.googlegroups.com/site/ledobrazovkyledview/pozadavky-na-elektro/h_zasuvka_cervenobila.jpg?attachauth=ANoY7crg48oaAZYx5_l22hMUgeZn88Xcy9FhpJbhC4MrWeC_W1CBUoq__yPZk2AZ7yNPP9fHg3SVWvoI7q9dPDrFFCNNxzGv3jOBKsA9B39CyuxOcqeIFTWPyl4vj3Osw5NnNRuK5zBxqYfAaT1cCt9vq0XjNqfLyVOTJlwWvfhFGT4NXEBg6tawveYTIQVF9rbz2SkY37ngDO1i_qBgLYhuwM8xS0bh7liXnNA2AG83vfHTH2Nfadb5kZId0skyO8Kvx0kuiJI9SCTt4jcA3_5GingxWXToEw%3D%3D&amp;attredirects=0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88224" y="3231231"/>
              <a:ext cx="2381250" cy="22860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7937599" y="5534209"/>
              <a:ext cx="1190625" cy="3967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11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8504604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7017" y="1844824"/>
            <a:ext cx="8856983" cy="4746840"/>
          </a:xfrm>
        </p:spPr>
        <p:txBody>
          <a:bodyPr>
            <a:noAutofit/>
          </a:bodyPr>
          <a:lstStyle/>
          <a:p>
            <a:pPr lvl="1">
              <a:buFont typeface="Arial" pitchFamily="34" charset="0"/>
              <a:buChar char="•"/>
            </a:pPr>
            <a:endParaRPr lang="cs-CZ" sz="2400" b="1" dirty="0"/>
          </a:p>
          <a:p>
            <a:pPr lvl="1">
              <a:buFont typeface="Arial" pitchFamily="34" charset="0"/>
              <a:buChar char="•"/>
            </a:pPr>
            <a:endParaRPr lang="cs-CZ" sz="2400" b="1" dirty="0" smtClean="0"/>
          </a:p>
          <a:p>
            <a:pPr lvl="1">
              <a:buFont typeface="Arial" pitchFamily="34" charset="0"/>
              <a:buChar char="•"/>
            </a:pPr>
            <a:endParaRPr lang="cs-CZ" sz="2400" b="1" dirty="0"/>
          </a:p>
          <a:p>
            <a:pPr lvl="1">
              <a:buFont typeface="Arial" pitchFamily="34" charset="0"/>
              <a:buChar char="•"/>
            </a:pPr>
            <a:endParaRPr lang="cs-CZ" sz="2400" b="1" dirty="0" smtClean="0"/>
          </a:p>
          <a:p>
            <a:pPr lvl="1">
              <a:buFont typeface="Arial" pitchFamily="34" charset="0"/>
              <a:buChar char="•"/>
            </a:pPr>
            <a:endParaRPr lang="cs-CZ" sz="2400" b="1" dirty="0"/>
          </a:p>
          <a:p>
            <a:pPr lvl="1">
              <a:buFont typeface="Arial" pitchFamily="34" charset="0"/>
              <a:buChar char="•"/>
            </a:pPr>
            <a:endParaRPr lang="cs-CZ" sz="2400" b="1" dirty="0" smtClean="0"/>
          </a:p>
          <a:p>
            <a:pPr marL="498157" indent="-342900">
              <a:buFont typeface="Arial" panose="020B0604020202020204" pitchFamily="34" charset="0"/>
              <a:buChar char="•"/>
            </a:pPr>
            <a:r>
              <a:rPr lang="cs-CZ" dirty="0" smtClean="0"/>
              <a:t>Při zapojení </a:t>
            </a:r>
            <a:r>
              <a:rPr lang="cs-CZ" b="1" dirty="0" smtClean="0"/>
              <a:t>do hvězdy </a:t>
            </a:r>
            <a:r>
              <a:rPr lang="cs-CZ" dirty="0" smtClean="0"/>
              <a:t>každá část spotřebiče využívá </a:t>
            </a:r>
            <a:br>
              <a:rPr lang="cs-CZ" dirty="0" smtClean="0"/>
            </a:br>
            <a:r>
              <a:rPr lang="cs-CZ" b="1" dirty="0" smtClean="0"/>
              <a:t>fázové napětí </a:t>
            </a:r>
            <a:r>
              <a:rPr lang="cs-CZ" dirty="0" smtClean="0"/>
              <a:t>(230 V)</a:t>
            </a:r>
          </a:p>
          <a:p>
            <a:pPr marL="498157" indent="-342900">
              <a:buFont typeface="Arial" panose="020B0604020202020204" pitchFamily="34" charset="0"/>
              <a:buChar char="•"/>
            </a:pPr>
            <a:r>
              <a:rPr lang="cs-CZ" dirty="0"/>
              <a:t>Při zapojení </a:t>
            </a:r>
            <a:r>
              <a:rPr lang="cs-CZ" b="1" dirty="0"/>
              <a:t>do </a:t>
            </a:r>
            <a:r>
              <a:rPr lang="cs-CZ" b="1" dirty="0" smtClean="0"/>
              <a:t>trojúhelníku </a:t>
            </a:r>
            <a:r>
              <a:rPr lang="cs-CZ" dirty="0" smtClean="0"/>
              <a:t>každá </a:t>
            </a:r>
            <a:r>
              <a:rPr lang="cs-CZ" dirty="0"/>
              <a:t>část spotřebiče využívá </a:t>
            </a:r>
            <a:r>
              <a:rPr lang="cs-CZ" b="1" dirty="0" smtClean="0"/>
              <a:t>sdružené napětí </a:t>
            </a:r>
            <a:r>
              <a:rPr lang="cs-CZ" dirty="0" smtClean="0"/>
              <a:t>(400 </a:t>
            </a:r>
            <a:r>
              <a:rPr lang="cs-CZ" dirty="0"/>
              <a:t>V</a:t>
            </a:r>
            <a:r>
              <a:rPr lang="cs-CZ" dirty="0" smtClean="0"/>
              <a:t>)</a:t>
            </a:r>
          </a:p>
          <a:p>
            <a:pPr marL="498157" indent="-342900">
              <a:buFont typeface="Arial" panose="020B0604020202020204" pitchFamily="34" charset="0"/>
              <a:buChar char="•"/>
            </a:pPr>
            <a:r>
              <a:rPr lang="cs-CZ" dirty="0" smtClean="0"/>
              <a:t>Výkon je větší při zapojení do trojúhelníku</a:t>
            </a:r>
            <a:endParaRPr lang="cs-CZ" dirty="0"/>
          </a:p>
          <a:p>
            <a:pPr marL="498157" indent="-342900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991088" y="6376243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cap="all" dirty="0" smtClean="0"/>
              <a:t>Výkon spotřebičů při zapojení do </a:t>
            </a:r>
            <a:r>
              <a:rPr lang="cs-CZ" cap="all" dirty="0"/>
              <a:t>hvězdy a trojúhelníku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539552" y="2276872"/>
            <a:ext cx="5616624" cy="2249225"/>
            <a:chOff x="539552" y="3284984"/>
            <a:chExt cx="5904656" cy="2807131"/>
          </a:xfrm>
        </p:grpSpPr>
        <p:pic>
          <p:nvPicPr>
            <p:cNvPr id="2052" name="Picture 4" descr="http://elektross.gjn.cz/obrazky/generator11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552" y="3284984"/>
              <a:ext cx="5904656" cy="28071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4860032" y="5517232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10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423127647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Z čeho se skládá třífázový generátor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Co je nulový vodič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Co je fázové napětí a sdružené napětí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Jaké vodiče jsou zapojené v zásuvce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Co je zapojení do hvězdy a trojúhelníka a jaký je mezi nimi rozdíl</a:t>
            </a:r>
          </a:p>
          <a:p>
            <a:pPr>
              <a:buFont typeface="Arial" pitchFamily="34" charset="0"/>
              <a:buChar char="•"/>
            </a:pPr>
            <a:endParaRPr lang="cs-CZ" sz="3200" dirty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811713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5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správně 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84424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/>
              <a:t>Kolika vodiči (nejméně) odvádíme vyrobené napětí z trojfázového generátoru?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6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4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20928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 smtClean="0"/>
              <a:t>Napětí mezi fázovým vodičem a nulovým vodičem nazýváme: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sdružené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efektivní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fázové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813872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/>
              <a:t>Napětí mezi </a:t>
            </a:r>
            <a:r>
              <a:rPr lang="cs-CZ" sz="3200" dirty="0" smtClean="0"/>
              <a:t>jedním fázovým </a:t>
            </a:r>
            <a:r>
              <a:rPr lang="cs-CZ" sz="3200" dirty="0"/>
              <a:t>vodičem a </a:t>
            </a:r>
            <a:r>
              <a:rPr lang="cs-CZ" sz="3200" dirty="0" smtClean="0"/>
              <a:t>druhým fázovým </a:t>
            </a:r>
            <a:r>
              <a:rPr lang="cs-CZ" sz="3200" dirty="0"/>
              <a:t>vodičem nazýváme: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efektivní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fázové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sdružené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478342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 smtClean="0"/>
              <a:t>V </a:t>
            </a:r>
            <a:r>
              <a:rPr lang="cs-CZ" sz="3200" dirty="0"/>
              <a:t>b</a:t>
            </a:r>
            <a:r>
              <a:rPr lang="cs-CZ" sz="3200" dirty="0" smtClean="0"/>
              <a:t>ěžné zásuvce v domácnosti využíváme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fázové napětí </a:t>
            </a:r>
            <a:r>
              <a:rPr lang="cs-CZ" sz="2800" dirty="0" smtClean="0"/>
              <a:t>400 </a:t>
            </a:r>
            <a:r>
              <a:rPr lang="cs-CZ" sz="2800" dirty="0"/>
              <a:t>V</a:t>
            </a:r>
            <a:endParaRPr lang="cs-CZ" sz="2800" i="1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sdružené napětí </a:t>
            </a:r>
            <a:r>
              <a:rPr lang="cs-CZ" sz="2800" dirty="0"/>
              <a:t>230 V</a:t>
            </a:r>
            <a:endParaRPr lang="cs-CZ" sz="2800" i="1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fázové napětí 230 V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42834616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434488"/>
          </a:xfrm>
        </p:spPr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2800" dirty="0" smtClean="0"/>
              <a:t>Pokud při zapojení spotřebiče využijeme 3 fázové vodiče i 1 nulový vodič, jedná se o zapojení: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do trojúhelníku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do čtverce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do hvězdy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401925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712968" cy="4824536"/>
          </a:xfrm>
        </p:spPr>
        <p:txBody>
          <a:bodyPr>
            <a:normAutofit fontScale="8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1800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RAUNER, Karel; HAVEL, Václav; RANDA, Miroslav. </a:t>
            </a:r>
            <a:r>
              <a:rPr lang="cs-CZ" sz="1800" i="1" dirty="0"/>
              <a:t>Fyzika 9 učebnice pro základní školy a víceletá gymnázia</a:t>
            </a:r>
            <a:r>
              <a:rPr lang="cs-CZ" sz="1800" dirty="0"/>
              <a:t>. Plzeň: Fraus, 2007, ISBN 978-80-7238-617-8. </a:t>
            </a: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RAUNER, Karel; HAVEL, Václav; RANDA, Miroslav. </a:t>
            </a:r>
            <a:r>
              <a:rPr lang="cs-CZ" sz="1800" i="1" dirty="0"/>
              <a:t>Fyzika 9 pracovní sešit pro základní školy a víceletá gymnázia</a:t>
            </a:r>
            <a:r>
              <a:rPr lang="cs-CZ" sz="1800" dirty="0"/>
              <a:t>. Plzeň: Fraus, 2007, ISBN 978-80-7238-619-2. </a:t>
            </a:r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i="1" u="sng" dirty="0" smtClean="0">
                <a:solidFill>
                  <a:srgbClr val="073E87"/>
                </a:solidFill>
              </a:rPr>
              <a:t>Jiné </a:t>
            </a:r>
            <a:r>
              <a:rPr lang="cs-CZ" sz="1800" i="1" u="sng" dirty="0">
                <a:solidFill>
                  <a:srgbClr val="073E87"/>
                </a:solidFill>
              </a:rPr>
              <a:t>zdroje</a:t>
            </a:r>
            <a:r>
              <a:rPr lang="cs-CZ" sz="1800" i="1" u="sng" dirty="0" smtClean="0">
                <a:solidFill>
                  <a:srgbClr val="073E87"/>
                </a:solidFill>
              </a:rPr>
              <a:t>:</a:t>
            </a:r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500" dirty="0"/>
              <a:t>Obr. </a:t>
            </a:r>
            <a:r>
              <a:rPr lang="cs-CZ" sz="1500" dirty="0" smtClean="0"/>
              <a:t>1 – </a:t>
            </a:r>
            <a:r>
              <a:rPr lang="cs-CZ" sz="1400" dirty="0"/>
              <a:t>AUTOR NEUVEDEN. </a:t>
            </a:r>
            <a:r>
              <a:rPr lang="cs-CZ" sz="1400" i="1" dirty="0"/>
              <a:t>lucy.troja.mff.cuni.cz</a:t>
            </a:r>
            <a:r>
              <a:rPr lang="cs-CZ" sz="1400" dirty="0"/>
              <a:t> [online]. [cit. 4.12.2013]. Dostupný na WWW: </a:t>
            </a:r>
            <a:r>
              <a:rPr lang="cs-CZ" sz="1400" dirty="0">
                <a:hlinkClick r:id="rId2"/>
              </a:rPr>
              <a:t>http://lucy.troja.mff.cuni.cz/~</a:t>
            </a:r>
            <a:r>
              <a:rPr lang="cs-CZ" sz="1400" dirty="0" smtClean="0">
                <a:hlinkClick r:id="rId2"/>
              </a:rPr>
              <a:t>tichy/elektross/elmotor_magnet/stridavy_mot/str_mot.html</a:t>
            </a:r>
            <a:endParaRPr lang="cs-CZ" sz="15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500" dirty="0" smtClean="0"/>
              <a:t>Obr</a:t>
            </a:r>
            <a:r>
              <a:rPr lang="cs-CZ" sz="1500" dirty="0"/>
              <a:t>. </a:t>
            </a:r>
            <a:r>
              <a:rPr lang="cs-CZ" sz="1500" dirty="0" smtClean="0"/>
              <a:t>2 – </a:t>
            </a:r>
            <a:r>
              <a:rPr lang="cs-CZ" sz="1400" dirty="0"/>
              <a:t>AUTOR NEUVEDEN. </a:t>
            </a:r>
            <a:r>
              <a:rPr lang="cs-CZ" sz="1400" i="1" dirty="0"/>
              <a:t>elektrika.cz</a:t>
            </a:r>
            <a:r>
              <a:rPr lang="cs-CZ" sz="1400" dirty="0"/>
              <a:t> [online]. [cit. 4.12.2013].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elektrika.cz/data/clanky/clanek.2004-12-30.8131490438</a:t>
            </a:r>
            <a:endParaRPr lang="cs-CZ" sz="15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500" dirty="0" smtClean="0"/>
              <a:t>Obr</a:t>
            </a:r>
            <a:r>
              <a:rPr lang="cs-CZ" sz="1500" dirty="0"/>
              <a:t>. </a:t>
            </a:r>
            <a:r>
              <a:rPr lang="cs-CZ" sz="1500" dirty="0" smtClean="0"/>
              <a:t>3 – </a:t>
            </a:r>
            <a:r>
              <a:rPr lang="cs-CZ" sz="1400" dirty="0"/>
              <a:t>AUTOR NEUVEDEN. </a:t>
            </a:r>
            <a:r>
              <a:rPr lang="cs-CZ" sz="1400" i="1" dirty="0"/>
              <a:t>geocaching.com</a:t>
            </a:r>
            <a:r>
              <a:rPr lang="cs-CZ" sz="1400" dirty="0"/>
              <a:t> [online]. [cit. 4.12.2013].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www.geocaching.com/geocache/GC16H82_vodni-elektrarna-hydroelectric-na-trilcove-jezu?guid=bd49b3ff-45a1-4db8-aef2-de308d22c7ea</a:t>
            </a:r>
            <a:endParaRPr lang="cs-CZ" sz="14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500" dirty="0" smtClean="0"/>
              <a:t>Obr</a:t>
            </a:r>
            <a:r>
              <a:rPr lang="cs-CZ" sz="1500" dirty="0"/>
              <a:t>. </a:t>
            </a:r>
            <a:r>
              <a:rPr lang="cs-CZ" sz="1500" dirty="0" smtClean="0"/>
              <a:t>4, 5 </a:t>
            </a:r>
            <a:r>
              <a:rPr lang="cs-CZ" sz="1500" dirty="0"/>
              <a:t>– </a:t>
            </a:r>
            <a:r>
              <a:rPr lang="cs-CZ" sz="1400" dirty="0"/>
              <a:t>AUTOR NEUVEDEN. </a:t>
            </a:r>
            <a:r>
              <a:rPr lang="cs-CZ" sz="1400" i="1" dirty="0"/>
              <a:t>kvinta-html.wz.cz</a:t>
            </a:r>
            <a:r>
              <a:rPr lang="cs-CZ" sz="1400" dirty="0"/>
              <a:t> [online]. [cit. 4.12.2013].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kvinta-html.wz.cz/fyzika/elektrina_a_magnetismus/stridavy_proud_v_energetice/trojfazova_soustava_stridaveho_napeti.htm</a:t>
            </a:r>
            <a:endParaRPr lang="cs-CZ" sz="14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pt-BR" sz="1500" dirty="0" smtClean="0"/>
              <a:t>Obr</a:t>
            </a:r>
            <a:r>
              <a:rPr lang="pt-BR" sz="1500" dirty="0"/>
              <a:t>. 6 </a:t>
            </a:r>
            <a:r>
              <a:rPr lang="pt-BR" sz="1500" dirty="0" smtClean="0"/>
              <a:t>–</a:t>
            </a:r>
            <a:r>
              <a:rPr lang="cs-CZ" sz="1500" dirty="0" smtClean="0"/>
              <a:t> </a:t>
            </a:r>
            <a:r>
              <a:rPr lang="cs-CZ" sz="1400" dirty="0"/>
              <a:t>AUTOR NEUVEDEN. </a:t>
            </a:r>
            <a:r>
              <a:rPr lang="cs-CZ" sz="1400" i="1" dirty="0"/>
              <a:t>fyzweb.cz</a:t>
            </a:r>
            <a:r>
              <a:rPr lang="cs-CZ" sz="1400" dirty="0"/>
              <a:t> [online]. [cit. 4.12.2013]. Dostupný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fyzweb.cz/materialy/videopokusy/POKUSY/3FGENERATOR/POPIS.HTM</a:t>
            </a:r>
            <a:endParaRPr lang="cs-CZ" sz="14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pt-BR" sz="1500" dirty="0" smtClean="0"/>
              <a:t>Obr</a:t>
            </a:r>
            <a:r>
              <a:rPr lang="pt-BR" sz="1500" dirty="0"/>
              <a:t>. 7 – </a:t>
            </a:r>
            <a:r>
              <a:rPr lang="cs-CZ" sz="1400" dirty="0"/>
              <a:t>AUTOR NEUVEDEN. </a:t>
            </a:r>
            <a:r>
              <a:rPr lang="cs-CZ" sz="1400" i="1" dirty="0"/>
              <a:t>elektrobock.cz</a:t>
            </a:r>
            <a:r>
              <a:rPr lang="cs-CZ" sz="1400" dirty="0"/>
              <a:t> [online]. [cit. 4.12.2013]. Dostupný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www.elektrobock.cz/cs/zasuvka-2p-pe/product.html?id=137</a:t>
            </a:r>
            <a:endParaRPr lang="cs-CZ" sz="14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pt-BR" sz="1500" dirty="0" smtClean="0"/>
              <a:t>Obr</a:t>
            </a:r>
            <a:r>
              <a:rPr lang="pt-BR" sz="1500" dirty="0"/>
              <a:t>. </a:t>
            </a:r>
            <a:r>
              <a:rPr lang="cs-CZ" sz="1500" dirty="0" smtClean="0"/>
              <a:t>8, 9 </a:t>
            </a:r>
            <a:r>
              <a:rPr lang="pt-BR" sz="1500" dirty="0" smtClean="0"/>
              <a:t> –</a:t>
            </a:r>
            <a:r>
              <a:rPr lang="cs-CZ" sz="1500" dirty="0" smtClean="0"/>
              <a:t> </a:t>
            </a:r>
            <a:r>
              <a:rPr lang="cs-CZ" sz="1400" dirty="0"/>
              <a:t>AUTOR NEUVEDEN. </a:t>
            </a:r>
            <a:r>
              <a:rPr lang="cs-CZ" sz="1400" i="1" dirty="0"/>
              <a:t>elektroinstalace.blogspot.cz</a:t>
            </a:r>
            <a:r>
              <a:rPr lang="cs-CZ" sz="1400" dirty="0"/>
              <a:t> [online]. [cit. 4.12.2013]. Dostupný na WWW: </a:t>
            </a: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elektroinstalace.blogspot.cz/2012/03/jak-zapojit-zasuvku-na-230-v.html</a:t>
            </a:r>
            <a:endParaRPr lang="cs-CZ" sz="14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500" dirty="0" smtClean="0"/>
              <a:t>Obr. 10 - </a:t>
            </a:r>
            <a:r>
              <a:rPr lang="cs-CZ" sz="1400" dirty="0"/>
              <a:t>AUTOR NEUVEDEN. </a:t>
            </a:r>
            <a:r>
              <a:rPr lang="cs-CZ" sz="1400" i="1" dirty="0" err="1"/>
              <a:t>elektross.gjn.czl</a:t>
            </a:r>
            <a:r>
              <a:rPr lang="cs-CZ" sz="1400" dirty="0"/>
              <a:t> [online]. [cit. 4.12.2013]. Dostupný na WWW: </a:t>
            </a:r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elektross.gjn.cz/elmotor_magnet/stridavy_mot/zapojeni.html</a:t>
            </a:r>
            <a:endParaRPr lang="cs-CZ" sz="14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500" dirty="0" smtClean="0"/>
              <a:t>Obr. 11 -</a:t>
            </a:r>
            <a:r>
              <a:rPr lang="pt-BR" sz="1400" dirty="0"/>
              <a:t> AUTOR NEUVEDEN. </a:t>
            </a:r>
            <a:r>
              <a:rPr lang="pt-BR" sz="1400" i="1" dirty="0"/>
              <a:t>ledview.cz</a:t>
            </a:r>
            <a:r>
              <a:rPr lang="pt-BR" sz="1400" dirty="0"/>
              <a:t> [online]. [cit. 4.12.2013]. Dostupný na WWW: </a:t>
            </a:r>
            <a:r>
              <a:rPr lang="pt-BR" sz="1400" dirty="0">
                <a:hlinkClick r:id="rId10"/>
              </a:rPr>
              <a:t>http://</a:t>
            </a:r>
            <a:r>
              <a:rPr lang="pt-BR" sz="1400" dirty="0" smtClean="0">
                <a:hlinkClick r:id="rId10"/>
              </a:rPr>
              <a:t>www.ledview.cz/pozadavky-na-elektro</a:t>
            </a:r>
            <a:endParaRPr lang="cs-CZ" sz="14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500" dirty="0" smtClean="0"/>
              <a:t>zdroj obrázků: </a:t>
            </a:r>
            <a:r>
              <a:rPr lang="cs-CZ" sz="1500" dirty="0" smtClean="0">
                <a:hlinkClick r:id="rId11"/>
              </a:rPr>
              <a:t>www.office.microsoft.com</a:t>
            </a: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2925</TotalTime>
  <Words>808</Words>
  <Application>Microsoft Office PowerPoint</Application>
  <PresentationFormat>Předvádění na obrazovce (4:3)</PresentationFormat>
  <Paragraphs>161</Paragraphs>
  <Slides>19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Vlnění</vt:lpstr>
      <vt:lpstr>Základní škola a Mateřská škola Bílá Třemešná, okres Trutnov</vt:lpstr>
      <vt:lpstr>Anotace</vt:lpstr>
      <vt:lpstr>Anotace</vt:lpstr>
      <vt:lpstr>Třífázové napětí</vt:lpstr>
      <vt:lpstr>Trojfázový generátor střídavého napětí (ALTERNÁTOR)</vt:lpstr>
      <vt:lpstr>tŘÍfázové napětí</vt:lpstr>
      <vt:lpstr>NulovÝ (střední / neutrální) vodič</vt:lpstr>
      <vt:lpstr>fázové a sdružené napětí </vt:lpstr>
      <vt:lpstr>zapojení spotřebičů k jedné fázi</vt:lpstr>
      <vt:lpstr>zapojení spotřebičů do hvězdy a trojúhelníku</vt:lpstr>
      <vt:lpstr>Výkon spotřebičů při zapojení do hvězdy a trojúhelníku</vt:lpstr>
      <vt:lpstr>Co jsme se dozvěděli?</vt:lpstr>
      <vt:lpstr>Závěrečné opakování</vt:lpstr>
      <vt:lpstr>Kolika vodiči (nejméně) odvádíme vyrobené napětí z trojfázového generátoru?</vt:lpstr>
      <vt:lpstr>Napětí mezi fázovým vodičem a nulovým vodičem nazýváme:</vt:lpstr>
      <vt:lpstr>Napětí mezi jedním fázovým vodičem a druhým fázovým vodičem nazýváme:</vt:lpstr>
      <vt:lpstr>V běžné zásuvce v domácnosti využíváme</vt:lpstr>
      <vt:lpstr>Pokud při zapojení spotřebiče využijeme 3 fázové vodiče i 1 nulový vodič, jedná se o zapojení: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Petr Tomek</cp:lastModifiedBy>
  <cp:revision>251</cp:revision>
  <dcterms:created xsi:type="dcterms:W3CDTF">2013-05-10T12:01:16Z</dcterms:created>
  <dcterms:modified xsi:type="dcterms:W3CDTF">2013-12-04T15:18:26Z</dcterms:modified>
</cp:coreProperties>
</file>