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s/comment3.xml" ContentType="application/vnd.openxmlformats-officedocument.presentationml.comment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zivatel" initials="U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-13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01-09T17:42:38.397" idx="1">
    <p:pos x="568" y="3626"/>
    <p:text>- můžeme si pomoci skloňováním zájmena on + přidáním -ž
- v pádech s předložkou se mění začáteční j- na n-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01-09T17:45:58.993" idx="2">
    <p:pos x="617" y="3180"/>
    <p:text>- opět si můžeme pomoci skloňováním zájmene ona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01-09T17:48:15.072" idx="3">
    <p:pos x="617" y="3180"/>
    <p:text>- zájmeno jenž neskloňujeme v 5. pádě</p:tex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fld id="{5E0DF341-B166-4A20-ABBE-DC7D8F484DE6}" type="datetimeFigureOut">
              <a:rPr lang="cs-CZ"/>
              <a:pPr/>
              <a:t>8.9.2013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8350"/>
            <a:ext cx="51181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fld id="{CBCDC9D9-D682-4BB4-A5AB-A5DC5722CEF9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265E9A-35D4-41BB-9A55-5AD2CB705F0F}" type="slidenum">
              <a:rPr lang="cs-CZ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BF9CD-7E1F-40B8-BBE3-61FFBEA99B27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BA7C8-A018-47E3-B2D5-565856422C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767A4-93F3-4D1D-A301-BE122C82F952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4D107-5091-44E5-8946-760159CEA0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E60D1-48AC-4804-9B11-A1F3DBACAE84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1A443-8C80-4C4E-B1A5-1C67C59961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26EA0-BB36-40D0-BC7E-3A4F91A93E5F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FCC34-80DE-46BD-A69F-DE13559F99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46BF3-F257-4D75-8473-A8BFE7BDFE69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7CE20-00E7-4A14-ACF8-A6F86123A8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EF58C-307B-4CD0-9734-21079590D59D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48245-5EED-4277-AA9D-73DCDCDE86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F7613-75F5-412A-A3DA-D8E5FC09D97E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B1C56-5E1A-42EA-B983-7029568B87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05075-300F-4D44-A2BA-0BA73F184BBB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5EEEE-5EA1-4B75-BE0F-94592673F5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1E93A-48FF-4630-906B-AA981A80E39D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BDEDD-A9BC-4A5D-8F26-64A39691DD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CFF5C-09DF-4FDA-BE9D-57D8D755A2AF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32003-DFFD-48D7-92D2-8277D41CE1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BBC5C-1362-4111-B43E-E11F0C94947F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B04D1-2657-4574-93FC-35B30603E0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77B9DC-AAE5-4CE9-A705-AF0F15A81F0F}" type="datetimeFigureOut">
              <a:rPr lang="cs-CZ"/>
              <a:pPr>
                <a:defRPr/>
              </a:pPr>
              <a:t>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849AE0-4753-41A0-80A4-A767542483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5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86" r:id="rId9"/>
    <p:sldLayoutId id="2147483677" r:id="rId10"/>
    <p:sldLayoutId id="2147483676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1473200" y="5053013"/>
            <a:ext cx="5637213" cy="881062"/>
          </a:xfrm>
        </p:spPr>
        <p:txBody>
          <a:bodyPr rtlCol="0">
            <a:normAutofit fontScale="92500" lnSpcReduction="20000"/>
          </a:bodyPr>
          <a:lstStyle/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b="1" dirty="0" smtClean="0">
                <a:solidFill>
                  <a:schemeClr val="tx1"/>
                </a:solidFill>
              </a:rPr>
              <a:t>Toto zájmeno skloňujeme pro rod mužský, ženský a střední v čísle jednotném i množném.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79494" y="2629052"/>
            <a:ext cx="7175351" cy="1793167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Skloňování zájmena JENŽ</a:t>
            </a:r>
            <a:endParaRPr lang="cs-CZ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14339" name="Object 3"/>
          <p:cNvGraphicFramePr>
            <a:graphicFrameLocks noChangeAspect="1"/>
          </p:cNvGraphicFramePr>
          <p:nvPr/>
        </p:nvGraphicFramePr>
        <p:xfrm>
          <a:off x="1619250" y="188913"/>
          <a:ext cx="5762625" cy="1257300"/>
        </p:xfrm>
        <a:graphic>
          <a:graphicData uri="http://schemas.openxmlformats.org/presentationml/2006/ole">
            <p:oleObj spid="_x0000_s14339" r:id="rId4" imgW="18000000" imgH="3933333" progId="MSPhotoEd.3">
              <p:embed/>
            </p:oleObj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>
            <a:normAutofit fontScale="90000"/>
          </a:bodyPr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Proč máme používat zájmeno </a:t>
            </a:r>
            <a:r>
              <a:rPr lang="cs-CZ" i="1" dirty="0" smtClean="0"/>
              <a:t>jenž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6386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mtClean="0"/>
              <a:t>jde o vztažné zájmeno (kdo, co, jaký, který, čí, jenž)</a:t>
            </a:r>
          </a:p>
          <a:p>
            <a:pPr>
              <a:buFontTx/>
              <a:buChar char="-"/>
            </a:pPr>
            <a:r>
              <a:rPr lang="cs-CZ" smtClean="0"/>
              <a:t>synonymum (slovo se stejným významem) zájmena který</a:t>
            </a:r>
          </a:p>
          <a:p>
            <a:pPr>
              <a:buFontTx/>
              <a:buChar char="-"/>
            </a:pPr>
            <a:r>
              <a:rPr lang="cs-CZ" smtClean="0"/>
              <a:t>obě tato zájmena můžeme používat v textech, abychom stále neopakovali jen jedno z nich</a:t>
            </a:r>
          </a:p>
          <a:p>
            <a:pPr>
              <a:buFontTx/>
              <a:buChar char="-"/>
            </a:pPr>
            <a:r>
              <a:rPr lang="cs-CZ" smtClean="0"/>
              <a:t>musíme ale znát jeho správné tvary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/>
              <a:t>jenž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1155700" y="1400175"/>
            <a:ext cx="3348038" cy="2743200"/>
          </a:xfrm>
        </p:spPr>
        <p:txBody>
          <a:bodyPr rtlCol="0">
            <a:normAutofit fontScale="62500" lnSpcReduction="20000"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1. pád – jenž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2. pád – j</a:t>
            </a:r>
            <a:r>
              <a:rPr lang="cs-CZ" sz="3100" dirty="0" smtClean="0">
                <a:solidFill>
                  <a:srgbClr val="C00000"/>
                </a:solidFill>
              </a:rPr>
              <a:t>eho</a:t>
            </a: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ž, bez n</a:t>
            </a:r>
            <a:r>
              <a:rPr lang="cs-CZ" sz="3100" dirty="0" smtClean="0">
                <a:solidFill>
                  <a:srgbClr val="C00000"/>
                </a:solidFill>
              </a:rPr>
              <a:t>ěho</a:t>
            </a: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ž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3. pád – j</a:t>
            </a:r>
            <a:r>
              <a:rPr lang="cs-CZ" sz="3100" dirty="0" smtClean="0">
                <a:solidFill>
                  <a:srgbClr val="C00000"/>
                </a:solidFill>
              </a:rPr>
              <a:t>emu</a:t>
            </a: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ž, k n</a:t>
            </a:r>
            <a:r>
              <a:rPr lang="cs-CZ" sz="3100" dirty="0" smtClean="0">
                <a:solidFill>
                  <a:srgbClr val="C00000"/>
                </a:solidFill>
              </a:rPr>
              <a:t>ěmu</a:t>
            </a: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ž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4. pád – životný  -  j</a:t>
            </a:r>
            <a:r>
              <a:rPr lang="cs-CZ" sz="3100" dirty="0" smtClean="0">
                <a:solidFill>
                  <a:srgbClr val="C00000"/>
                </a:solidFill>
              </a:rPr>
              <a:t>eho</a:t>
            </a: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ž,  jejž, neživotný – jejž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6. pád – (o) n</a:t>
            </a:r>
            <a:r>
              <a:rPr lang="cs-CZ" sz="3100" dirty="0" smtClean="0">
                <a:solidFill>
                  <a:srgbClr val="C00000"/>
                </a:solidFill>
              </a:rPr>
              <a:t>ěm</a:t>
            </a: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ž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7. pád – j</a:t>
            </a:r>
            <a:r>
              <a:rPr lang="cs-CZ" sz="3100" dirty="0" smtClean="0">
                <a:solidFill>
                  <a:srgbClr val="C00000"/>
                </a:solidFill>
              </a:rPr>
              <a:t>ím</a:t>
            </a: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ž, s n</a:t>
            </a:r>
            <a:r>
              <a:rPr lang="cs-CZ" sz="3100" dirty="0" smtClean="0">
                <a:solidFill>
                  <a:srgbClr val="C00000"/>
                </a:solidFill>
              </a:rPr>
              <a:t>ím</a:t>
            </a:r>
            <a:r>
              <a:rPr lang="cs-CZ" sz="3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ž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cs-CZ" sz="3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/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/>
              <a:t>který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398588"/>
            <a:ext cx="3346450" cy="2743200"/>
          </a:xfrm>
        </p:spPr>
        <p:txBody>
          <a:bodyPr rtlCol="0"/>
          <a:lstStyle/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terý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kter</a:t>
            </a:r>
            <a:r>
              <a:rPr lang="cs-CZ" dirty="0" smtClean="0">
                <a:solidFill>
                  <a:srgbClr val="C00000"/>
                </a:solidFill>
              </a:rPr>
              <a:t>ého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ter</a:t>
            </a:r>
            <a:r>
              <a:rPr lang="cs-CZ" dirty="0" smtClean="0">
                <a:solidFill>
                  <a:srgbClr val="C00000"/>
                </a:solidFill>
              </a:rPr>
              <a:t>ému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ter</a:t>
            </a:r>
            <a:r>
              <a:rPr lang="cs-CZ" dirty="0" smtClean="0">
                <a:solidFill>
                  <a:srgbClr val="C00000"/>
                </a:solidFill>
              </a:rPr>
              <a:t>ého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(o) kter</a:t>
            </a:r>
            <a:r>
              <a:rPr lang="cs-CZ" dirty="0" smtClean="0">
                <a:solidFill>
                  <a:srgbClr val="C00000"/>
                </a:solidFill>
              </a:rPr>
              <a:t>ém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 kter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ý</a:t>
            </a:r>
            <a:r>
              <a:rPr lang="cs-CZ" dirty="0" smtClean="0">
                <a:solidFill>
                  <a:srgbClr val="C00000"/>
                </a:solidFill>
              </a:rPr>
              <a:t>m</a:t>
            </a:r>
            <a:endParaRPr lang="cs-CZ" dirty="0">
              <a:solidFill>
                <a:srgbClr val="C00000"/>
              </a:solidFill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>
            <a:normAutofit fontScale="90000"/>
          </a:bodyPr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Mužský rod čísla jednotného: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Ženský rod čísla jednotného: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3346450" cy="3475037"/>
          </a:xfrm>
        </p:spPr>
        <p:txBody>
          <a:bodyPr/>
          <a:lstStyle/>
          <a:p>
            <a:r>
              <a:rPr lang="cs-CZ" smtClean="0"/>
              <a:t>1. pád – jež</a:t>
            </a:r>
          </a:p>
          <a:p>
            <a:r>
              <a:rPr lang="cs-CZ" smtClean="0"/>
              <a:t>2. pád – j</a:t>
            </a:r>
            <a:r>
              <a:rPr lang="cs-CZ" smtClean="0">
                <a:solidFill>
                  <a:srgbClr val="C00000"/>
                </a:solidFill>
              </a:rPr>
              <a:t>í</a:t>
            </a:r>
            <a:r>
              <a:rPr lang="cs-CZ" smtClean="0"/>
              <a:t>ž, bez </a:t>
            </a:r>
            <a:r>
              <a:rPr lang="cs-CZ" smtClean="0">
                <a:solidFill>
                  <a:srgbClr val="C00000"/>
                </a:solidFill>
              </a:rPr>
              <a:t>ní</a:t>
            </a:r>
            <a:r>
              <a:rPr lang="cs-CZ" smtClean="0"/>
              <a:t>ž</a:t>
            </a:r>
          </a:p>
          <a:p>
            <a:r>
              <a:rPr lang="cs-CZ" smtClean="0"/>
              <a:t>3. pád – j</a:t>
            </a:r>
            <a:r>
              <a:rPr lang="cs-CZ" smtClean="0">
                <a:solidFill>
                  <a:srgbClr val="C00000"/>
                </a:solidFill>
              </a:rPr>
              <a:t>í</a:t>
            </a:r>
            <a:r>
              <a:rPr lang="cs-CZ" smtClean="0"/>
              <a:t>ž, k </a:t>
            </a:r>
            <a:r>
              <a:rPr lang="cs-CZ" smtClean="0">
                <a:solidFill>
                  <a:srgbClr val="C00000"/>
                </a:solidFill>
              </a:rPr>
              <a:t>ní</a:t>
            </a:r>
            <a:r>
              <a:rPr lang="cs-CZ" smtClean="0"/>
              <a:t>ž</a:t>
            </a:r>
          </a:p>
          <a:p>
            <a:r>
              <a:rPr lang="cs-CZ" smtClean="0"/>
              <a:t>4. pád – </a:t>
            </a:r>
            <a:r>
              <a:rPr lang="cs-CZ" smtClean="0">
                <a:solidFill>
                  <a:srgbClr val="C00000"/>
                </a:solidFill>
              </a:rPr>
              <a:t>ji</a:t>
            </a:r>
            <a:r>
              <a:rPr lang="cs-CZ" smtClean="0"/>
              <a:t>ž</a:t>
            </a:r>
          </a:p>
          <a:p>
            <a:r>
              <a:rPr lang="cs-CZ" smtClean="0"/>
              <a:t>6. pád – (o) </a:t>
            </a:r>
            <a:r>
              <a:rPr lang="cs-CZ" smtClean="0">
                <a:solidFill>
                  <a:srgbClr val="C00000"/>
                </a:solidFill>
              </a:rPr>
              <a:t>ní</a:t>
            </a:r>
            <a:r>
              <a:rPr lang="cs-CZ" smtClean="0"/>
              <a:t>ž</a:t>
            </a:r>
          </a:p>
          <a:p>
            <a:r>
              <a:rPr lang="cs-CZ" smtClean="0"/>
              <a:t>7. pád – </a:t>
            </a:r>
            <a:r>
              <a:rPr lang="cs-CZ" smtClean="0">
                <a:solidFill>
                  <a:srgbClr val="C00000"/>
                </a:solidFill>
              </a:rPr>
              <a:t>jí</a:t>
            </a:r>
            <a:r>
              <a:rPr lang="cs-CZ" smtClean="0"/>
              <a:t>ž, s </a:t>
            </a:r>
            <a:r>
              <a:rPr lang="cs-CZ" smtClean="0">
                <a:solidFill>
                  <a:srgbClr val="C00000"/>
                </a:solidFill>
              </a:rPr>
              <a:t>ní</a:t>
            </a:r>
            <a:r>
              <a:rPr lang="cs-CZ" smtClean="0"/>
              <a:t>ž</a:t>
            </a:r>
          </a:p>
          <a:p>
            <a:endParaRPr lang="cs-CZ" smtClean="0"/>
          </a:p>
        </p:txBody>
      </p:sp>
      <p:sp>
        <p:nvSpPr>
          <p:cNvPr id="18435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645025" y="731838"/>
            <a:ext cx="3346450" cy="3475037"/>
          </a:xfrm>
        </p:spPr>
        <p:txBody>
          <a:bodyPr/>
          <a:lstStyle/>
          <a:p>
            <a:r>
              <a:rPr lang="cs-CZ" smtClean="0"/>
              <a:t>ona</a:t>
            </a:r>
          </a:p>
          <a:p>
            <a:r>
              <a:rPr lang="cs-CZ" smtClean="0">
                <a:solidFill>
                  <a:srgbClr val="C00000"/>
                </a:solidFill>
              </a:rPr>
              <a:t>ní</a:t>
            </a:r>
          </a:p>
          <a:p>
            <a:r>
              <a:rPr lang="cs-CZ" smtClean="0">
                <a:solidFill>
                  <a:srgbClr val="C00000"/>
                </a:solidFill>
              </a:rPr>
              <a:t>ní</a:t>
            </a:r>
          </a:p>
          <a:p>
            <a:r>
              <a:rPr lang="cs-CZ" smtClean="0">
                <a:solidFill>
                  <a:srgbClr val="C00000"/>
                </a:solidFill>
              </a:rPr>
              <a:t>ji</a:t>
            </a:r>
          </a:p>
          <a:p>
            <a:r>
              <a:rPr lang="cs-CZ" smtClean="0"/>
              <a:t>(o) </a:t>
            </a:r>
            <a:r>
              <a:rPr lang="cs-CZ" smtClean="0">
                <a:solidFill>
                  <a:srgbClr val="C00000"/>
                </a:solidFill>
              </a:rPr>
              <a:t>ní</a:t>
            </a:r>
          </a:p>
          <a:p>
            <a:r>
              <a:rPr lang="cs-CZ" smtClean="0"/>
              <a:t>s </a:t>
            </a:r>
            <a:r>
              <a:rPr lang="cs-CZ" smtClean="0">
                <a:solidFill>
                  <a:srgbClr val="C00000"/>
                </a:solidFill>
              </a:rPr>
              <a:t>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Střední rod čísla jednotného: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r>
              <a:rPr lang="cs-CZ" smtClean="0"/>
              <a:t>1. pád – jež</a:t>
            </a:r>
          </a:p>
          <a:p>
            <a:r>
              <a:rPr lang="cs-CZ" smtClean="0"/>
              <a:t>2. pád – jehož, bez něhož</a:t>
            </a:r>
          </a:p>
          <a:p>
            <a:r>
              <a:rPr lang="cs-CZ" smtClean="0"/>
              <a:t>3. pád – jemuž, k němuž</a:t>
            </a:r>
          </a:p>
          <a:p>
            <a:r>
              <a:rPr lang="cs-CZ" smtClean="0"/>
              <a:t>4. pád – jež</a:t>
            </a:r>
          </a:p>
          <a:p>
            <a:r>
              <a:rPr lang="cs-CZ" smtClean="0"/>
              <a:t>6. pád – (o) němž</a:t>
            </a:r>
          </a:p>
          <a:p>
            <a:r>
              <a:rPr lang="cs-CZ" smtClean="0"/>
              <a:t>7. pád – jímž, s nímž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Skloňování v množném čísle: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 rtlCol="0">
            <a:normAutofit fontScale="70000" lnSpcReduction="20000"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užský rod:           ženský rod:                střední rod: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1. pád – již                   jež                                     </a:t>
            </a:r>
            <a:r>
              <a:rPr lang="cs-CZ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jež</a:t>
            </a:r>
            <a:endParaRPr lang="cs-CZ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jež  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2. pád                     jichž, bez nichž       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3. pád                     jimž, k nimž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4. pád                             jež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6. pád                       (o) nichž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7. pád                     jimiž, s nimiž     </a:t>
            </a:r>
            <a:endParaRPr lang="cs-CZ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Příklady vět:</a:t>
            </a:r>
            <a:endParaRPr lang="cs-CZ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r>
              <a:rPr lang="cs-CZ" smtClean="0"/>
              <a:t>Potkala jsem kamarádku, </a:t>
            </a:r>
            <a:r>
              <a:rPr lang="cs-CZ" smtClean="0">
                <a:solidFill>
                  <a:srgbClr val="00B050"/>
                </a:solidFill>
              </a:rPr>
              <a:t>kterou </a:t>
            </a:r>
            <a:r>
              <a:rPr lang="cs-CZ" smtClean="0"/>
              <a:t>znám z dětství.</a:t>
            </a:r>
          </a:p>
          <a:p>
            <a:r>
              <a:rPr lang="cs-CZ" smtClean="0"/>
              <a:t>Potkala jsem kamarádku, </a:t>
            </a:r>
            <a:r>
              <a:rPr lang="cs-CZ" smtClean="0">
                <a:solidFill>
                  <a:srgbClr val="C00000"/>
                </a:solidFill>
              </a:rPr>
              <a:t>již</a:t>
            </a:r>
            <a:r>
              <a:rPr lang="cs-CZ" smtClean="0"/>
              <a:t> znám z dětství.</a:t>
            </a:r>
          </a:p>
          <a:p>
            <a:endParaRPr lang="cs-CZ" smtClean="0"/>
          </a:p>
          <a:p>
            <a:r>
              <a:rPr lang="cs-CZ" smtClean="0"/>
              <a:t>To je ten spisovatel, </a:t>
            </a:r>
            <a:r>
              <a:rPr lang="cs-CZ" smtClean="0">
                <a:solidFill>
                  <a:srgbClr val="00B050"/>
                </a:solidFill>
              </a:rPr>
              <a:t>o kterém </a:t>
            </a:r>
            <a:r>
              <a:rPr lang="cs-CZ" smtClean="0"/>
              <a:t>psali v novinách.</a:t>
            </a:r>
          </a:p>
          <a:p>
            <a:r>
              <a:rPr lang="cs-CZ" smtClean="0"/>
              <a:t>To je ten spisovatel, </a:t>
            </a:r>
            <a:r>
              <a:rPr lang="cs-CZ" smtClean="0">
                <a:solidFill>
                  <a:srgbClr val="C00000"/>
                </a:solidFill>
              </a:rPr>
              <a:t>o němž </a:t>
            </a:r>
            <a:r>
              <a:rPr lang="cs-CZ" smtClean="0"/>
              <a:t>psali v novinách.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Další věty:</a:t>
            </a:r>
            <a:endParaRPr lang="cs-CZ" dirty="0"/>
          </a:p>
        </p:txBody>
      </p:sp>
      <p:sp>
        <p:nvSpPr>
          <p:cNvPr id="22530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r>
              <a:rPr lang="cs-CZ" smtClean="0"/>
              <a:t>Hrad, </a:t>
            </a:r>
            <a:r>
              <a:rPr lang="cs-CZ" smtClean="0">
                <a:solidFill>
                  <a:srgbClr val="00B050"/>
                </a:solidFill>
              </a:rPr>
              <a:t>který </a:t>
            </a:r>
            <a:r>
              <a:rPr lang="cs-CZ" smtClean="0"/>
              <a:t>nechal vybudovat Karel IV., se jmenuje Karlštejn.</a:t>
            </a:r>
          </a:p>
          <a:p>
            <a:r>
              <a:rPr lang="cs-CZ" smtClean="0"/>
              <a:t>Hrad, </a:t>
            </a:r>
            <a:r>
              <a:rPr lang="cs-CZ" smtClean="0">
                <a:solidFill>
                  <a:srgbClr val="C00000"/>
                </a:solidFill>
              </a:rPr>
              <a:t>jenž</a:t>
            </a:r>
            <a:r>
              <a:rPr lang="cs-CZ" smtClean="0"/>
              <a:t> nechal vybudovat Karel IV., se jmenuje Karlštejn.</a:t>
            </a:r>
          </a:p>
          <a:p>
            <a:r>
              <a:rPr lang="cs-CZ" smtClean="0"/>
              <a:t>Město, </a:t>
            </a:r>
            <a:r>
              <a:rPr lang="cs-CZ" smtClean="0">
                <a:solidFill>
                  <a:srgbClr val="00B050"/>
                </a:solidFill>
              </a:rPr>
              <a:t>které </a:t>
            </a:r>
            <a:r>
              <a:rPr lang="cs-CZ" smtClean="0"/>
              <a:t>má ve znaku bílého koně, se jmenuje Ostrava.</a:t>
            </a:r>
          </a:p>
          <a:p>
            <a:r>
              <a:rPr lang="cs-CZ" smtClean="0"/>
              <a:t>Město, </a:t>
            </a:r>
            <a:r>
              <a:rPr lang="cs-CZ" smtClean="0">
                <a:solidFill>
                  <a:srgbClr val="C00000"/>
                </a:solidFill>
              </a:rPr>
              <a:t>jež</a:t>
            </a:r>
            <a:r>
              <a:rPr lang="cs-CZ" smtClean="0"/>
              <a:t> má ve znaku bílého koně, se jmenuje Ostrava.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Doplň správný tvar zájmena jenž:</a:t>
            </a:r>
            <a:endParaRPr lang="cs-CZ" dirty="0"/>
          </a:p>
        </p:txBody>
      </p:sp>
      <p:sp>
        <p:nvSpPr>
          <p:cNvPr id="23554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r>
              <a:rPr lang="cs-CZ" smtClean="0"/>
              <a:t>Chlapec, _______ šel kolem, pozdravil.</a:t>
            </a:r>
          </a:p>
          <a:p>
            <a:r>
              <a:rPr lang="cs-CZ" smtClean="0"/>
              <a:t>Budova, _______ stojí uprostřed města, je zajímavá.</a:t>
            </a:r>
          </a:p>
          <a:p>
            <a:r>
              <a:rPr lang="cs-CZ" smtClean="0"/>
              <a:t>Ženy, _______ nakupují ve výprodejích, chtějí ušetřit.</a:t>
            </a:r>
          </a:p>
          <a:p>
            <a:r>
              <a:rPr lang="cs-CZ" smtClean="0"/>
              <a:t>Potkali jsme známé, ________ jsme už dlouho neviděli.</a:t>
            </a:r>
          </a:p>
          <a:p>
            <a:r>
              <a:rPr lang="cs-CZ" smtClean="0"/>
              <a:t>Toto je učivo, _______ všichni zvládneme.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24578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r>
              <a:rPr lang="cs-CZ" smtClean="0"/>
              <a:t>Autor: Martina Pijáková</a:t>
            </a:r>
          </a:p>
          <a:p>
            <a:r>
              <a:rPr lang="cs-CZ" smtClean="0"/>
              <a:t>Datum vytvoření: 9. 1. 2012</a:t>
            </a:r>
          </a:p>
          <a:p>
            <a:r>
              <a:rPr lang="cs-CZ" smtClean="0"/>
              <a:t>Ročník: 7. třída</a:t>
            </a:r>
          </a:p>
          <a:p>
            <a:r>
              <a:rPr lang="cs-CZ" smtClean="0"/>
              <a:t>Vzdělávací oblast: Český jazyk a literatura</a:t>
            </a:r>
          </a:p>
          <a:p>
            <a:r>
              <a:rPr lang="cs-CZ" smtClean="0"/>
              <a:t>Anotace: skloňování zájmena jenž, porovnávání s tvary zájmen on, ona, ono, který, příklady, procvičení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83</TotalTime>
  <Words>310</Words>
  <Application>Microsoft Office PowerPoint</Application>
  <PresentationFormat>Předvádění na obrazovce (4:3)</PresentationFormat>
  <Paragraphs>69</Paragraphs>
  <Slides>10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4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9" baseType="lpstr">
      <vt:lpstr>Trebuchet MS</vt:lpstr>
      <vt:lpstr>Arial</vt:lpstr>
      <vt:lpstr>Georgia</vt:lpstr>
      <vt:lpstr>Calibri</vt:lpstr>
      <vt:lpstr>Aerodynamika</vt:lpstr>
      <vt:lpstr>Aerodynamika</vt:lpstr>
      <vt:lpstr>Aerodynamika</vt:lpstr>
      <vt:lpstr>Aerodynamika</vt:lpstr>
      <vt:lpstr>MSPhotoEd.3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Skloňování zájmena JENŽ</dc:title>
  <dc:creator>Uzivatel</dc:creator>
  <cp:lastModifiedBy>Jirka</cp:lastModifiedBy>
  <cp:revision>10</cp:revision>
  <dcterms:created xsi:type="dcterms:W3CDTF">2012-01-09T16:16:28Z</dcterms:created>
  <dcterms:modified xsi:type="dcterms:W3CDTF">2013-09-08T14:08:06Z</dcterms:modified>
</cp:coreProperties>
</file>