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5"/>
  </p:notesMasterIdLst>
  <p:handoutMasterIdLst>
    <p:handoutMasterId r:id="rId6"/>
  </p:handoutMasterIdLst>
  <p:sldIdLst>
    <p:sldId id="259" r:id="rId2"/>
    <p:sldId id="257" r:id="rId3"/>
    <p:sldId id="258" r:id="rId4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charset="0"/>
        <a:ea typeface="+mn-ea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Times New Roman" charset="0"/>
        <a:ea typeface="+mn-ea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Times New Roman" charset="0"/>
        <a:ea typeface="+mn-ea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Times New Roman" charset="0"/>
        <a:ea typeface="+mn-ea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Times New Roman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66"/>
    <a:srgbClr val="FF66FF"/>
    <a:srgbClr val="00FF00"/>
    <a:srgbClr val="3333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>
    <p:restoredLeft sz="34559" autoAdjust="0"/>
    <p:restoredTop sz="90909" autoAdjust="0"/>
  </p:normalViewPr>
  <p:slideViewPr>
    <p:cSldViewPr>
      <p:cViewPr varScale="1">
        <p:scale>
          <a:sx n="47" d="100"/>
          <a:sy n="47" d="100"/>
        </p:scale>
        <p:origin x="-654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>
      <p:cViewPr varScale="1">
        <p:scale>
          <a:sx n="65" d="100"/>
          <a:sy n="65" d="100"/>
        </p:scale>
        <p:origin x="-2706" y="-102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handoutMaster" Target="handoutMasters/handoutMaster1.xml"/><Relationship Id="rId5" Type="http://schemas.openxmlformats.org/officeDocument/2006/relationships/notesMaster" Target="notesMasters/notesMaster1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>
              <a:defRPr/>
            </a:pPr>
            <a:fld id="{239F8622-9C5B-4453-A691-FDD611D90993}" type="datetimeFigureOut">
              <a:rPr lang="cs-CZ"/>
              <a:pPr>
                <a:defRPr/>
              </a:pPr>
              <a:t>3.5.2011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>
              <a:defRPr/>
            </a:pPr>
            <a:fld id="{6CFCE7EB-5501-43A2-99C6-76DCE0B8510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1702149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>
              <a:defRPr/>
            </a:pPr>
            <a:fld id="{6582C627-69E5-4F00-BDE3-03DCB74CDE87}" type="datetimeFigureOut">
              <a:rPr lang="cs-CZ"/>
              <a:pPr>
                <a:defRPr/>
              </a:pPr>
              <a:t>3.5.2011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>
              <a:defRPr/>
            </a:pPr>
            <a:fld id="{976CAC8B-6EB2-4DBE-B127-F9A8A2B6023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80563922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D7E3CCD-4121-4732-8975-C49A478BB41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2616723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ECFA217-9B2D-4E96-BB22-D4522A4C43C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6287853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9E324CD-7689-46CF-A2F9-1B2B19E5B5D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8168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5207E46-2EA7-4FDD-B2A3-99D1415C02A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4945635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2AEF7EA-725E-4131-B65D-B76B1E88779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274455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2AC03E7-2903-4BA7-A32D-18D76766197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8800442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33A6D60-43CD-45B3-B0C1-615CFCE31F6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5838398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0F629C3-91D0-483B-ADA7-84E00BB5426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492867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E332C61-451F-4907-A243-ABC8B356766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0914092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D6B74E6-5446-4364-AB09-D4B4D0E6218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57449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15100" y="609600"/>
            <a:ext cx="1943100" cy="5486400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5676900" cy="5486400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C70F15F-CE6F-4DA3-9B29-461F4C998B7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3113577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ClipArt" preserve="1">
  <p:cSld name="Nadpis, text a klip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609600"/>
            <a:ext cx="77724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klipart 3"/>
          <p:cNvSpPr>
            <a:spLocks noGrp="1"/>
          </p:cNvSpPr>
          <p:nvPr>
            <p:ph type="clipArt"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/>
          <a:p>
            <a:pPr lvl="0"/>
            <a:endParaRPr lang="cs-CZ" noProof="0" smtClean="0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75A2FE4-DDEC-45B8-A287-23106C76939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8502987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bl" preserve="1">
  <p:cSld name="Nadpis a tabul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609600"/>
            <a:ext cx="77724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abulku 2"/>
          <p:cNvSpPr>
            <a:spLocks noGrp="1"/>
          </p:cNvSpPr>
          <p:nvPr>
            <p:ph type="tbl" idx="1"/>
          </p:nvPr>
        </p:nvSpPr>
        <p:spPr>
          <a:xfrm>
            <a:off x="685800" y="1981200"/>
            <a:ext cx="7772400" cy="4114800"/>
          </a:xfrm>
        </p:spPr>
        <p:txBody>
          <a:bodyPr/>
          <a:lstStyle/>
          <a:p>
            <a:pPr lvl="0"/>
            <a:endParaRPr lang="cs-CZ" noProof="0" smtClean="0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07319E4-E8BB-43EF-BD7D-977F09B443E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721417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609600"/>
            <a:ext cx="77724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981200"/>
            <a:ext cx="7772400" cy="411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>
              <a:defRPr/>
            </a:pPr>
            <a:fld id="{77EF58D0-5A1B-4575-98B2-CAE5714FDA0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 idx="4294967295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z="3200" b="1" dirty="0" smtClean="0">
                <a:latin typeface="Calibri" pitchFamily="34" charset="0"/>
                <a:cs typeface="Calibri" pitchFamily="34" charset="0"/>
              </a:rPr>
              <a:t>VY_32_INOVACE_07_Slovní úlohy – odčítání des. čísel</a:t>
            </a:r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611188" y="1484313"/>
            <a:ext cx="7993062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algn="ctr" eaLnBrk="1" hangingPunct="1"/>
            <a:r>
              <a:rPr lang="cs-CZ" dirty="0">
                <a:latin typeface="Arial" charset="0"/>
                <a:cs typeface="Arial" charset="0"/>
              </a:rPr>
              <a:t>Základní škola a Mateřská škola Choustník, okres Tábor</a:t>
            </a:r>
            <a:endParaRPr lang="cs-CZ" dirty="0">
              <a:latin typeface="Calibri" pitchFamily="34" charset="0"/>
              <a:cs typeface="Arial" charset="0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3"/>
          <p:cNvSpPr>
            <a:spLocks noGrp="1"/>
          </p:cNvSpPr>
          <p:nvPr>
            <p:ph type="title"/>
          </p:nvPr>
        </p:nvSpPr>
        <p:spPr>
          <a:xfrm>
            <a:off x="611188" y="609600"/>
            <a:ext cx="7705725" cy="947738"/>
          </a:xfrm>
        </p:spPr>
        <p:txBody>
          <a:bodyPr/>
          <a:lstStyle/>
          <a:p>
            <a:r>
              <a:rPr lang="cs-CZ" sz="4000" smtClean="0"/>
              <a:t>Vypočítej dané slovní úlohy:</a:t>
            </a:r>
          </a:p>
        </p:txBody>
      </p:sp>
      <p:graphicFrame>
        <p:nvGraphicFramePr>
          <p:cNvPr id="7" name="Zástupný symbol pro obsah 6"/>
          <p:cNvGraphicFramePr>
            <a:graphicFrameLocks noGrp="1"/>
          </p:cNvGraphicFramePr>
          <p:nvPr>
            <p:ph sz="half" idx="1"/>
          </p:nvPr>
        </p:nvGraphicFramePr>
        <p:xfrm>
          <a:off x="611188" y="1557338"/>
          <a:ext cx="3810000" cy="36576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81000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b="1" kern="1200" dirty="0" smtClean="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rPr>
                        <a:t>Skupina     A</a:t>
                      </a:r>
                    </a:p>
                    <a:p>
                      <a:pPr algn="ctr"/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AutoNum type="arabicParenR"/>
                        <a:tabLst/>
                        <a:defRPr/>
                      </a:pPr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Z klubka drátu o délce 10 m byly   </a:t>
                      </a:r>
                    </a:p>
                    <a:p>
                      <a:pPr marL="342900" marR="0" lvl="0" indent="-34290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     postupně odstřiženy kusy o délce 3,6 m</a:t>
                      </a:r>
                      <a:r>
                        <a:rPr lang="cs-CZ" sz="1800" kern="1200" baseline="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; 1,948 m a 2,57 m.  Kolik metrů drátu zbylo v klubku?</a:t>
                      </a:r>
                    </a:p>
                    <a:p>
                      <a:pPr marL="342900" marR="0" lvl="0" indent="-34290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342900" indent="-342900">
                        <a:buAutoNum type="arabicParenR" startAt="2"/>
                      </a:pPr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Hloubka vody v přehradě je</a:t>
                      </a:r>
                      <a:r>
                        <a:rPr lang="cs-CZ" sz="1800" kern="1200" baseline="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 49 m.</a:t>
                      </a:r>
                    </a:p>
                    <a:p>
                      <a:pPr marL="342900" indent="-342900">
                        <a:buNone/>
                      </a:pPr>
                      <a:r>
                        <a:rPr lang="cs-CZ" sz="1800" kern="1200" baseline="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     Vodohospodáři museli snížit hladinu o 15,2 m a pak ještě             o 13,71 m. Jak vysoko je  hladina vody v přehradě?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8" name="Zástupný symbol pro obsah 7"/>
          <p:cNvGraphicFramePr>
            <a:graphicFrameLocks noGrp="1"/>
          </p:cNvGraphicFramePr>
          <p:nvPr>
            <p:ph sz="half" idx="2"/>
          </p:nvPr>
        </p:nvGraphicFramePr>
        <p:xfrm>
          <a:off x="4500563" y="1557338"/>
          <a:ext cx="3810000" cy="36576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81000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b="1" kern="1200" dirty="0" smtClean="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rPr>
                        <a:t>Skupina     B</a:t>
                      </a:r>
                    </a:p>
                    <a:p>
                      <a:pPr algn="ctr"/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1)   Z</a:t>
                      </a:r>
                      <a:r>
                        <a:rPr lang="cs-CZ" baseline="0" dirty="0" smtClean="0"/>
                        <a:t>e zásoby 10 kg mouky bylo    </a:t>
                      </a:r>
                    </a:p>
                    <a:p>
                      <a:r>
                        <a:rPr lang="cs-CZ" baseline="0" dirty="0" smtClean="0"/>
                        <a:t>      postupně spotřebováno 4,6 kg</a:t>
                      </a:r>
                      <a:r>
                        <a:rPr lang="cs-CZ" sz="1800" kern="1200" baseline="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;               </a:t>
                      </a:r>
                    </a:p>
                    <a:p>
                      <a:r>
                        <a:rPr lang="cs-CZ" sz="1800" kern="1200" baseline="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     3,52 kg a 1,489 kg. Kolik        </a:t>
                      </a:r>
                    </a:p>
                    <a:p>
                      <a:r>
                        <a:rPr lang="cs-CZ" sz="1800" kern="1200" baseline="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     kilogramů mouky zbylo?</a:t>
                      </a:r>
                    </a:p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 2)  Družstvo</a:t>
                      </a:r>
                      <a:r>
                        <a:rPr lang="cs-CZ" sz="1800" kern="1200" baseline="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má 48 ha orné půdy. Na    </a:t>
                      </a:r>
                    </a:p>
                    <a:p>
                      <a:r>
                        <a:rPr lang="cs-CZ" sz="1800" kern="1200" baseline="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     ploše 14,7 ha roste žito, pšenicí   </a:t>
                      </a:r>
                    </a:p>
                    <a:p>
                      <a:r>
                        <a:rPr lang="cs-CZ" sz="1800" kern="1200" baseline="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     je osetá plocha 16,21 ha. Vypočítej    </a:t>
                      </a:r>
                    </a:p>
                    <a:p>
                      <a:r>
                        <a:rPr lang="cs-CZ" sz="1800" kern="1200" baseline="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     velikost  zbývající plochy.</a:t>
                      </a:r>
                    </a:p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Nadpis 3"/>
          <p:cNvSpPr>
            <a:spLocks noGrp="1"/>
          </p:cNvSpPr>
          <p:nvPr>
            <p:ph type="title"/>
          </p:nvPr>
        </p:nvSpPr>
        <p:spPr>
          <a:xfrm>
            <a:off x="684213" y="609600"/>
            <a:ext cx="7773987" cy="947738"/>
          </a:xfrm>
        </p:spPr>
        <p:txBody>
          <a:bodyPr/>
          <a:lstStyle/>
          <a:p>
            <a:r>
              <a:rPr lang="cs-CZ" sz="4000" smtClean="0"/>
              <a:t>Řešení:</a:t>
            </a:r>
          </a:p>
        </p:txBody>
      </p:sp>
      <p:graphicFrame>
        <p:nvGraphicFramePr>
          <p:cNvPr id="7" name="Zástupný symbol pro obsah 6"/>
          <p:cNvGraphicFramePr>
            <a:graphicFrameLocks noGrp="1"/>
          </p:cNvGraphicFramePr>
          <p:nvPr>
            <p:ph sz="half" idx="1"/>
          </p:nvPr>
        </p:nvGraphicFramePr>
        <p:xfrm>
          <a:off x="684213" y="1557338"/>
          <a:ext cx="3810000" cy="445002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810000"/>
              </a:tblGrid>
              <a:tr h="700984">
                <a:tc>
                  <a:txBody>
                    <a:bodyPr/>
                    <a:lstStyle/>
                    <a:p>
                      <a:pPr algn="ctr"/>
                      <a:r>
                        <a:rPr lang="cs-CZ" sz="2400" b="1" kern="1200" dirty="0" smtClean="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rPr>
                        <a:t>Skupina           A</a:t>
                      </a:r>
                    </a:p>
                    <a:p>
                      <a:pPr algn="ctr"/>
                      <a:endParaRPr lang="cs-CZ" sz="1600" dirty="0"/>
                    </a:p>
                  </a:txBody>
                  <a:tcPr marT="45711" marB="45711"/>
                </a:tc>
              </a:tr>
              <a:tr h="1737238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AutoNum type="arabicParenR"/>
                        <a:tabLst/>
                        <a:defRPr/>
                      </a:pPr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Z klubka drátu o délce 10 m byly   </a:t>
                      </a:r>
                    </a:p>
                    <a:p>
                      <a:pPr marL="342900" marR="0" lvl="0" indent="-34290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     postupně odstřiženy kusy o délce 3,6 m</a:t>
                      </a:r>
                      <a:r>
                        <a:rPr lang="cs-CZ" sz="1800" kern="1200" baseline="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; 1,948 m a 2,57 m.  Kolik metrů drátu zbylo v klubku?</a:t>
                      </a:r>
                      <a:endParaRPr lang="cs-CZ" sz="1800" dirty="0" smtClean="0"/>
                    </a:p>
                    <a:p>
                      <a:r>
                        <a:rPr lang="cs-CZ" sz="1800" dirty="0" smtClean="0">
                          <a:solidFill>
                            <a:srgbClr val="7030A0"/>
                          </a:solidFill>
                        </a:rPr>
                        <a:t>     10 – 3,6 – 1,948</a:t>
                      </a:r>
                      <a:r>
                        <a:rPr lang="cs-CZ" sz="1800" baseline="0" dirty="0" smtClean="0">
                          <a:solidFill>
                            <a:srgbClr val="7030A0"/>
                          </a:solidFill>
                        </a:rPr>
                        <a:t> – 2,57 </a:t>
                      </a:r>
                      <a:r>
                        <a:rPr lang="cs-CZ" sz="1800" b="1" baseline="0" dirty="0" smtClean="0">
                          <a:solidFill>
                            <a:srgbClr val="7030A0"/>
                          </a:solidFill>
                        </a:rPr>
                        <a:t>= 1,882(m)</a:t>
                      </a:r>
                    </a:p>
                    <a:p>
                      <a:endParaRPr lang="cs-CZ" sz="1800" b="1" dirty="0">
                        <a:solidFill>
                          <a:srgbClr val="7030A0"/>
                        </a:solidFill>
                      </a:endParaRPr>
                    </a:p>
                  </a:txBody>
                  <a:tcPr marT="45711" marB="45711"/>
                </a:tc>
              </a:tr>
              <a:tr h="2011541">
                <a:tc>
                  <a:txBody>
                    <a:bodyPr/>
                    <a:lstStyle/>
                    <a:p>
                      <a:pPr marL="342900" indent="-342900">
                        <a:buAutoNum type="arabicParenR" startAt="2"/>
                      </a:pPr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Hloubka vody v přehradě je</a:t>
                      </a:r>
                      <a:r>
                        <a:rPr lang="cs-CZ" sz="1800" kern="1200" baseline="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 49 m.</a:t>
                      </a:r>
                    </a:p>
                    <a:p>
                      <a:pPr marL="342900" indent="-342900">
                        <a:buNone/>
                      </a:pPr>
                      <a:r>
                        <a:rPr lang="cs-CZ" sz="1800" kern="1200" baseline="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     Vodohospodáři museli snížit hladinu o 15,2 m a pak ještě             o 13,71 m. Jak vysoko je  hladina vody v přehradě?</a:t>
                      </a:r>
                    </a:p>
                    <a:p>
                      <a:pPr marL="342900" indent="-342900">
                        <a:buNone/>
                      </a:pPr>
                      <a:r>
                        <a:rPr lang="cs-CZ" sz="1800" kern="1200" baseline="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     </a:t>
                      </a:r>
                      <a:r>
                        <a:rPr lang="cs-CZ" sz="1800" kern="1200" baseline="0" dirty="0" smtClean="0">
                          <a:solidFill>
                            <a:srgbClr val="7030A0"/>
                          </a:solidFill>
                          <a:latin typeface="+mn-lt"/>
                          <a:ea typeface="+mn-ea"/>
                          <a:cs typeface="+mn-cs"/>
                        </a:rPr>
                        <a:t>49 – 15,2 – 13,71 = </a:t>
                      </a:r>
                      <a:r>
                        <a:rPr lang="cs-CZ" sz="1800" b="1" kern="1200" baseline="0" dirty="0" smtClean="0">
                          <a:solidFill>
                            <a:srgbClr val="7030A0"/>
                          </a:solidFill>
                          <a:latin typeface="+mn-lt"/>
                          <a:ea typeface="+mn-ea"/>
                          <a:cs typeface="+mn-cs"/>
                        </a:rPr>
                        <a:t>20,09(m)</a:t>
                      </a:r>
                      <a:endParaRPr lang="cs-CZ" sz="1800" b="1" dirty="0" smtClean="0">
                        <a:solidFill>
                          <a:srgbClr val="7030A0"/>
                        </a:solidFill>
                      </a:endParaRPr>
                    </a:p>
                    <a:p>
                      <a:endParaRPr lang="cs-CZ" sz="1800" b="1" u="none" dirty="0">
                        <a:solidFill>
                          <a:srgbClr val="7030A0"/>
                        </a:solidFill>
                      </a:endParaRPr>
                    </a:p>
                  </a:txBody>
                  <a:tcPr marT="45711" marB="45711"/>
                </a:tc>
              </a:tr>
            </a:tbl>
          </a:graphicData>
        </a:graphic>
      </p:graphicFrame>
      <p:graphicFrame>
        <p:nvGraphicFramePr>
          <p:cNvPr id="8" name="Zástupný symbol pro obsah 7"/>
          <p:cNvGraphicFramePr>
            <a:graphicFrameLocks noGrp="1"/>
          </p:cNvGraphicFramePr>
          <p:nvPr>
            <p:ph sz="half" idx="2"/>
          </p:nvPr>
        </p:nvGraphicFramePr>
        <p:xfrm>
          <a:off x="4572000" y="1557338"/>
          <a:ext cx="3810000" cy="417564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810000"/>
              </a:tblGrid>
              <a:tr h="700920">
                <a:tc>
                  <a:txBody>
                    <a:bodyPr/>
                    <a:lstStyle/>
                    <a:p>
                      <a:pPr algn="ctr"/>
                      <a:r>
                        <a:rPr lang="cs-CZ" sz="2400" b="1" kern="1200" dirty="0" smtClean="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rPr>
                        <a:t>Skupina     B</a:t>
                      </a:r>
                    </a:p>
                    <a:p>
                      <a:pPr algn="ctr"/>
                      <a:endParaRPr lang="cs-CZ" sz="1600" dirty="0"/>
                    </a:p>
                  </a:txBody>
                  <a:tcPr marT="45701" marB="45701"/>
                </a:tc>
              </a:tr>
              <a:tr h="1737102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1)   Z</a:t>
                      </a:r>
                      <a:r>
                        <a:rPr lang="cs-CZ" sz="1800" baseline="0" dirty="0" smtClean="0"/>
                        <a:t>e zásoby 10 kg mouky bylo    </a:t>
                      </a:r>
                    </a:p>
                    <a:p>
                      <a:r>
                        <a:rPr lang="cs-CZ" sz="1800" baseline="0" dirty="0" smtClean="0"/>
                        <a:t>      postupně spotřebováno 4,6 kg</a:t>
                      </a:r>
                      <a:r>
                        <a:rPr lang="cs-CZ" sz="1800" kern="1200" baseline="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;               </a:t>
                      </a:r>
                    </a:p>
                    <a:p>
                      <a:r>
                        <a:rPr lang="cs-CZ" sz="1800" kern="1200" baseline="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     3,52 kg a 1,489 kg. Kolik        </a:t>
                      </a:r>
                    </a:p>
                    <a:p>
                      <a:r>
                        <a:rPr lang="cs-CZ" sz="1800" kern="1200" baseline="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     kilogramů mouky zbylo?</a:t>
                      </a:r>
                      <a:endParaRPr lang="cs-CZ" sz="1800" dirty="0" smtClean="0"/>
                    </a:p>
                    <a:p>
                      <a:r>
                        <a:rPr lang="cs-CZ" sz="1800" dirty="0" smtClean="0"/>
                        <a:t>     </a:t>
                      </a:r>
                      <a:r>
                        <a:rPr lang="cs-CZ" sz="1800" dirty="0" smtClean="0">
                          <a:solidFill>
                            <a:srgbClr val="7030A0"/>
                          </a:solidFill>
                        </a:rPr>
                        <a:t>10 – 4,6 – 3,52 – 1,489 = </a:t>
                      </a:r>
                      <a:r>
                        <a:rPr lang="cs-CZ" sz="1800" b="1" dirty="0" smtClean="0">
                          <a:solidFill>
                            <a:srgbClr val="7030A0"/>
                          </a:solidFill>
                        </a:rPr>
                        <a:t>0,391(kg)</a:t>
                      </a:r>
                    </a:p>
                    <a:p>
                      <a:endParaRPr lang="cs-CZ" sz="1800" b="1" dirty="0">
                        <a:solidFill>
                          <a:srgbClr val="7030A0"/>
                        </a:solidFill>
                      </a:endParaRPr>
                    </a:p>
                  </a:txBody>
                  <a:tcPr marT="45701" marB="45701"/>
                </a:tc>
              </a:tr>
              <a:tr h="1737102"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2)  Družstvo</a:t>
                      </a:r>
                      <a:r>
                        <a:rPr lang="cs-CZ" sz="1800" kern="1200" baseline="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má 48 ha orné půdy. Na    </a:t>
                      </a:r>
                    </a:p>
                    <a:p>
                      <a:r>
                        <a:rPr lang="cs-CZ" sz="1800" kern="1200" baseline="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     ploše 14,7 ha roste žito, pšenicí   </a:t>
                      </a:r>
                    </a:p>
                    <a:p>
                      <a:r>
                        <a:rPr lang="cs-CZ" sz="1800" kern="1200" baseline="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     je osetá plocha 16,21 ha. Vypočítej    </a:t>
                      </a:r>
                    </a:p>
                    <a:p>
                      <a:r>
                        <a:rPr lang="cs-CZ" sz="1800" kern="1200" baseline="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     velikost  zbývající plochy.</a:t>
                      </a:r>
                    </a:p>
                    <a:p>
                      <a:endParaRPr lang="cs-CZ" sz="1800" b="1" u="none" dirty="0" smtClean="0">
                        <a:solidFill>
                          <a:srgbClr val="7030A0"/>
                        </a:solidFill>
                      </a:endParaRPr>
                    </a:p>
                    <a:p>
                      <a:r>
                        <a:rPr lang="cs-CZ" sz="1800" b="1" u="none" dirty="0" smtClean="0">
                          <a:solidFill>
                            <a:srgbClr val="7030A0"/>
                          </a:solidFill>
                        </a:rPr>
                        <a:t>      </a:t>
                      </a:r>
                      <a:r>
                        <a:rPr lang="cs-CZ" sz="1800" b="0" u="none" dirty="0" smtClean="0">
                          <a:solidFill>
                            <a:srgbClr val="7030A0"/>
                          </a:solidFill>
                        </a:rPr>
                        <a:t>48</a:t>
                      </a:r>
                      <a:r>
                        <a:rPr lang="cs-CZ" sz="1800" b="0" u="none" baseline="0" dirty="0" smtClean="0">
                          <a:solidFill>
                            <a:srgbClr val="7030A0"/>
                          </a:solidFill>
                        </a:rPr>
                        <a:t> – 14,7 – 16,21 =  </a:t>
                      </a:r>
                      <a:r>
                        <a:rPr lang="cs-CZ" sz="1800" b="1" u="none" baseline="0" dirty="0" smtClean="0">
                          <a:solidFill>
                            <a:srgbClr val="7030A0"/>
                          </a:solidFill>
                        </a:rPr>
                        <a:t>17,09(ha)</a:t>
                      </a:r>
                      <a:endParaRPr lang="cs-CZ" sz="1800" b="1" u="none" dirty="0">
                        <a:solidFill>
                          <a:srgbClr val="7030A0"/>
                        </a:solidFill>
                      </a:endParaRPr>
                    </a:p>
                  </a:txBody>
                  <a:tcPr marT="45701" marB="45701"/>
                </a:tc>
              </a:tr>
            </a:tbl>
          </a:graphicData>
        </a:graphic>
      </p:graphicFrame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fault Design">
  <a:themeElements>
    <a:clrScheme name="Default Design 2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Default Design">
      <a:majorFont>
        <a:latin typeface="Times New Roman"/>
        <a:ea typeface=""/>
        <a:cs typeface=""/>
      </a:majorFont>
      <a:minorFont>
        <a:latin typeface="Times New Roman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541</TotalTime>
  <Words>278</Words>
  <Application>Microsoft Office PowerPoint</Application>
  <PresentationFormat>Předvádění na obrazovce (4:3)</PresentationFormat>
  <Paragraphs>37</Paragraphs>
  <Slides>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</vt:i4>
      </vt:variant>
    </vt:vector>
  </HeadingPairs>
  <TitlesOfParts>
    <vt:vector size="4" baseType="lpstr">
      <vt:lpstr>Default Design</vt:lpstr>
      <vt:lpstr>VY_32_INOVACE_07_Slovní úlohy – odčítání des. čísel</vt:lpstr>
      <vt:lpstr>Vypočítej dané slovní úlohy:</vt:lpstr>
      <vt:lpstr>Řešení:</vt:lpstr>
    </vt:vector>
  </TitlesOfParts>
  <Company>7 Z Š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Alena HABISONOVÁ</dc:title>
  <dc:creator>pc9</dc:creator>
  <cp:lastModifiedBy>krejza</cp:lastModifiedBy>
  <cp:revision>148</cp:revision>
  <dcterms:created xsi:type="dcterms:W3CDTF">2003-11-19T14:30:33Z</dcterms:created>
  <dcterms:modified xsi:type="dcterms:W3CDTF">2011-05-03T21:28:08Z</dcterms:modified>
</cp:coreProperties>
</file>