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9" r:id="rId5"/>
    <p:sldId id="258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12/5/2013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12/5/2013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8828549"/>
              </p:ext>
            </p:extLst>
          </p:nvPr>
        </p:nvGraphicFramePr>
        <p:xfrm>
          <a:off x="2123728" y="198667"/>
          <a:ext cx="5112567" cy="6500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631064" progId="Word.Document.12">
                  <p:embed/>
                </p:oleObj>
              </mc:Choice>
              <mc:Fallback>
                <p:oleObj name="Dokument" r:id="rId3" imgW="5889940" imgH="863106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23728" y="198667"/>
                        <a:ext cx="5112567" cy="65002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58104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58076" y="1412776"/>
            <a:ext cx="7406640" cy="1472184"/>
          </a:xfrm>
        </p:spPr>
        <p:txBody>
          <a:bodyPr>
            <a:normAutofit/>
          </a:bodyPr>
          <a:lstStyle/>
          <a:p>
            <a:r>
              <a:rPr lang="cs-CZ" sz="3600" b="1" dirty="0">
                <a:effectLst/>
              </a:rPr>
              <a:t>Kontinentální typ právní kultury</a:t>
            </a:r>
            <a:r>
              <a:rPr lang="cs-CZ" sz="3600" dirty="0">
                <a:effectLst/>
              </a:rPr>
              <a:t/>
            </a:r>
            <a:br>
              <a:rPr lang="cs-CZ" sz="3600" dirty="0">
                <a:effectLst/>
              </a:rPr>
            </a:b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1475655" y="3284984"/>
            <a:ext cx="73349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tx2">
                    <a:satMod val="130000"/>
                  </a:schemeClr>
                </a:solidFill>
                <a:latin typeface="+mj-lt"/>
                <a:ea typeface="+mj-ea"/>
                <a:cs typeface="+mj-cs"/>
              </a:rPr>
              <a:t>a</a:t>
            </a:r>
            <a:r>
              <a:rPr lang="cs-CZ" sz="3600" b="1" dirty="0" smtClean="0">
                <a:solidFill>
                  <a:schemeClr val="tx2">
                    <a:satMod val="130000"/>
                  </a:schemeClr>
                </a:solidFill>
                <a:latin typeface="+mj-lt"/>
                <a:ea typeface="+mj-ea"/>
                <a:cs typeface="+mj-cs"/>
              </a:rPr>
              <a:t>ngloamerický </a:t>
            </a:r>
            <a:r>
              <a:rPr lang="cs-CZ" sz="3600" b="1" dirty="0">
                <a:solidFill>
                  <a:schemeClr val="tx2">
                    <a:satMod val="130000"/>
                  </a:schemeClr>
                </a:solidFill>
                <a:latin typeface="+mj-lt"/>
                <a:ea typeface="+mj-ea"/>
                <a:cs typeface="+mj-cs"/>
              </a:rPr>
              <a:t>typ právní kultury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44008" y="2492896"/>
            <a:ext cx="42992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>
                    <a:satMod val="130000"/>
                  </a:schemeClr>
                </a:solidFill>
                <a:latin typeface="+mj-lt"/>
                <a:ea typeface="+mj-ea"/>
                <a:cs typeface="+mj-cs"/>
              </a:rPr>
              <a:t>a</a:t>
            </a:r>
            <a:endParaRPr lang="cs-CZ" sz="3600" b="1" dirty="0">
              <a:solidFill>
                <a:schemeClr val="tx2">
                  <a:satMod val="130000"/>
                </a:schemeClr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16774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508030"/>
            <a:ext cx="47807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Kontinentální typ právní kultury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187624" y="1844824"/>
            <a:ext cx="748883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b="1" dirty="0" smtClean="0"/>
              <a:t>výskyt </a:t>
            </a:r>
            <a:r>
              <a:rPr lang="cs-CZ" sz="2400" dirty="0"/>
              <a:t>v kontinentální Evropě a </a:t>
            </a:r>
            <a:r>
              <a:rPr lang="cs-CZ" sz="2400" dirty="0" smtClean="0"/>
              <a:t>ex-koloniích</a:t>
            </a:r>
            <a:br>
              <a:rPr lang="cs-CZ" sz="2400" dirty="0" smtClean="0"/>
            </a:br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b="1" dirty="0" smtClean="0"/>
              <a:t>vliv </a:t>
            </a:r>
            <a:r>
              <a:rPr lang="cs-CZ" sz="2400" b="1" dirty="0"/>
              <a:t>římskoprávní </a:t>
            </a:r>
            <a:r>
              <a:rPr lang="cs-CZ" sz="2400" dirty="0"/>
              <a:t>tradice + </a:t>
            </a:r>
            <a:r>
              <a:rPr lang="cs-CZ" sz="2400" b="1" dirty="0"/>
              <a:t>přirozenoprávní </a:t>
            </a:r>
            <a:r>
              <a:rPr lang="cs-CZ" sz="2400" dirty="0" smtClean="0"/>
              <a:t>teorie</a:t>
            </a:r>
            <a:br>
              <a:rPr lang="cs-CZ" sz="2400" dirty="0" smtClean="0"/>
            </a:br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b="1" dirty="0" smtClean="0"/>
              <a:t>důraz </a:t>
            </a:r>
            <a:r>
              <a:rPr lang="cs-CZ" sz="2400" dirty="0"/>
              <a:t>– psané </a:t>
            </a:r>
            <a:r>
              <a:rPr lang="cs-CZ" sz="2400" dirty="0" smtClean="0"/>
              <a:t>právo</a:t>
            </a:r>
            <a:br>
              <a:rPr lang="cs-CZ" sz="2400" dirty="0" smtClean="0"/>
            </a:br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b="1" dirty="0" smtClean="0"/>
              <a:t>základní </a:t>
            </a:r>
            <a:r>
              <a:rPr lang="cs-CZ" sz="2400" b="1" dirty="0"/>
              <a:t>pramen práva </a:t>
            </a:r>
            <a:r>
              <a:rPr lang="cs-CZ" sz="2400" dirty="0"/>
              <a:t>- </a:t>
            </a:r>
            <a:r>
              <a:rPr lang="cs-CZ" sz="2400" dirty="0" smtClean="0"/>
              <a:t>zákon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17609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1196752"/>
            <a:ext cx="691276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/>
              <a:t>dělení práva na – soukromé a </a:t>
            </a:r>
            <a:r>
              <a:rPr lang="cs-CZ" sz="2400" dirty="0" smtClean="0"/>
              <a:t>veřejné</a:t>
            </a:r>
            <a:br>
              <a:rPr lang="cs-CZ" sz="2400" dirty="0" smtClean="0"/>
            </a:br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/>
              <a:t>velký význam mají kodexy (zákoníky) zákony, které komplexně regulují určité </a:t>
            </a:r>
            <a:r>
              <a:rPr lang="cs-CZ" sz="2400" dirty="0" smtClean="0"/>
              <a:t>odvětví</a:t>
            </a:r>
            <a:br>
              <a:rPr lang="cs-CZ" sz="2400" dirty="0" smtClean="0"/>
            </a:br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/>
              <a:t>1804 – napoleonské kodexy (občan, hmota, trest hmota, </a:t>
            </a:r>
            <a:r>
              <a:rPr lang="cs-CZ" sz="2400" dirty="0" smtClean="0"/>
              <a:t>trest </a:t>
            </a:r>
            <a:r>
              <a:rPr lang="cs-CZ" sz="2400" dirty="0"/>
              <a:t>proces, </a:t>
            </a:r>
            <a:r>
              <a:rPr lang="cs-CZ" sz="2400" dirty="0" smtClean="0"/>
              <a:t>obchod), první </a:t>
            </a:r>
            <a:r>
              <a:rPr lang="cs-CZ" sz="2400" dirty="0"/>
              <a:t>klasické </a:t>
            </a:r>
            <a:r>
              <a:rPr lang="cs-CZ" sz="2400" dirty="0" smtClean="0"/>
              <a:t>kodexy</a:t>
            </a:r>
            <a:br>
              <a:rPr lang="cs-CZ" sz="2400" dirty="0" smtClean="0"/>
            </a:br>
            <a:endParaRPr lang="cs-CZ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nejstarší</a:t>
            </a:r>
            <a:r>
              <a:rPr lang="cs-CZ" sz="2400" dirty="0"/>
              <a:t>, originální všeobecná kodifikace občanského práva</a:t>
            </a:r>
          </a:p>
        </p:txBody>
      </p:sp>
    </p:spTree>
    <p:extLst>
      <p:ext uri="{BB962C8B-B14F-4D97-AF65-F5344CB8AC3E}">
        <p14:creationId xmlns:p14="http://schemas.microsoft.com/office/powerpoint/2010/main" val="4123344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75656" y="1340768"/>
            <a:ext cx="581439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b="1" dirty="0" smtClean="0"/>
              <a:t>postavení soudců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právo </a:t>
            </a:r>
            <a:r>
              <a:rPr lang="cs-CZ" sz="2400" dirty="0"/>
              <a:t>netvoří, jen ho nalézají a </a:t>
            </a:r>
            <a:r>
              <a:rPr lang="cs-CZ" sz="2400" dirty="0" smtClean="0"/>
              <a:t>dotváří</a:t>
            </a:r>
            <a:br>
              <a:rPr lang="cs-CZ" sz="2400" dirty="0" smtClean="0"/>
            </a:b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s</a:t>
            </a:r>
            <a:r>
              <a:rPr lang="cs-CZ" sz="2400" b="1" dirty="0" smtClean="0"/>
              <a:t>ubsystémy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400" dirty="0"/>
              <a:t>  </a:t>
            </a:r>
            <a:r>
              <a:rPr lang="cs-CZ" sz="2400" dirty="0" smtClean="0"/>
              <a:t>románské-germánský </a:t>
            </a:r>
            <a:r>
              <a:rPr lang="cs-CZ" sz="2400" dirty="0"/>
              <a:t>(ČR)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400" dirty="0"/>
              <a:t>  </a:t>
            </a:r>
            <a:r>
              <a:rPr lang="cs-CZ" sz="2400" dirty="0" smtClean="0"/>
              <a:t>skandinávský </a:t>
            </a:r>
            <a:r>
              <a:rPr lang="cs-CZ" sz="2400" dirty="0"/>
              <a:t>(vliv Anglie)</a:t>
            </a:r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400" dirty="0"/>
              <a:t>  </a:t>
            </a:r>
            <a:r>
              <a:rPr lang="cs-CZ" sz="2400" dirty="0" smtClean="0"/>
              <a:t>východoevropský</a:t>
            </a:r>
            <a:endParaRPr lang="cs-CZ" sz="24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400" dirty="0"/>
              <a:t>  </a:t>
            </a:r>
            <a:r>
              <a:rPr lang="cs-CZ" sz="2400" dirty="0" smtClean="0"/>
              <a:t>balkánský</a:t>
            </a:r>
            <a:endParaRPr lang="cs-CZ" sz="24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400" dirty="0"/>
              <a:t>  </a:t>
            </a:r>
            <a:r>
              <a:rPr lang="cs-CZ" sz="2400" dirty="0" smtClean="0"/>
              <a:t>bývalé </a:t>
            </a:r>
            <a:r>
              <a:rPr lang="cs-CZ" sz="2400" dirty="0"/>
              <a:t>koloniální země</a:t>
            </a:r>
          </a:p>
        </p:txBody>
      </p:sp>
    </p:spTree>
    <p:extLst>
      <p:ext uri="{BB962C8B-B14F-4D97-AF65-F5344CB8AC3E}">
        <p14:creationId xmlns:p14="http://schemas.microsoft.com/office/powerpoint/2010/main" val="177089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88773" y="354898"/>
            <a:ext cx="502688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Angloamerický typ právní kultury</a:t>
            </a:r>
          </a:p>
        </p:txBody>
      </p:sp>
      <p:sp>
        <p:nvSpPr>
          <p:cNvPr id="5" name="Obdélník 4"/>
          <p:cNvSpPr/>
          <p:nvPr/>
        </p:nvSpPr>
        <p:spPr>
          <a:xfrm>
            <a:off x="1588773" y="1484784"/>
            <a:ext cx="7303707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znik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ve </a:t>
            </a:r>
            <a:r>
              <a:rPr lang="cs-CZ" sz="2400" dirty="0"/>
              <a:t>středověké Anglii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kolonizací </a:t>
            </a:r>
            <a:r>
              <a:rPr lang="cs-CZ" sz="2400" dirty="0"/>
              <a:t>se rozšířilo do celé někdejší britské </a:t>
            </a:r>
            <a:r>
              <a:rPr lang="cs-CZ" sz="2400" dirty="0" smtClean="0"/>
              <a:t>říše</a:t>
            </a:r>
            <a:br>
              <a:rPr lang="cs-CZ" sz="2400" dirty="0" smtClean="0"/>
            </a:b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systém </a:t>
            </a:r>
            <a:r>
              <a:rPr lang="cs-CZ" sz="2400" dirty="0"/>
              <a:t>soudcovského </a:t>
            </a:r>
            <a:r>
              <a:rPr lang="cs-CZ" sz="2400" dirty="0" smtClean="0"/>
              <a:t>práva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soudce </a:t>
            </a:r>
            <a:r>
              <a:rPr lang="cs-CZ" sz="2400" dirty="0"/>
              <a:t>právo nejen nalézá, </a:t>
            </a:r>
            <a:r>
              <a:rPr lang="cs-CZ" sz="2400" dirty="0" smtClean="0"/>
              <a:t>ale i tvoří</a:t>
            </a:r>
            <a:br>
              <a:rPr lang="cs-CZ" sz="2400" dirty="0" smtClean="0"/>
            </a:b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právo </a:t>
            </a:r>
            <a:r>
              <a:rPr lang="cs-CZ" sz="2400" dirty="0" smtClean="0"/>
              <a:t>anglické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cs-CZ" sz="2400" dirty="0"/>
              <a:t>právo – VB, Kanada, Austrálie, Nový Zéland</a:t>
            </a:r>
            <a:r>
              <a:rPr lang="cs-CZ" sz="2400" dirty="0" smtClean="0"/>
              <a:t>,…</a:t>
            </a:r>
            <a:br>
              <a:rPr lang="cs-CZ" sz="2400" dirty="0" smtClean="0"/>
            </a:b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74212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404664"/>
            <a:ext cx="6552728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dirty="0" smtClean="0"/>
              <a:t>Prameny </a:t>
            </a:r>
            <a:r>
              <a:rPr lang="cs-CZ" sz="2800" dirty="0"/>
              <a:t>práva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b="1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sz="2400" dirty="0" smtClean="0"/>
              <a:t>soudcovské </a:t>
            </a:r>
            <a:r>
              <a:rPr lang="cs-CZ" sz="2400" dirty="0"/>
              <a:t>právo (soudní precedenty)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cs-CZ" sz="2400" dirty="0"/>
              <a:t>   </a:t>
            </a:r>
            <a:r>
              <a:rPr lang="cs-CZ" sz="2400" dirty="0" smtClean="0"/>
              <a:t>NENÍ </a:t>
            </a:r>
            <a:r>
              <a:rPr lang="cs-CZ" sz="2400" dirty="0"/>
              <a:t>TO VÝLUČNÝ PRAMEN PRÁVA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cs-CZ" sz="2400" dirty="0"/>
              <a:t>   </a:t>
            </a:r>
            <a:r>
              <a:rPr lang="cs-CZ" sz="2400" dirty="0" smtClean="0"/>
              <a:t>vznik </a:t>
            </a:r>
            <a:r>
              <a:rPr lang="cs-CZ" sz="2400" dirty="0"/>
              <a:t>z etiky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cs-CZ" sz="2400" dirty="0"/>
              <a:t>   </a:t>
            </a:r>
            <a:r>
              <a:rPr lang="cs-CZ" sz="2400" dirty="0" smtClean="0"/>
              <a:t>zásada </a:t>
            </a:r>
            <a:r>
              <a:rPr lang="cs-CZ" sz="2400" dirty="0"/>
              <a:t>(setrvat při rozhodnutém)</a:t>
            </a:r>
          </a:p>
          <a:p>
            <a:pPr marL="800100" lvl="1" indent="-342900">
              <a:buFont typeface="Wingdings" panose="05000000000000000000" pitchFamily="2" charset="2"/>
              <a:buChar char="Ø"/>
            </a:pPr>
            <a:r>
              <a:rPr lang="cs-CZ" sz="2400" dirty="0"/>
              <a:t>   </a:t>
            </a:r>
            <a:r>
              <a:rPr lang="cs-CZ" sz="2400" dirty="0" smtClean="0"/>
              <a:t>význam </a:t>
            </a:r>
            <a:r>
              <a:rPr lang="cs-CZ" sz="2400" dirty="0"/>
              <a:t>precedentů je větší v </a:t>
            </a:r>
            <a:r>
              <a:rPr lang="cs-CZ" sz="2400" dirty="0" smtClean="0"/>
              <a:t>USA</a:t>
            </a:r>
            <a:br>
              <a:rPr lang="cs-CZ" sz="2400" dirty="0" smtClean="0"/>
            </a:b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  </a:t>
            </a:r>
            <a:r>
              <a:rPr lang="cs-CZ" sz="2400" dirty="0" smtClean="0"/>
              <a:t>zákonodárství</a:t>
            </a:r>
            <a:br>
              <a:rPr lang="cs-CZ" sz="2400" dirty="0" smtClean="0"/>
            </a:b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  </a:t>
            </a:r>
            <a:r>
              <a:rPr lang="cs-CZ" sz="2400" dirty="0" smtClean="0"/>
              <a:t>obyčejové </a:t>
            </a:r>
            <a:r>
              <a:rPr lang="cs-CZ" sz="2400" dirty="0"/>
              <a:t>právo (obyčeje řeší místní</a:t>
            </a:r>
            <a:r>
              <a:rPr lang="cs-CZ" sz="2400" dirty="0" smtClean="0"/>
              <a:t>)</a:t>
            </a:r>
            <a:br>
              <a:rPr lang="cs-CZ" sz="2400" dirty="0" smtClean="0"/>
            </a:br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/>
              <a:t>  </a:t>
            </a:r>
            <a:r>
              <a:rPr lang="cs-CZ" sz="2400" dirty="0" smtClean="0"/>
              <a:t>právní literatura</a:t>
            </a:r>
            <a:br>
              <a:rPr lang="cs-CZ" sz="2400" dirty="0" smtClean="0"/>
            </a:br>
            <a:endParaRPr lang="cs-CZ" sz="2400" dirty="0"/>
          </a:p>
          <a:p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91286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548680"/>
            <a:ext cx="432048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 Právo USA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63688" y="1556792"/>
            <a:ext cx="633670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sz="2400" dirty="0" smtClean="0"/>
              <a:t>prameny práva</a:t>
            </a:r>
            <a:br>
              <a:rPr lang="cs-CZ" sz="2400" dirty="0" smtClean="0"/>
            </a:br>
            <a:endParaRPr lang="cs-CZ" sz="24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400" dirty="0"/>
              <a:t> </a:t>
            </a:r>
            <a:r>
              <a:rPr lang="cs-CZ" sz="2400" dirty="0" smtClean="0"/>
              <a:t>soudcovské právo</a:t>
            </a:r>
            <a:br>
              <a:rPr lang="cs-CZ" sz="2400" dirty="0" smtClean="0"/>
            </a:br>
            <a:endParaRPr lang="cs-CZ" sz="2400" dirty="0"/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cs-CZ" sz="2400" dirty="0" smtClean="0"/>
              <a:t>zásada</a:t>
            </a:r>
            <a:r>
              <a:rPr lang="cs-CZ" sz="2400" dirty="0"/>
              <a:t>, neplatí tak v striktní </a:t>
            </a:r>
            <a:r>
              <a:rPr lang="cs-CZ" sz="2400" dirty="0" smtClean="0"/>
              <a:t>podobě</a:t>
            </a:r>
            <a:br>
              <a:rPr lang="cs-CZ" sz="2400" dirty="0" smtClean="0"/>
            </a:br>
            <a:endParaRPr lang="cs-CZ" sz="2400" dirty="0"/>
          </a:p>
          <a:p>
            <a:pPr marL="800100" lvl="1" indent="-342900">
              <a:buFont typeface="Wingdings" panose="05000000000000000000" pitchFamily="2" charset="2"/>
              <a:buChar char="ü"/>
            </a:pPr>
            <a:r>
              <a:rPr lang="cs-CZ" sz="2400" dirty="0" smtClean="0"/>
              <a:t>zákonodárství </a:t>
            </a:r>
            <a:r>
              <a:rPr lang="cs-CZ" sz="2400" dirty="0"/>
              <a:t>– větší význam než ve VB</a:t>
            </a:r>
          </a:p>
        </p:txBody>
      </p:sp>
    </p:spTree>
    <p:extLst>
      <p:ext uri="{BB962C8B-B14F-4D97-AF65-F5344CB8AC3E}">
        <p14:creationId xmlns:p14="http://schemas.microsoft.com/office/powerpoint/2010/main" val="2642079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33</TotalTime>
  <Words>64</Words>
  <Application>Microsoft Office PowerPoint</Application>
  <PresentationFormat>Předvádění na obrazovce (4:3)</PresentationFormat>
  <Paragraphs>44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Slunovrat</vt:lpstr>
      <vt:lpstr>Microsoft Word Document</vt:lpstr>
      <vt:lpstr>Prezentace aplikace PowerPoint</vt:lpstr>
      <vt:lpstr>Kontinentální typ právní kultury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Kontinentální typ právní kultury</dc:title>
  <dc:creator>administrator</dc:creator>
  <cp:lastModifiedBy>administrator</cp:lastModifiedBy>
  <cp:revision>5</cp:revision>
  <dcterms:created xsi:type="dcterms:W3CDTF">2013-10-30T07:40:58Z</dcterms:created>
  <dcterms:modified xsi:type="dcterms:W3CDTF">2013-12-05T10:14:25Z</dcterms:modified>
</cp:coreProperties>
</file>