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8" r:id="rId4"/>
    <p:sldId id="259" r:id="rId5"/>
    <p:sldId id="257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3457802"/>
              </p:ext>
            </p:extLst>
          </p:nvPr>
        </p:nvGraphicFramePr>
        <p:xfrm>
          <a:off x="2411760" y="260648"/>
          <a:ext cx="4392488" cy="6436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631064" progId="Word.Document.12">
                  <p:embed/>
                </p:oleObj>
              </mc:Choice>
              <mc:Fallback>
                <p:oleObj name="Dokument" r:id="rId3" imgW="5889940" imgH="86310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60648"/>
                        <a:ext cx="4392488" cy="64366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7077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1340768"/>
            <a:ext cx="7406640" cy="2264272"/>
          </a:xfrm>
        </p:spPr>
        <p:txBody>
          <a:bodyPr>
            <a:noAutofit/>
          </a:bodyPr>
          <a:lstStyle/>
          <a:p>
            <a:r>
              <a:rPr lang="cs-CZ" sz="3200" b="1" dirty="0">
                <a:effectLst/>
              </a:rPr>
              <a:t>Pojem </a:t>
            </a:r>
            <a:r>
              <a:rPr lang="cs-CZ" sz="3200" b="1" dirty="0" smtClean="0">
                <a:effectLst/>
              </a:rPr>
              <a:t>práva</a:t>
            </a:r>
            <a:r>
              <a:rPr lang="cs-CZ" sz="3200" b="1" dirty="0">
                <a:effectLst/>
              </a:rPr>
              <a:t> </a:t>
            </a:r>
            <a:r>
              <a:rPr lang="cs-CZ" sz="3200" b="1" dirty="0" smtClean="0">
                <a:effectLst/>
              </a:rPr>
              <a:t/>
            </a:r>
            <a:br>
              <a:rPr lang="cs-CZ" sz="3200" b="1" dirty="0" smtClean="0">
                <a:effectLst/>
              </a:rPr>
            </a:br>
            <a:r>
              <a:rPr lang="cs-CZ" sz="3200" b="1" dirty="0" smtClean="0">
                <a:effectLst/>
              </a:rPr>
              <a:t/>
            </a:r>
            <a:br>
              <a:rPr lang="cs-CZ" sz="3200" b="1" dirty="0" smtClean="0">
                <a:effectLst/>
              </a:rPr>
            </a:br>
            <a:r>
              <a:rPr lang="cs-CZ" sz="3200" b="1" dirty="0" smtClean="0">
                <a:effectLst/>
              </a:rPr>
              <a:t>právo </a:t>
            </a:r>
            <a:r>
              <a:rPr lang="cs-CZ" sz="3200" b="1" dirty="0">
                <a:effectLst/>
              </a:rPr>
              <a:t>objektivní a subjektivní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6733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908720"/>
            <a:ext cx="640871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Pojem práva</a:t>
            </a:r>
            <a:br>
              <a:rPr lang="cs-CZ" sz="2400" b="1" dirty="0" smtClean="0"/>
            </a:br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právo </a:t>
            </a:r>
            <a:r>
              <a:rPr lang="cs-CZ" sz="2400" dirty="0"/>
              <a:t>nelze definovat jednou definicí, má více dimenzí (aspektů</a:t>
            </a:r>
            <a:r>
              <a:rPr lang="cs-CZ" sz="2400" dirty="0" smtClean="0"/>
              <a:t>)</a:t>
            </a:r>
            <a:br>
              <a:rPr lang="cs-CZ" sz="2400" dirty="0" smtClean="0"/>
            </a:b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lze </a:t>
            </a:r>
            <a:r>
              <a:rPr lang="cs-CZ" sz="2400" dirty="0"/>
              <a:t>ho popsat jedině ták, že popíšeme jeho jednotlivé </a:t>
            </a:r>
            <a:r>
              <a:rPr lang="cs-CZ" sz="2400" dirty="0" smtClean="0"/>
              <a:t>dimenze</a:t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507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009" y="620688"/>
            <a:ext cx="41024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Příklady</a:t>
            </a:r>
            <a:r>
              <a:rPr lang="cs-CZ" b="1" dirty="0" smtClean="0"/>
              <a:t> </a:t>
            </a:r>
            <a:r>
              <a:rPr lang="cs-CZ" sz="2400" b="1" dirty="0"/>
              <a:t>dimenzí (aspektů)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50119" y="1412776"/>
            <a:ext cx="691276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normativní</a:t>
            </a: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/>
              <a:t>právo – normativní systém pravidel regulujících chování lidí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/>
              <a:t>specifický charakter, v sepjetí se státem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sociální </a:t>
            </a:r>
            <a:r>
              <a:rPr lang="cs-CZ" sz="2000" b="1" dirty="0"/>
              <a:t>/ společenská</a:t>
            </a: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/>
              <a:t>právo vzniká a působí (reguluje chování) ve </a:t>
            </a:r>
            <a:r>
              <a:rPr lang="cs-CZ" sz="2000" dirty="0" smtClean="0"/>
              <a:t>společnosti</a:t>
            </a:r>
            <a:br>
              <a:rPr lang="cs-CZ" sz="2000" dirty="0" smtClean="0"/>
            </a:b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axiologická </a:t>
            </a:r>
            <a:endParaRPr lang="cs-CZ" sz="2000" dirty="0" smtClean="0"/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odráží určité </a:t>
            </a:r>
            <a:r>
              <a:rPr lang="cs-CZ" sz="2000" b="1" dirty="0" smtClean="0"/>
              <a:t>hodnoty</a:t>
            </a:r>
            <a:r>
              <a:rPr lang="cs-CZ" sz="2000" dirty="0" smtClean="0"/>
              <a:t> ve společnosti</a:t>
            </a:r>
            <a:br>
              <a:rPr lang="cs-CZ" sz="2000" dirty="0" smtClean="0"/>
            </a:b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69810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47664" y="1484784"/>
            <a:ext cx="640871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mocenská</a:t>
            </a: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/>
              <a:t>právo jako prostředek realizace veřejné (hl. státní) moci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/>
              <a:t>může i omezovat státní moc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informační</a:t>
            </a:r>
            <a:endParaRPr lang="cs-CZ" sz="2000" b="1" dirty="0"/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/>
              <a:t>právo – nositel </a:t>
            </a:r>
            <a:r>
              <a:rPr lang="cs-CZ" sz="2000" dirty="0" smtClean="0"/>
              <a:t>informací</a:t>
            </a:r>
            <a:br>
              <a:rPr lang="cs-CZ" sz="2000" dirty="0" smtClean="0"/>
            </a:b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psychologická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/>
              <a:t>právo je i to, co nosí lidé v sobě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cs-CZ" sz="2000" dirty="0"/>
              <a:t>je třeba pravidla zvnitřnit</a:t>
            </a:r>
          </a:p>
        </p:txBody>
      </p:sp>
    </p:spTree>
    <p:extLst>
      <p:ext uri="{BB962C8B-B14F-4D97-AF65-F5344CB8AC3E}">
        <p14:creationId xmlns:p14="http://schemas.microsoft.com/office/powerpoint/2010/main" val="220934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908720"/>
            <a:ext cx="7128792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Právo </a:t>
            </a:r>
            <a:r>
              <a:rPr lang="cs-CZ" sz="2400" b="1" dirty="0"/>
              <a:t>objektivní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právo </a:t>
            </a:r>
            <a:r>
              <a:rPr lang="cs-CZ" b="1" dirty="0"/>
              <a:t>v normativním </a:t>
            </a:r>
            <a:r>
              <a:rPr lang="cs-CZ" b="1" dirty="0" smtClean="0"/>
              <a:t>smyslu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souhrn platných právních norem vytvořených, nebo aspoň uznaných a vynucených </a:t>
            </a:r>
            <a:r>
              <a:rPr lang="cs-CZ" dirty="0" smtClean="0"/>
              <a:t>státem</a:t>
            </a:r>
            <a:br>
              <a:rPr lang="cs-CZ" dirty="0" smtClean="0"/>
            </a:b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právní </a:t>
            </a:r>
            <a:r>
              <a:rPr lang="cs-CZ" b="1" dirty="0"/>
              <a:t>normy </a:t>
            </a:r>
            <a:r>
              <a:rPr lang="cs-CZ" dirty="0"/>
              <a:t>jsou </a:t>
            </a:r>
            <a:r>
              <a:rPr lang="cs-CZ" b="1" dirty="0"/>
              <a:t>formálně určité</a:t>
            </a: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jsou </a:t>
            </a:r>
            <a:r>
              <a:rPr lang="cs-CZ" dirty="0"/>
              <a:t>obsaženy  ve formálních, státem uznaných, pramenech </a:t>
            </a:r>
            <a:r>
              <a:rPr lang="cs-CZ" dirty="0" smtClean="0"/>
              <a:t>práva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právní </a:t>
            </a:r>
            <a:r>
              <a:rPr lang="cs-CZ" b="1" dirty="0"/>
              <a:t>principy</a:t>
            </a: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významná </a:t>
            </a:r>
            <a:r>
              <a:rPr lang="cs-CZ" dirty="0"/>
              <a:t>součást objektivního práva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od </a:t>
            </a:r>
            <a:r>
              <a:rPr lang="cs-CZ" dirty="0"/>
              <a:t>právních norem se odlišují mírou obecnosti, specifickým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významem </a:t>
            </a:r>
            <a:r>
              <a:rPr lang="cs-CZ" dirty="0"/>
              <a:t>a použitím v právním systému</a:t>
            </a:r>
          </a:p>
        </p:txBody>
      </p:sp>
    </p:spTree>
    <p:extLst>
      <p:ext uri="{BB962C8B-B14F-4D97-AF65-F5344CB8AC3E}">
        <p14:creationId xmlns:p14="http://schemas.microsoft.com/office/powerpoint/2010/main" val="196298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980728"/>
            <a:ext cx="669674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rávo </a:t>
            </a:r>
            <a:r>
              <a:rPr lang="cs-CZ" sz="2400" b="1" dirty="0"/>
              <a:t>subjektivní (oprávnění</a:t>
            </a:r>
            <a:r>
              <a:rPr lang="cs-CZ" sz="2400" b="1" dirty="0" smtClean="0"/>
              <a:t>)</a:t>
            </a:r>
            <a:br>
              <a:rPr lang="cs-CZ" sz="2400" b="1" dirty="0" smtClean="0"/>
            </a:br>
            <a:endParaRPr lang="cs-CZ" sz="24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(</a:t>
            </a:r>
            <a:r>
              <a:rPr lang="cs-CZ" dirty="0"/>
              <a:t>právní) </a:t>
            </a:r>
            <a:r>
              <a:rPr lang="cs-CZ" b="1" dirty="0"/>
              <a:t>možnost</a:t>
            </a:r>
            <a:r>
              <a:rPr lang="cs-CZ" dirty="0"/>
              <a:t> subjektu chovat </a:t>
            </a:r>
            <a:r>
              <a:rPr lang="cs-CZ" b="1" dirty="0"/>
              <a:t>se určitým </a:t>
            </a:r>
            <a:r>
              <a:rPr lang="cs-CZ" b="1" dirty="0" smtClean="0"/>
              <a:t>způsobem</a:t>
            </a:r>
            <a:br>
              <a:rPr lang="cs-CZ" b="1" dirty="0" smtClean="0"/>
            </a:b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subjektivní </a:t>
            </a:r>
            <a:r>
              <a:rPr lang="cs-CZ" dirty="0"/>
              <a:t>právo je zaručeno objektivním právem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nemůže </a:t>
            </a:r>
            <a:r>
              <a:rPr lang="cs-CZ" dirty="0"/>
              <a:t>existovat bez objektivního práva ani bez </a:t>
            </a:r>
            <a:r>
              <a:rPr lang="cs-CZ" dirty="0" smtClean="0"/>
              <a:t>povinností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každé </a:t>
            </a:r>
            <a:r>
              <a:rPr lang="cs-CZ" dirty="0"/>
              <a:t>právo je spojeno s právní povinností někoho </a:t>
            </a:r>
            <a:r>
              <a:rPr lang="cs-CZ" dirty="0" smtClean="0"/>
              <a:t>jiného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dirty="0" smtClean="0"/>
              <a:t>právní </a:t>
            </a:r>
            <a:r>
              <a:rPr lang="cs-CZ" b="1" dirty="0"/>
              <a:t>povinnost </a:t>
            </a:r>
            <a:r>
              <a:rPr lang="cs-CZ" dirty="0"/>
              <a:t>– nutnost chovat se určitým způsobem</a:t>
            </a:r>
          </a:p>
        </p:txBody>
      </p:sp>
    </p:spTree>
    <p:extLst>
      <p:ext uri="{BB962C8B-B14F-4D97-AF65-F5344CB8AC3E}">
        <p14:creationId xmlns:p14="http://schemas.microsoft.com/office/powerpoint/2010/main" val="13579338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</TotalTime>
  <Words>51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Microsoft Word Document</vt:lpstr>
      <vt:lpstr>Prezentace aplikace PowerPoint</vt:lpstr>
      <vt:lpstr>Pojem práva   právo objektivní a subjektivní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Pojem práva   právo objektivní a subjektivní</dc:title>
  <dc:creator>administrator</dc:creator>
  <cp:lastModifiedBy>administrator</cp:lastModifiedBy>
  <cp:revision>5</cp:revision>
  <dcterms:created xsi:type="dcterms:W3CDTF">2013-10-30T08:14:07Z</dcterms:created>
  <dcterms:modified xsi:type="dcterms:W3CDTF">2013-12-05T10:38:26Z</dcterms:modified>
</cp:coreProperties>
</file>