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62" r:id="rId5"/>
    <p:sldId id="263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16669443"/>
              </p:ext>
            </p:extLst>
          </p:nvPr>
        </p:nvGraphicFramePr>
        <p:xfrm>
          <a:off x="2411760" y="264614"/>
          <a:ext cx="4392487" cy="64366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89940" imgH="8631064" progId="Word.Document.12">
                  <p:embed/>
                </p:oleObj>
              </mc:Choice>
              <mc:Fallback>
                <p:oleObj name="Dokument" r:id="rId3" imgW="5889940" imgH="86310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64614"/>
                        <a:ext cx="4392487" cy="64366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22667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916832"/>
            <a:ext cx="7406640" cy="1472184"/>
          </a:xfrm>
        </p:spPr>
        <p:txBody>
          <a:bodyPr>
            <a:noAutofit/>
          </a:bodyPr>
          <a:lstStyle/>
          <a:p>
            <a:r>
              <a:rPr lang="cs-CZ" sz="2800" b="1" dirty="0">
                <a:effectLst/>
              </a:rPr>
              <a:t>Právní </a:t>
            </a:r>
            <a:r>
              <a:rPr lang="cs-CZ" sz="2800" b="1" dirty="0" smtClean="0">
                <a:effectLst/>
              </a:rPr>
              <a:t>jazyk</a:t>
            </a:r>
            <a:br>
              <a:rPr lang="cs-CZ" sz="2800" b="1" dirty="0" smtClean="0">
                <a:effectLst/>
              </a:rPr>
            </a:br>
            <a:r>
              <a:rPr lang="cs-CZ" sz="2800" b="1" dirty="0" smtClean="0">
                <a:effectLst/>
              </a:rPr>
              <a:t> </a:t>
            </a:r>
            <a:r>
              <a:rPr lang="cs-CZ" sz="2800" b="1" dirty="0">
                <a:effectLst/>
              </a:rPr>
              <a:t>a náležitosti právní terminologie</a:t>
            </a: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0692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382013"/>
            <a:ext cx="669674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rávní jazyk</a:t>
            </a:r>
          </a:p>
          <a:p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jazyk</a:t>
            </a:r>
            <a:r>
              <a:rPr lang="cs-CZ" sz="2000" dirty="0"/>
              <a:t>, kterým je zachycena komunikace mezi zákonodárcem a recipienty </a:t>
            </a:r>
            <a:r>
              <a:rPr lang="cs-CZ" sz="2000" dirty="0" smtClean="0"/>
              <a:t>práva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odlišuje </a:t>
            </a:r>
            <a:r>
              <a:rPr lang="cs-CZ" sz="2000" dirty="0"/>
              <a:t>se obecného základu spisovného </a:t>
            </a:r>
            <a:r>
              <a:rPr lang="cs-CZ" sz="2000" dirty="0" smtClean="0"/>
              <a:t>jazyka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má </a:t>
            </a:r>
            <a:r>
              <a:rPr lang="cs-CZ" sz="2000" dirty="0"/>
              <a:t>být </a:t>
            </a:r>
            <a:r>
              <a:rPr lang="cs-CZ" sz="2000" b="1" dirty="0"/>
              <a:t>přesný, jasný a jednoznačný (srozumitelný)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83818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99946" y="245839"/>
            <a:ext cx="40719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vláštnosti</a:t>
            </a:r>
            <a:r>
              <a:rPr lang="cs-CZ" b="1" dirty="0" smtClean="0"/>
              <a:t> </a:t>
            </a:r>
            <a:r>
              <a:rPr lang="cs-CZ" sz="2400" b="1" dirty="0"/>
              <a:t>právního jazyka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399946" y="1052736"/>
            <a:ext cx="7276510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b="1" dirty="0"/>
              <a:t>s</a:t>
            </a:r>
            <a:r>
              <a:rPr lang="cs-CZ" sz="2400" b="1" dirty="0" smtClean="0"/>
              <a:t>tyl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sz="24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 smtClean="0"/>
              <a:t>právní </a:t>
            </a:r>
            <a:r>
              <a:rPr lang="cs-CZ" dirty="0"/>
              <a:t>jazyk – jazyk účelový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 smtClean="0"/>
              <a:t>dbá </a:t>
            </a:r>
            <a:r>
              <a:rPr lang="cs-CZ" dirty="0"/>
              <a:t>na</a:t>
            </a:r>
            <a:r>
              <a:rPr lang="cs-CZ" b="1" dirty="0"/>
              <a:t> přesnost designace </a:t>
            </a:r>
            <a:r>
              <a:rPr lang="cs-CZ" dirty="0"/>
              <a:t>(=označení)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/>
              <a:t> </a:t>
            </a:r>
            <a:r>
              <a:rPr lang="cs-CZ" b="1" dirty="0" smtClean="0"/>
              <a:t>užívá</a:t>
            </a:r>
            <a:endParaRPr lang="cs-CZ" dirty="0"/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b="1" dirty="0" smtClean="0"/>
              <a:t>preskriptivní </a:t>
            </a:r>
            <a:r>
              <a:rPr lang="cs-CZ" b="1" dirty="0"/>
              <a:t>věty </a:t>
            </a:r>
            <a:r>
              <a:rPr lang="cs-CZ" dirty="0"/>
              <a:t>(příkazy, zákazy, </a:t>
            </a:r>
            <a:r>
              <a:rPr lang="cs-CZ" dirty="0" smtClean="0"/>
              <a:t>dovolání) </a:t>
            </a:r>
            <a:br>
              <a:rPr lang="cs-CZ" dirty="0" smtClean="0"/>
            </a:br>
            <a:r>
              <a:rPr lang="cs-CZ" dirty="0" smtClean="0"/>
              <a:t>popisují</a:t>
            </a:r>
            <a:r>
              <a:rPr lang="cs-CZ" dirty="0"/>
              <a:t>, co </a:t>
            </a:r>
            <a:r>
              <a:rPr lang="cs-CZ" dirty="0" smtClean="0"/>
              <a:t>být</a:t>
            </a:r>
            <a:br>
              <a:rPr lang="cs-CZ" dirty="0" smtClean="0"/>
            </a:br>
            <a:r>
              <a:rPr lang="cs-CZ" dirty="0" smtClean="0"/>
              <a:t>normativní </a:t>
            </a:r>
            <a:r>
              <a:rPr lang="cs-CZ" dirty="0"/>
              <a:t>část právní normy – má být </a:t>
            </a:r>
            <a:r>
              <a:rPr lang="cs-CZ" dirty="0" smtClean="0"/>
              <a:t>jednoznačné, aby </a:t>
            </a:r>
            <a:r>
              <a:rPr lang="cs-CZ" dirty="0"/>
              <a:t>recipienti věděli, co se po nich chce</a:t>
            </a:r>
            <a:r>
              <a:rPr lang="cs-CZ" b="1" dirty="0"/>
              <a:t> 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b="1" dirty="0" smtClean="0"/>
              <a:t>deskriptivní </a:t>
            </a:r>
            <a:r>
              <a:rPr lang="cs-CZ" b="1" dirty="0"/>
              <a:t>věty </a:t>
            </a:r>
            <a:r>
              <a:rPr lang="cs-CZ" dirty="0"/>
              <a:t>(skutková podstata právních </a:t>
            </a:r>
            <a:r>
              <a:rPr lang="cs-CZ" dirty="0" smtClean="0"/>
              <a:t>norem)</a:t>
            </a:r>
            <a:br>
              <a:rPr lang="cs-CZ" dirty="0" smtClean="0"/>
            </a:br>
            <a:r>
              <a:rPr lang="cs-CZ" dirty="0" smtClean="0"/>
              <a:t>popisují</a:t>
            </a:r>
            <a:r>
              <a:rPr lang="cs-CZ" dirty="0"/>
              <a:t>, co </a:t>
            </a:r>
            <a:r>
              <a:rPr lang="cs-CZ" dirty="0" smtClean="0"/>
              <a:t>jest</a:t>
            </a:r>
            <a:br>
              <a:rPr lang="cs-CZ" dirty="0" smtClean="0"/>
            </a:br>
            <a:r>
              <a:rPr lang="cs-CZ" dirty="0" smtClean="0"/>
              <a:t>můžou </a:t>
            </a:r>
            <a:r>
              <a:rPr lang="cs-CZ" dirty="0"/>
              <a:t>(někdy) musí být formulovány neostře</a:t>
            </a:r>
          </a:p>
          <a:p>
            <a:r>
              <a:rPr lang="cs-CZ" dirty="0"/>
              <a:t>   </a:t>
            </a:r>
            <a:endParaRPr lang="cs-CZ" dirty="0" smtClean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b="1" dirty="0" smtClean="0"/>
              <a:t>jazykové akty</a:t>
            </a:r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dirty="0" smtClean="0"/>
              <a:t>věty</a:t>
            </a:r>
            <a:r>
              <a:rPr lang="cs-CZ" dirty="0"/>
              <a:t>, které samy působí právní </a:t>
            </a:r>
            <a:r>
              <a:rPr lang="cs-CZ" dirty="0" smtClean="0"/>
              <a:t>následky - „vlastník </a:t>
            </a:r>
            <a:r>
              <a:rPr lang="cs-CZ" dirty="0"/>
              <a:t>je povinen strpět, aby…“</a:t>
            </a:r>
          </a:p>
          <a:p>
            <a:r>
              <a:rPr lang="cs-CZ" dirty="0"/>
              <a:t> 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036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908720"/>
            <a:ext cx="6840760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slovník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specifická </a:t>
            </a:r>
            <a:r>
              <a:rPr lang="cs-CZ" sz="2000" dirty="0"/>
              <a:t>právní </a:t>
            </a:r>
            <a:r>
              <a:rPr lang="cs-CZ" sz="2000" dirty="0" smtClean="0"/>
              <a:t>terminologie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právní </a:t>
            </a:r>
            <a:r>
              <a:rPr lang="cs-CZ" sz="2000" dirty="0"/>
              <a:t>terminologie x slova obecného základu</a:t>
            </a:r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sz="2000" dirty="0" smtClean="0"/>
              <a:t>stejný </a:t>
            </a:r>
            <a:r>
              <a:rPr lang="cs-CZ" sz="2000" dirty="0"/>
              <a:t>význam (dům, závěť, obec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sz="2000" dirty="0" smtClean="0"/>
              <a:t>jiný </a:t>
            </a:r>
            <a:r>
              <a:rPr lang="cs-CZ" sz="2000" dirty="0"/>
              <a:t>význam (započtení, narovnání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sz="2000" dirty="0"/>
              <a:t> </a:t>
            </a:r>
            <a:r>
              <a:rPr lang="cs-CZ" sz="2000" dirty="0" smtClean="0"/>
              <a:t>slova</a:t>
            </a:r>
            <a:r>
              <a:rPr lang="cs-CZ" sz="2000" dirty="0"/>
              <a:t>, která obecný základ </a:t>
            </a:r>
            <a:r>
              <a:rPr lang="cs-CZ" sz="2000" dirty="0" smtClean="0"/>
              <a:t>(nepoužívá  </a:t>
            </a:r>
            <a:br>
              <a:rPr lang="cs-CZ" sz="2000" dirty="0" smtClean="0"/>
            </a:br>
            <a:r>
              <a:rPr lang="cs-CZ" sz="2000" dirty="0" smtClean="0"/>
              <a:t>neopomenutelný dědic)</a:t>
            </a:r>
            <a:br>
              <a:rPr lang="cs-CZ" sz="2000" dirty="0" smtClean="0"/>
            </a:br>
            <a:endParaRPr lang="cs-CZ" sz="2000" dirty="0"/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sz="2000" dirty="0"/>
              <a:t> </a:t>
            </a:r>
            <a:r>
              <a:rPr lang="cs-CZ" sz="2000" dirty="0" smtClean="0"/>
              <a:t>slova</a:t>
            </a:r>
            <a:r>
              <a:rPr lang="cs-CZ" sz="2000" dirty="0"/>
              <a:t>, která právní jazyk nepoužívá (tma, přítel,…)</a:t>
            </a:r>
          </a:p>
        </p:txBody>
      </p:sp>
    </p:spTree>
    <p:extLst>
      <p:ext uri="{BB962C8B-B14F-4D97-AF65-F5344CB8AC3E}">
        <p14:creationId xmlns:p14="http://schemas.microsoft.com/office/powerpoint/2010/main" val="247422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59632" y="764704"/>
            <a:ext cx="7632848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Sémantické vlastnosti právního </a:t>
            </a:r>
            <a:r>
              <a:rPr lang="cs-CZ" sz="2400" b="1" dirty="0" smtClean="0"/>
              <a:t>jazyka</a:t>
            </a:r>
            <a:br>
              <a:rPr lang="cs-CZ" sz="2400" b="1" dirty="0" smtClean="0"/>
            </a:br>
            <a:endParaRPr lang="cs-CZ" sz="24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  </a:t>
            </a:r>
            <a:r>
              <a:rPr lang="cs-CZ" b="1" dirty="0" smtClean="0"/>
              <a:t>přesnost </a:t>
            </a:r>
            <a:r>
              <a:rPr lang="cs-CZ" b="1" dirty="0"/>
              <a:t>významu pojmů</a:t>
            </a:r>
            <a:endParaRPr lang="cs-CZ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b="1" dirty="0"/>
              <a:t> </a:t>
            </a:r>
            <a:r>
              <a:rPr lang="cs-CZ" b="1" dirty="0" smtClean="0"/>
              <a:t>definice</a:t>
            </a:r>
            <a:endParaRPr lang="cs-CZ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dirty="0" smtClean="0"/>
              <a:t>normativní </a:t>
            </a:r>
            <a:r>
              <a:rPr lang="cs-CZ" dirty="0"/>
              <a:t>– závazně stanoví, co se definovaným </a:t>
            </a:r>
            <a:r>
              <a:rPr lang="cs-CZ" dirty="0" smtClean="0"/>
              <a:t>výrazem rozumí</a:t>
            </a:r>
            <a:endParaRPr lang="cs-CZ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dirty="0" smtClean="0"/>
              <a:t>legální </a:t>
            </a:r>
            <a:r>
              <a:rPr lang="cs-CZ" dirty="0"/>
              <a:t>– právně závazné definice uvedené v textu právní </a:t>
            </a:r>
            <a:r>
              <a:rPr lang="cs-CZ" dirty="0" smtClean="0"/>
              <a:t>            normy</a:t>
            </a:r>
            <a:endParaRPr lang="cs-CZ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s-CZ" dirty="0" smtClean="0"/>
              <a:t>explicitní </a:t>
            </a:r>
            <a:r>
              <a:rPr lang="cs-CZ" dirty="0"/>
              <a:t>– nalevo stojí, co má být definováno (X</a:t>
            </a:r>
            <a:r>
              <a:rPr lang="cs-CZ" dirty="0" smtClean="0"/>
              <a:t>=…)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/>
              <a:t>   </a:t>
            </a:r>
            <a:r>
              <a:rPr lang="cs-CZ" b="1" dirty="0" smtClean="0"/>
              <a:t>explikace </a:t>
            </a:r>
            <a:r>
              <a:rPr lang="cs-CZ" dirty="0"/>
              <a:t>– zpřesnění, vysvětlení </a:t>
            </a:r>
            <a:r>
              <a:rPr lang="cs-CZ" dirty="0" smtClean="0"/>
              <a:t>pojmů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endParaRPr lang="cs-CZ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/>
              <a:t>   </a:t>
            </a:r>
            <a:r>
              <a:rPr lang="cs-CZ" b="1" dirty="0" smtClean="0"/>
              <a:t>zákonné </a:t>
            </a:r>
            <a:r>
              <a:rPr lang="cs-CZ" b="1" dirty="0"/>
              <a:t>výpočty</a:t>
            </a:r>
            <a:r>
              <a:rPr lang="cs-CZ" dirty="0"/>
              <a:t> – často jsou jistou formou definice</a:t>
            </a:r>
          </a:p>
        </p:txBody>
      </p:sp>
    </p:spTree>
    <p:extLst>
      <p:ext uri="{BB962C8B-B14F-4D97-AF65-F5344CB8AC3E}">
        <p14:creationId xmlns:p14="http://schemas.microsoft.com/office/powerpoint/2010/main" val="1663926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692696"/>
            <a:ext cx="734481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jednoznačnost pojmů</a:t>
            </a:r>
            <a:br>
              <a:rPr lang="cs-CZ" sz="2000" b="1" dirty="0" smtClean="0"/>
            </a:br>
            <a:r>
              <a:rPr lang="cs-CZ" sz="2000" b="1" dirty="0" smtClean="0"/>
              <a:t> 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pro jeden </a:t>
            </a:r>
            <a:r>
              <a:rPr lang="cs-CZ" sz="2000" dirty="0"/>
              <a:t>designát používat </a:t>
            </a:r>
            <a:r>
              <a:rPr lang="cs-CZ" sz="2000" dirty="0" smtClean="0"/>
              <a:t>jeden </a:t>
            </a:r>
            <a:r>
              <a:rPr lang="cs-CZ" sz="2000" dirty="0"/>
              <a:t>výraz (a ten nepoužívat pro </a:t>
            </a:r>
            <a:r>
              <a:rPr lang="cs-CZ" sz="2000" dirty="0" smtClean="0"/>
              <a:t>nic </a:t>
            </a:r>
            <a:r>
              <a:rPr lang="cs-CZ" sz="2000" dirty="0"/>
              <a:t>jiného</a:t>
            </a:r>
            <a:r>
              <a:rPr lang="cs-CZ" sz="2000" dirty="0" smtClean="0"/>
              <a:t>)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synonyma </a:t>
            </a:r>
            <a:r>
              <a:rPr lang="cs-CZ" sz="2000" dirty="0"/>
              <a:t>jsou nepřípustná (krajně nevhodná</a:t>
            </a:r>
            <a:r>
              <a:rPr lang="cs-CZ" sz="2000" dirty="0" smtClean="0"/>
              <a:t>)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stálost </a:t>
            </a:r>
            <a:r>
              <a:rPr lang="cs-CZ" sz="2000" b="1" dirty="0"/>
              <a:t>pojmosloví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vždy</a:t>
            </a:r>
            <a:r>
              <a:rPr lang="cs-CZ" sz="2000" dirty="0"/>
              <a:t>, když je použit stejný výraz, aby tím bylo míněno </a:t>
            </a:r>
            <a:r>
              <a:rPr lang="cs-CZ" sz="2000" dirty="0" smtClean="0"/>
              <a:t>totéž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b="1" dirty="0" smtClean="0"/>
              <a:t>legislativní technika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činnost</a:t>
            </a:r>
            <a:r>
              <a:rPr lang="cs-CZ" sz="2000" dirty="0"/>
              <a:t>, která je způsobilá dát právním </a:t>
            </a:r>
            <a:r>
              <a:rPr lang="cs-CZ" sz="2000" dirty="0" smtClean="0"/>
              <a:t>normám specifickou </a:t>
            </a:r>
            <a:r>
              <a:rPr lang="cs-CZ" sz="2000" dirty="0"/>
              <a:t>formu</a:t>
            </a:r>
          </a:p>
          <a:p>
            <a:r>
              <a:rPr lang="cs-CZ" sz="20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671006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216222"/>
            <a:ext cx="49611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Právo pozitivní a právo přirozené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8005653"/>
              </p:ext>
            </p:extLst>
          </p:nvPr>
        </p:nvGraphicFramePr>
        <p:xfrm>
          <a:off x="1619672" y="836713"/>
          <a:ext cx="6336704" cy="54486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40360"/>
                <a:gridCol w="3096344"/>
              </a:tblGrid>
              <a:tr h="2867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u="none" strike="noStrike" dirty="0">
                          <a:effectLst/>
                        </a:rPr>
                        <a:t>pozitivní právo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u="none" strike="noStrike" dirty="0">
                          <a:effectLst/>
                        </a:rPr>
                        <a:t>přirozené právo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54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právo, které je ve státě uznáno  za platné         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souhrn principů a pravidel, a nelze tvrdit, že mají svůj původ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54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uznáno a vymáháno státem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 v cílené lidské činnosti, ale i  jejich zdroj je třeba hledat jinde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031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je dáno státem (společenstvím států), spjato se státním donucením      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u="none" strike="noStrike" dirty="0">
                          <a:effectLst/>
                        </a:rPr>
                        <a:t>vzniká a existuje nezávisle na státu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67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klíčovým pojmem – legalita 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klíčovým pojmem – legitimita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677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monistický přístup k právu 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dualistický přístup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6031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existuje pouze platné právo, ostatní normativní systémy nás nezajímají (morálka,…)  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800" u="none" strike="noStrike" dirty="0">
                          <a:effectLst/>
                        </a:rPr>
                        <a:t>vedle práva platného existuje i právo jiné, přirozené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54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subjektivní právo je odvozeno od objektivního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přirozené právo předchází právu   platnému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54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stát - právní normy – subjektivní práva a povinnosti   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subjektivní práva – právní  povinnosti - stát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54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může se lišit (místo, čas)    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je nepsané, věcné, univerzální a neměnné (ahistorické)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024" marR="9024" marT="902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433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60648"/>
            <a:ext cx="698477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legalismus </a:t>
            </a:r>
            <a:br>
              <a:rPr lang="cs-CZ" sz="2000" b="1" dirty="0" smtClean="0"/>
            </a:br>
            <a:endParaRPr lang="cs-CZ" sz="2000" b="1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čistě formalistický přístup nerespektující </a:t>
            </a:r>
            <a:r>
              <a:rPr lang="cs-CZ" sz="2000" dirty="0" err="1"/>
              <a:t>exiologický</a:t>
            </a:r>
            <a:r>
              <a:rPr lang="cs-CZ" sz="2000" dirty="0"/>
              <a:t> a teleologický rozměr </a:t>
            </a:r>
            <a:r>
              <a:rPr lang="cs-CZ" sz="2000" dirty="0" smtClean="0"/>
              <a:t>práva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595466" y="1772816"/>
            <a:ext cx="7020070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Argumentace </a:t>
            </a:r>
            <a:r>
              <a:rPr lang="cs-CZ" sz="2400" b="1" dirty="0"/>
              <a:t>přirozeného </a:t>
            </a:r>
            <a:r>
              <a:rPr lang="cs-CZ" sz="2400" b="1" dirty="0" smtClean="0"/>
              <a:t>práva</a:t>
            </a:r>
            <a:br>
              <a:rPr lang="cs-CZ" sz="2400" b="1" dirty="0" smtClean="0"/>
            </a:br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  </a:t>
            </a:r>
            <a:r>
              <a:rPr lang="cs-CZ" b="1" dirty="0" smtClean="0"/>
              <a:t>teologická</a:t>
            </a:r>
            <a:endParaRPr lang="cs-CZ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 smtClean="0"/>
              <a:t>právo </a:t>
            </a:r>
            <a:r>
              <a:rPr lang="cs-CZ" dirty="0"/>
              <a:t>je výrazem boží </a:t>
            </a:r>
            <a:r>
              <a:rPr lang="cs-CZ" dirty="0" smtClean="0"/>
              <a:t>vůle</a:t>
            </a:r>
            <a:br>
              <a:rPr lang="cs-CZ" dirty="0" smtClean="0"/>
            </a:b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  </a:t>
            </a:r>
            <a:r>
              <a:rPr lang="cs-CZ" b="1" dirty="0" smtClean="0"/>
              <a:t>naturalistická</a:t>
            </a:r>
            <a:endParaRPr lang="cs-CZ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 smtClean="0"/>
              <a:t>přirozené </a:t>
            </a:r>
            <a:r>
              <a:rPr lang="cs-CZ" dirty="0"/>
              <a:t>právo reflektuje přirozený věčný řád </a:t>
            </a:r>
            <a:r>
              <a:rPr lang="cs-CZ" dirty="0" smtClean="0"/>
              <a:t>věcí</a:t>
            </a:r>
            <a:br>
              <a:rPr lang="cs-CZ" dirty="0" smtClean="0"/>
            </a:b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  </a:t>
            </a:r>
            <a:r>
              <a:rPr lang="cs-CZ" b="1" dirty="0" smtClean="0"/>
              <a:t>antropologická</a:t>
            </a:r>
            <a:endParaRPr lang="cs-CZ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 smtClean="0"/>
              <a:t>člověk </a:t>
            </a:r>
            <a:r>
              <a:rPr lang="cs-CZ" dirty="0"/>
              <a:t>má určité věčné atributy, které jsou základem </a:t>
            </a:r>
            <a:r>
              <a:rPr lang="cs-CZ" dirty="0" smtClean="0"/>
              <a:t>při </a:t>
            </a:r>
            <a:br>
              <a:rPr lang="cs-CZ" dirty="0" smtClean="0"/>
            </a:br>
            <a:r>
              <a:rPr lang="cs-CZ" dirty="0" smtClean="0"/>
              <a:t>rozeného práva</a:t>
            </a:r>
            <a:br>
              <a:rPr lang="cs-CZ" dirty="0" smtClean="0"/>
            </a:b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racionalistická</a:t>
            </a:r>
            <a:endParaRPr lang="cs-CZ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dirty="0" smtClean="0"/>
              <a:t>člověk </a:t>
            </a:r>
            <a:r>
              <a:rPr lang="cs-CZ" dirty="0"/>
              <a:t>má vrozená práva, která jsou samostatným </a:t>
            </a:r>
            <a:r>
              <a:rPr lang="cs-CZ" dirty="0" smtClean="0"/>
              <a:t>rozumem poznatelná</a:t>
            </a:r>
            <a:r>
              <a:rPr lang="cs-CZ" dirty="0"/>
              <a:t>, zdůvodnitelná a pochopitelná</a:t>
            </a:r>
          </a:p>
        </p:txBody>
      </p:sp>
    </p:spTree>
    <p:extLst>
      <p:ext uri="{BB962C8B-B14F-4D97-AF65-F5344CB8AC3E}">
        <p14:creationId xmlns:p14="http://schemas.microsoft.com/office/powerpoint/2010/main" val="1003393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117</TotalTime>
  <Words>206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Slunovrat</vt:lpstr>
      <vt:lpstr>Microsoft Word Document</vt:lpstr>
      <vt:lpstr>Prezentace aplikace PowerPoint</vt:lpstr>
      <vt:lpstr>Právní jazyk  a náležitosti právní terminologie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Právní jazyk  a náležitosti právní terminologie</dc:title>
  <dc:creator>administrator</dc:creator>
  <cp:lastModifiedBy>administrator</cp:lastModifiedBy>
  <cp:revision>6</cp:revision>
  <dcterms:created xsi:type="dcterms:W3CDTF">2013-10-30T09:16:16Z</dcterms:created>
  <dcterms:modified xsi:type="dcterms:W3CDTF">2013-12-05T10:40:03Z</dcterms:modified>
</cp:coreProperties>
</file>