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54AB02A5-4FE5-49D9-9E24-09F23B90C450}" type="datetimeFigureOut">
              <a:rPr lang="en-US" smtClean="0"/>
              <a:t>12/5/2013</a:t>
            </a:fld>
            <a:endParaRPr lang="en-US" sz="1200">
              <a:solidFill>
                <a:schemeClr val="bg2">
                  <a:shade val="50000"/>
                </a:scheme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 algn="ctr" eaLnBrk="1" latinLnBrk="0" hangingPunct="1"/>
            <a:fld id="{6294C92D-0306-4E69-9CD3-20855E849650}" type="slidenum">
              <a:rPr kumimoji="0" lang="en-US" smtClean="0"/>
              <a:t>‹#›</a:t>
            </a:fld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65285256"/>
              </p:ext>
            </p:extLst>
          </p:nvPr>
        </p:nvGraphicFramePr>
        <p:xfrm>
          <a:off x="2411760" y="264614"/>
          <a:ext cx="4320479" cy="63310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631064" progId="Word.Document.12">
                  <p:embed/>
                </p:oleObj>
              </mc:Choice>
              <mc:Fallback>
                <p:oleObj name="Dokument" r:id="rId3" imgW="5889940" imgH="863106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264614"/>
                        <a:ext cx="4320479" cy="633109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643613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87624" y="2852936"/>
            <a:ext cx="7406640" cy="1472184"/>
          </a:xfrm>
        </p:spPr>
        <p:txBody>
          <a:bodyPr>
            <a:noAutofit/>
          </a:bodyPr>
          <a:lstStyle/>
          <a:p>
            <a:r>
              <a:rPr lang="cs-CZ" sz="3200" b="1" dirty="0">
                <a:effectLst/>
              </a:rPr>
              <a:t>Právní principy v soudobém právu; právní principy a právní</a:t>
            </a:r>
            <a:r>
              <a:rPr lang="cs-CZ" sz="3200" dirty="0">
                <a:effectLst/>
              </a:rPr>
              <a:t> </a:t>
            </a:r>
            <a:r>
              <a:rPr lang="cs-CZ" sz="3200" b="1" dirty="0">
                <a:effectLst/>
              </a:rPr>
              <a:t>normy</a:t>
            </a:r>
            <a:r>
              <a:rPr lang="cs-CZ" sz="3200" dirty="0">
                <a:effectLst/>
              </a:rPr>
              <a:t/>
            </a:r>
            <a:br>
              <a:rPr lang="cs-CZ" sz="3200" dirty="0">
                <a:effectLst/>
              </a:rPr>
            </a:b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99119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52533" y="620688"/>
            <a:ext cx="7344816" cy="22775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právní principy (obecné regulativní ideje</a:t>
            </a:r>
            <a:r>
              <a:rPr lang="cs-CZ" sz="2400" dirty="0" smtClean="0"/>
              <a:t>)</a:t>
            </a:r>
          </a:p>
          <a:p>
            <a:endParaRPr lang="cs-CZ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vůdčí </a:t>
            </a:r>
            <a:r>
              <a:rPr lang="cs-CZ" sz="2000" dirty="0"/>
              <a:t>ideje, na kterých stojí právní </a:t>
            </a:r>
            <a:r>
              <a:rPr lang="cs-CZ" sz="2000" dirty="0" smtClean="0"/>
              <a:t>systém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součást </a:t>
            </a:r>
            <a:r>
              <a:rPr lang="cs-CZ" sz="2000" dirty="0"/>
              <a:t>právního řádu, </a:t>
            </a:r>
            <a:r>
              <a:rPr lang="cs-CZ" sz="2000" dirty="0" smtClean="0"/>
              <a:t>ať </a:t>
            </a:r>
            <a:r>
              <a:rPr lang="cs-CZ" sz="2000" dirty="0"/>
              <a:t>jsou či nejsou výslovně vyjádřeny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v právních </a:t>
            </a:r>
            <a:r>
              <a:rPr lang="cs-CZ" sz="2000" dirty="0"/>
              <a:t>normách - typické znaky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371937" y="3557694"/>
            <a:ext cx="6963883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4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/>
              <a:t>mají relativně univerzální obsah </a:t>
            </a:r>
            <a:br>
              <a:rPr lang="cs-CZ" sz="2000" dirty="0"/>
            </a:br>
            <a:endParaRPr lang="cs-CZ" sz="20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/>
              <a:t>jsou víceméně společné ve všech zemích společné právní     kultury</a:t>
            </a:r>
            <a:br>
              <a:rPr lang="cs-CZ" sz="2000" dirty="0"/>
            </a:br>
            <a:endParaRPr lang="cs-CZ" sz="2000" dirty="0"/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cs-CZ" sz="2000" dirty="0"/>
              <a:t>nelze je zrušit, má-li být daný typ právní kultury zachován</a:t>
            </a:r>
          </a:p>
        </p:txBody>
      </p:sp>
      <p:sp>
        <p:nvSpPr>
          <p:cNvPr id="4" name="Obdélník 3"/>
          <p:cNvSpPr/>
          <p:nvPr/>
        </p:nvSpPr>
        <p:spPr>
          <a:xfrm>
            <a:off x="1475656" y="3049173"/>
            <a:ext cx="222368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typické znaky </a:t>
            </a:r>
          </a:p>
        </p:txBody>
      </p:sp>
    </p:spTree>
    <p:extLst>
      <p:ext uri="{BB962C8B-B14F-4D97-AF65-F5344CB8AC3E}">
        <p14:creationId xmlns:p14="http://schemas.microsoft.com/office/powerpoint/2010/main" val="2159755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84693" y="260371"/>
            <a:ext cx="457445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právní principy a právní normy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1584693" y="743131"/>
            <a:ext cx="4572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společné znaky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cs-CZ" sz="2000" dirty="0"/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sz="2000" dirty="0" smtClean="0"/>
              <a:t>perspektivní charakter</a:t>
            </a:r>
            <a:br>
              <a:rPr lang="cs-CZ" sz="2000" dirty="0" smtClean="0"/>
            </a:br>
            <a:endParaRPr lang="cs-CZ" sz="2000" dirty="0"/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sz="2000" dirty="0" smtClean="0"/>
              <a:t>pro </a:t>
            </a:r>
            <a:r>
              <a:rPr lang="cs-CZ" sz="2000" dirty="0"/>
              <a:t>závazný charakter je třeba uznání státu</a:t>
            </a:r>
          </a:p>
        </p:txBody>
      </p:sp>
      <p:sp>
        <p:nvSpPr>
          <p:cNvPr id="4" name="Obdélník 3"/>
          <p:cNvSpPr/>
          <p:nvPr/>
        </p:nvSpPr>
        <p:spPr>
          <a:xfrm>
            <a:off x="1584693" y="2852936"/>
            <a:ext cx="698477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odlišné </a:t>
            </a:r>
            <a:r>
              <a:rPr lang="cs-CZ" sz="2000" b="1" dirty="0"/>
              <a:t>znaky (jak se PP liší od PN)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vyšší </a:t>
            </a:r>
            <a:r>
              <a:rPr lang="cs-CZ" sz="2000" dirty="0"/>
              <a:t>mírou </a:t>
            </a:r>
            <a:r>
              <a:rPr lang="cs-CZ" sz="2000" dirty="0" smtClean="0"/>
              <a:t>obecnosti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mohou </a:t>
            </a:r>
            <a:r>
              <a:rPr lang="cs-CZ" sz="2000" dirty="0"/>
              <a:t>být v rozporu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jsou </a:t>
            </a:r>
            <a:r>
              <a:rPr lang="cs-CZ" sz="2000" dirty="0"/>
              <a:t>spjaty s určitými hodnotami, které nemusí být </a:t>
            </a:r>
            <a:r>
              <a:rPr lang="cs-CZ" sz="2000" dirty="0" smtClean="0"/>
              <a:t>vždy slučitelné</a:t>
            </a:r>
            <a:endParaRPr lang="cs-CZ" sz="2000" dirty="0"/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metoda </a:t>
            </a:r>
            <a:r>
              <a:rPr lang="cs-CZ" sz="2000" dirty="0"/>
              <a:t>- vyvažování – relativní preference jednoho </a:t>
            </a:r>
            <a:r>
              <a:rPr lang="cs-CZ" sz="2000" dirty="0" smtClean="0"/>
              <a:t>principu</a:t>
            </a:r>
            <a:r>
              <a:rPr lang="cs-CZ" sz="2000" dirty="0"/>
              <a:t> před druhým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metoda </a:t>
            </a:r>
            <a:r>
              <a:rPr lang="cs-CZ" sz="2000" dirty="0"/>
              <a:t>specifikace – omezení platnosti principu určité </a:t>
            </a:r>
            <a:r>
              <a:rPr lang="cs-CZ" sz="2000" dirty="0" smtClean="0"/>
              <a:t>případy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/>
              <a:t> </a:t>
            </a:r>
            <a:r>
              <a:rPr lang="cs-CZ" sz="2000" dirty="0" smtClean="0"/>
              <a:t>mají </a:t>
            </a:r>
            <a:r>
              <a:rPr lang="cs-CZ" sz="2000" dirty="0"/>
              <a:t>specifický význam a způsob použití</a:t>
            </a:r>
          </a:p>
        </p:txBody>
      </p:sp>
    </p:spTree>
    <p:extLst>
      <p:ext uri="{BB962C8B-B14F-4D97-AF65-F5344CB8AC3E}">
        <p14:creationId xmlns:p14="http://schemas.microsoft.com/office/powerpoint/2010/main" val="1766543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47664" y="476672"/>
            <a:ext cx="6984776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nezrušitelné </a:t>
            </a:r>
            <a:r>
              <a:rPr lang="cs-CZ" sz="2000" b="1" dirty="0" smtClean="0"/>
              <a:t>principy</a:t>
            </a:r>
            <a:br>
              <a:rPr lang="cs-CZ" sz="2000" b="1" dirty="0" smtClean="0"/>
            </a:br>
            <a:endParaRPr lang="cs-CZ" sz="2000" dirty="0"/>
          </a:p>
          <a:p>
            <a:r>
              <a:rPr lang="cs-CZ" sz="2000" dirty="0"/>
              <a:t>-nezrušitelné – </a:t>
            </a:r>
            <a:r>
              <a:rPr lang="cs-CZ" sz="2000" dirty="0" smtClean="0"/>
              <a:t>neměnné</a:t>
            </a:r>
            <a:br>
              <a:rPr lang="cs-CZ" sz="2000" dirty="0" smtClean="0"/>
            </a:br>
            <a:endParaRPr lang="cs-CZ" sz="2000" dirty="0"/>
          </a:p>
          <a:p>
            <a:r>
              <a:rPr lang="cs-CZ" sz="2000" b="1" dirty="0" smtClean="0"/>
              <a:t>jaké </a:t>
            </a:r>
            <a:r>
              <a:rPr lang="cs-CZ" sz="2000" b="1" dirty="0"/>
              <a:t>to jsou?</a:t>
            </a: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bez </a:t>
            </a:r>
            <a:r>
              <a:rPr lang="cs-CZ" sz="2000" dirty="0"/>
              <a:t>nich by právo nebylo funkční (ve smyslu dané právní kultury</a:t>
            </a:r>
            <a:r>
              <a:rPr lang="cs-CZ" sz="2000" dirty="0" smtClean="0"/>
              <a:t>)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jejich </a:t>
            </a:r>
            <a:r>
              <a:rPr lang="cs-CZ" sz="2000" dirty="0"/>
              <a:t>zrušením by zákonodárce překročil „přirozené mezi </a:t>
            </a:r>
            <a:r>
              <a:rPr lang="cs-CZ" sz="2000" dirty="0" smtClean="0"/>
              <a:t>právem“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jejich </a:t>
            </a:r>
            <a:r>
              <a:rPr lang="cs-CZ" sz="2000" dirty="0"/>
              <a:t>zrušení by vedlo k narušení efektivnosti právního </a:t>
            </a:r>
            <a:r>
              <a:rPr lang="cs-CZ" sz="2000" dirty="0" smtClean="0"/>
              <a:t>systému</a:t>
            </a:r>
            <a:br>
              <a:rPr lang="cs-CZ" sz="2000" dirty="0" smtClean="0"/>
            </a:br>
            <a:endParaRPr lang="cs-CZ" sz="2000" dirty="0"/>
          </a:p>
          <a:p>
            <a:r>
              <a:rPr lang="cs-CZ" sz="2000" b="1" dirty="0" smtClean="0"/>
              <a:t>příklady </a:t>
            </a:r>
            <a:r>
              <a:rPr lang="cs-CZ" sz="2000" dirty="0"/>
              <a:t>nezrušitelných principů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zákon </a:t>
            </a:r>
            <a:r>
              <a:rPr lang="cs-CZ" sz="2000" dirty="0"/>
              <a:t>nepůsobí nazpět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neznalost </a:t>
            </a:r>
            <a:r>
              <a:rPr lang="cs-CZ" sz="2000" dirty="0"/>
              <a:t>zákona neomlouvá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úmluvy </a:t>
            </a:r>
            <a:r>
              <a:rPr lang="cs-CZ" sz="2000" dirty="0"/>
              <a:t>se musí plnit</a:t>
            </a:r>
          </a:p>
        </p:txBody>
      </p:sp>
    </p:spTree>
    <p:extLst>
      <p:ext uri="{BB962C8B-B14F-4D97-AF65-F5344CB8AC3E}">
        <p14:creationId xmlns:p14="http://schemas.microsoft.com/office/powerpoint/2010/main" val="2895432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764704"/>
            <a:ext cx="7056784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dělení právních </a:t>
            </a:r>
            <a:r>
              <a:rPr lang="cs-CZ" sz="2000" b="1" dirty="0" smtClean="0"/>
              <a:t>principů</a:t>
            </a:r>
            <a:br>
              <a:rPr lang="cs-CZ" sz="2000" b="1" dirty="0" smtClean="0"/>
            </a:br>
            <a:r>
              <a:rPr lang="cs-CZ" sz="2000" b="1" dirty="0" smtClean="0"/>
              <a:t/>
            </a:r>
            <a:br>
              <a:rPr lang="cs-CZ" sz="2000" b="1" dirty="0" smtClean="0"/>
            </a:br>
            <a:endParaRPr lang="cs-CZ" sz="2000" b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tradiční </a:t>
            </a:r>
            <a:r>
              <a:rPr lang="cs-CZ" sz="2000" dirty="0"/>
              <a:t>x principy moderního </a:t>
            </a:r>
            <a:r>
              <a:rPr lang="cs-CZ" sz="2000" dirty="0" smtClean="0"/>
              <a:t>práva</a:t>
            </a:r>
            <a:br>
              <a:rPr lang="cs-CZ" sz="2000" dirty="0" smtClean="0"/>
            </a:br>
            <a:endParaRPr lang="cs-CZ" sz="2000" dirty="0"/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sz="2000" dirty="0"/>
              <a:t> </a:t>
            </a:r>
            <a:r>
              <a:rPr lang="cs-CZ" sz="2000" dirty="0" smtClean="0"/>
              <a:t>tradiční</a:t>
            </a:r>
            <a:br>
              <a:rPr lang="cs-CZ" sz="2000" dirty="0" smtClean="0"/>
            </a:br>
            <a:endParaRPr lang="cs-CZ" sz="2000" dirty="0"/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sz="2000" dirty="0"/>
              <a:t> </a:t>
            </a:r>
            <a:r>
              <a:rPr lang="cs-CZ" sz="2000" dirty="0" smtClean="0"/>
              <a:t>moderní </a:t>
            </a:r>
            <a:r>
              <a:rPr lang="cs-CZ" sz="2000" dirty="0"/>
              <a:t>právo, rovnost před </a:t>
            </a:r>
            <a:r>
              <a:rPr lang="cs-CZ" sz="2000" dirty="0" smtClean="0"/>
              <a:t>zákonem</a:t>
            </a:r>
            <a:br>
              <a:rPr lang="cs-CZ" sz="2000" dirty="0" smtClean="0"/>
            </a:br>
            <a:r>
              <a:rPr lang="cs-CZ" sz="2000" dirty="0" smtClean="0"/>
              <a:t> </a:t>
            </a:r>
            <a:endParaRPr lang="cs-CZ" sz="20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univerzální </a:t>
            </a:r>
            <a:r>
              <a:rPr lang="cs-CZ" sz="2000" dirty="0"/>
              <a:t>x platné je jen v určitých </a:t>
            </a:r>
            <a:r>
              <a:rPr lang="cs-CZ" sz="2000" dirty="0" smtClean="0"/>
              <a:t>odvětvích</a:t>
            </a:r>
            <a:br>
              <a:rPr lang="cs-CZ" sz="2000" dirty="0" smtClean="0"/>
            </a:br>
            <a:endParaRPr lang="cs-CZ" sz="20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hmotněprávním </a:t>
            </a:r>
            <a:r>
              <a:rPr lang="cs-CZ" sz="2000" dirty="0"/>
              <a:t>x </a:t>
            </a:r>
            <a:r>
              <a:rPr lang="cs-CZ" sz="2000" dirty="0" err="1" smtClean="0"/>
              <a:t>procesněprávní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sz="2000" dirty="0"/>
              <a:t> </a:t>
            </a:r>
            <a:r>
              <a:rPr lang="cs-CZ" sz="2000" dirty="0" smtClean="0"/>
              <a:t>hmota </a:t>
            </a:r>
            <a:r>
              <a:rPr lang="cs-CZ" sz="2000" dirty="0"/>
              <a:t>(nikomu neškodit</a:t>
            </a:r>
            <a:r>
              <a:rPr lang="cs-CZ" sz="2000" dirty="0" smtClean="0"/>
              <a:t>)</a:t>
            </a:r>
            <a:br>
              <a:rPr lang="cs-CZ" sz="2000" dirty="0" smtClean="0"/>
            </a:br>
            <a:endParaRPr lang="cs-CZ" sz="2000" dirty="0"/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sz="2000" dirty="0"/>
              <a:t> </a:t>
            </a:r>
            <a:r>
              <a:rPr lang="cs-CZ" sz="2000" dirty="0" smtClean="0"/>
              <a:t>proces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66471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548680"/>
            <a:ext cx="379834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Pojem a druhy pramenů práva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403648" y="1158029"/>
            <a:ext cx="7200800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000" b="1" dirty="0"/>
              <a:t>ve formálním </a:t>
            </a:r>
            <a:r>
              <a:rPr lang="cs-CZ" sz="2000" b="1" dirty="0" smtClean="0"/>
              <a:t>smyslu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vnější forma právních norem, je uznána státem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 smtClean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v</a:t>
            </a:r>
            <a:r>
              <a:rPr lang="cs-CZ" sz="2000" b="1" dirty="0"/>
              <a:t> materiálním smyslu</a:t>
            </a: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zdroj </a:t>
            </a:r>
            <a:r>
              <a:rPr lang="cs-CZ" sz="2000" dirty="0"/>
              <a:t>obsahu práva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společenskohistorický </a:t>
            </a:r>
            <a:r>
              <a:rPr lang="cs-CZ" sz="2000" dirty="0"/>
              <a:t>kontext, ve kterém právo vzniká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odkud </a:t>
            </a:r>
            <a:r>
              <a:rPr lang="cs-CZ" sz="2000" dirty="0"/>
              <a:t>se </a:t>
            </a:r>
            <a:r>
              <a:rPr lang="cs-CZ" sz="2000" dirty="0" smtClean="0"/>
              <a:t> právo </a:t>
            </a:r>
            <a:r>
              <a:rPr lang="cs-CZ" sz="2000" dirty="0"/>
              <a:t>vzalo</a:t>
            </a:r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stav </a:t>
            </a:r>
            <a:r>
              <a:rPr lang="cs-CZ" sz="2000" dirty="0"/>
              <a:t>dané společnosti, státu, politického režimu</a:t>
            </a:r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tradice </a:t>
            </a:r>
            <a:r>
              <a:rPr lang="cs-CZ" sz="2000" dirty="0"/>
              <a:t>a zvyklosti</a:t>
            </a:r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technologická</a:t>
            </a:r>
            <a:r>
              <a:rPr lang="cs-CZ" sz="2000" dirty="0"/>
              <a:t>, ekonomická, kulturní úroveň </a:t>
            </a:r>
            <a:r>
              <a:rPr lang="cs-CZ" sz="2000" dirty="0" smtClean="0"/>
              <a:t>atd.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v</a:t>
            </a:r>
            <a:r>
              <a:rPr lang="cs-CZ" sz="2000" b="1" dirty="0"/>
              <a:t> gnozeologickém smyslu</a:t>
            </a: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pramen </a:t>
            </a:r>
            <a:r>
              <a:rPr lang="cs-CZ" sz="2000" dirty="0"/>
              <a:t>poznání práva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formální </a:t>
            </a:r>
            <a:r>
              <a:rPr lang="cs-CZ" sz="2000" dirty="0"/>
              <a:t>pramen práva + individuální právní akty</a:t>
            </a:r>
          </a:p>
        </p:txBody>
      </p:sp>
    </p:spTree>
    <p:extLst>
      <p:ext uri="{BB962C8B-B14F-4D97-AF65-F5344CB8AC3E}">
        <p14:creationId xmlns:p14="http://schemas.microsoft.com/office/powerpoint/2010/main" val="1726557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1268760"/>
            <a:ext cx="7416824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Příklady</a:t>
            </a:r>
            <a:br>
              <a:rPr lang="cs-CZ" sz="2000" b="1" dirty="0" smtClean="0"/>
            </a:br>
            <a:endParaRPr lang="cs-CZ" sz="2000" b="1" dirty="0" smtClean="0"/>
          </a:p>
          <a:p>
            <a:r>
              <a:rPr lang="cs-CZ" sz="2000" dirty="0" smtClean="0"/>
              <a:t>v</a:t>
            </a:r>
            <a:r>
              <a:rPr lang="cs-CZ" sz="2000" dirty="0"/>
              <a:t> čase </a:t>
            </a:r>
            <a:r>
              <a:rPr lang="cs-CZ" sz="2000" dirty="0" smtClean="0"/>
              <a:t>feudalismu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000" dirty="0"/>
              <a:t>právní obyčej - pramen v materiálním </a:t>
            </a:r>
            <a:r>
              <a:rPr lang="cs-CZ" sz="2000" dirty="0" smtClean="0"/>
              <a:t>smyslu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000" dirty="0"/>
              <a:t>právní knihy - pramen v gnozeologickém </a:t>
            </a:r>
            <a:r>
              <a:rPr lang="cs-CZ" sz="2000" dirty="0" smtClean="0"/>
              <a:t>smyslu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000" dirty="0"/>
              <a:t>právní knihy uznané státem – formální pramen práva</a:t>
            </a:r>
          </a:p>
        </p:txBody>
      </p:sp>
    </p:spTree>
    <p:extLst>
      <p:ext uri="{BB962C8B-B14F-4D97-AF65-F5344CB8AC3E}">
        <p14:creationId xmlns:p14="http://schemas.microsoft.com/office/powerpoint/2010/main" val="295227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476672"/>
            <a:ext cx="7344816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základní formální prameny </a:t>
            </a:r>
            <a:r>
              <a:rPr lang="cs-CZ" sz="2000" b="1" dirty="0" smtClean="0"/>
              <a:t>práva</a:t>
            </a:r>
            <a:br>
              <a:rPr lang="cs-CZ" sz="2000" b="1" dirty="0" smtClean="0"/>
            </a:br>
            <a:endParaRPr lang="cs-CZ" sz="2000" dirty="0"/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000" dirty="0"/>
              <a:t>p</a:t>
            </a:r>
            <a:r>
              <a:rPr lang="cs-CZ" sz="2000" dirty="0" smtClean="0"/>
              <a:t>recedenty</a:t>
            </a:r>
            <a:br>
              <a:rPr lang="cs-CZ" sz="2000" dirty="0" smtClean="0"/>
            </a:br>
            <a:endParaRPr lang="cs-CZ" sz="2000" dirty="0"/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000" dirty="0"/>
              <a:t>normativní právní </a:t>
            </a:r>
            <a:r>
              <a:rPr lang="cs-CZ" sz="2000" dirty="0" smtClean="0"/>
              <a:t>smlouvy</a:t>
            </a:r>
            <a:br>
              <a:rPr lang="cs-CZ" sz="2000" dirty="0" smtClean="0"/>
            </a:br>
            <a:r>
              <a:rPr lang="cs-CZ" sz="2000" dirty="0" smtClean="0"/>
              <a:t> </a:t>
            </a:r>
            <a:endParaRPr lang="cs-CZ" sz="2000" dirty="0"/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000" dirty="0"/>
              <a:t>právní </a:t>
            </a:r>
            <a:r>
              <a:rPr lang="cs-CZ" sz="2000" dirty="0" smtClean="0"/>
              <a:t>předpisy</a:t>
            </a:r>
            <a:br>
              <a:rPr lang="cs-CZ" sz="2000" dirty="0" smtClean="0"/>
            </a:br>
            <a:endParaRPr lang="cs-CZ" sz="2000" dirty="0"/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000" dirty="0"/>
              <a:t>soudní obyčeje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objektivní</a:t>
            </a: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/>
              <a:t>s</a:t>
            </a:r>
            <a:r>
              <a:rPr lang="cs-CZ" sz="2000" dirty="0" smtClean="0"/>
              <a:t>ubjektivní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jiné </a:t>
            </a:r>
            <a:r>
              <a:rPr lang="cs-CZ" sz="2000" dirty="0"/>
              <a:t>prameny práva</a:t>
            </a:r>
          </a:p>
          <a:p>
            <a:r>
              <a:rPr lang="cs-CZ" sz="2000" b="1" dirty="0"/>
              <a:t>     </a:t>
            </a:r>
            <a:r>
              <a:rPr lang="cs-CZ" sz="2000" dirty="0" smtClean="0"/>
              <a:t>prameny </a:t>
            </a:r>
            <a:r>
              <a:rPr lang="cs-CZ" sz="2000" dirty="0"/>
              <a:t>práva subsidiární povahy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odborná </a:t>
            </a:r>
            <a:r>
              <a:rPr lang="cs-CZ" sz="2000" dirty="0"/>
              <a:t>literatura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rozum </a:t>
            </a:r>
            <a:r>
              <a:rPr lang="cs-CZ" sz="2000" dirty="0"/>
              <a:t>+ spravedlnost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právní </a:t>
            </a:r>
            <a:r>
              <a:rPr lang="cs-CZ" sz="2000" dirty="0"/>
              <a:t>principy</a:t>
            </a:r>
          </a:p>
        </p:txBody>
      </p:sp>
    </p:spTree>
    <p:extLst>
      <p:ext uri="{BB962C8B-B14F-4D97-AF65-F5344CB8AC3E}">
        <p14:creationId xmlns:p14="http://schemas.microsoft.com/office/powerpoint/2010/main" val="2784963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53</TotalTime>
  <Words>72</Words>
  <Application>Microsoft Office PowerPoint</Application>
  <PresentationFormat>Předvádění na obrazovce (4:3)</PresentationFormat>
  <Paragraphs>70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Slunovrat</vt:lpstr>
      <vt:lpstr>Microsoft Word Document</vt:lpstr>
      <vt:lpstr>Prezentace aplikace PowerPoint</vt:lpstr>
      <vt:lpstr>Právní principy v soudobém právu; právní principy a právní normy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Právní principy v soudobém právu; právní principy a právní normy</dc:title>
  <dc:creator>administrator</dc:creator>
  <cp:lastModifiedBy>administrator</cp:lastModifiedBy>
  <cp:revision>6</cp:revision>
  <dcterms:created xsi:type="dcterms:W3CDTF">2013-10-30T11:14:11Z</dcterms:created>
  <dcterms:modified xsi:type="dcterms:W3CDTF">2013-12-05T10:41:28Z</dcterms:modified>
</cp:coreProperties>
</file>