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527305"/>
              </p:ext>
            </p:extLst>
          </p:nvPr>
        </p:nvGraphicFramePr>
        <p:xfrm>
          <a:off x="2411760" y="264614"/>
          <a:ext cx="4320479" cy="6331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631064" progId="Word.Document.12">
                  <p:embed/>
                </p:oleObj>
              </mc:Choice>
              <mc:Fallback>
                <p:oleObj name="Dokument" r:id="rId3" imgW="5889940" imgH="8631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64614"/>
                        <a:ext cx="4320479" cy="6331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285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836712"/>
            <a:ext cx="7459920" cy="1472184"/>
          </a:xfrm>
        </p:spPr>
        <p:txBody>
          <a:bodyPr>
            <a:normAutofit/>
          </a:bodyPr>
          <a:lstStyle/>
          <a:p>
            <a:r>
              <a:rPr lang="cs-CZ" sz="2800" b="1" dirty="0">
                <a:effectLst/>
              </a:rPr>
              <a:t>Klasifikace normativních právních aktů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324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052736"/>
            <a:ext cx="72008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ormativní </a:t>
            </a:r>
            <a:r>
              <a:rPr lang="cs-CZ" sz="2400" dirty="0"/>
              <a:t>právní akty (=právní předpisy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výsledky </a:t>
            </a:r>
            <a:r>
              <a:rPr lang="cs-CZ" sz="2000" dirty="0"/>
              <a:t>činnosti orgánů veřejné moci, které obsahují právní </a:t>
            </a:r>
            <a:r>
              <a:rPr lang="cs-CZ" sz="2000" dirty="0" smtClean="0"/>
              <a:t>normy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předem </a:t>
            </a:r>
            <a:r>
              <a:rPr lang="cs-CZ" sz="2000" dirty="0"/>
              <a:t>daná pravidla chování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výhoda </a:t>
            </a:r>
            <a:r>
              <a:rPr lang="cs-CZ" sz="2000" dirty="0"/>
              <a:t>- přednost a dostupnost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nevýhoda </a:t>
            </a:r>
            <a:r>
              <a:rPr lang="cs-CZ" sz="2000" dirty="0"/>
              <a:t>- menší </a:t>
            </a:r>
            <a:r>
              <a:rPr lang="cs-CZ" sz="2000" dirty="0" smtClean="0"/>
              <a:t>pružnost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typicky </a:t>
            </a:r>
            <a:r>
              <a:rPr lang="cs-CZ" sz="2000" dirty="0"/>
              <a:t>– hierarchie právních </a:t>
            </a:r>
            <a:r>
              <a:rPr lang="cs-CZ" sz="2000" dirty="0" smtClean="0"/>
              <a:t>předpisů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předpisy</a:t>
            </a:r>
            <a:r>
              <a:rPr lang="cs-CZ" sz="2000" dirty="0"/>
              <a:t>, které nejsou předpisy 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individuální </a:t>
            </a:r>
            <a:r>
              <a:rPr lang="cs-CZ" sz="2000" dirty="0"/>
              <a:t>právní akty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interní </a:t>
            </a:r>
            <a:r>
              <a:rPr lang="cs-CZ" sz="2000" dirty="0"/>
              <a:t>normativní akty</a:t>
            </a:r>
          </a:p>
        </p:txBody>
      </p:sp>
    </p:spTree>
    <p:extLst>
      <p:ext uri="{BB962C8B-B14F-4D97-AF65-F5344CB8AC3E}">
        <p14:creationId xmlns:p14="http://schemas.microsoft.com/office/powerpoint/2010/main" val="171273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0057" y="1196752"/>
            <a:ext cx="669674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Klasifikace </a:t>
            </a:r>
            <a:r>
              <a:rPr lang="cs-CZ" sz="2000" b="1" dirty="0"/>
              <a:t>právních </a:t>
            </a:r>
            <a:r>
              <a:rPr lang="cs-CZ" sz="2000" b="1" dirty="0" smtClean="0"/>
              <a:t>předpisů</a:t>
            </a:r>
            <a:br>
              <a:rPr lang="cs-CZ" sz="2000" b="1" dirty="0" smtClean="0"/>
            </a:br>
            <a:endParaRPr lang="cs-CZ" sz="2000" b="1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podle toho, kdo je </a:t>
            </a:r>
            <a:r>
              <a:rPr lang="cs-CZ" sz="2000" dirty="0" smtClean="0"/>
              <a:t>vydává 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zákonodárné akty</a:t>
            </a:r>
            <a:br>
              <a:rPr lang="cs-CZ" sz="2000" dirty="0" smtClean="0"/>
            </a:br>
            <a:r>
              <a:rPr lang="cs-CZ" sz="2000" dirty="0" smtClean="0"/>
              <a:t>zákony </a:t>
            </a:r>
            <a:r>
              <a:rPr lang="cs-CZ" sz="2000" dirty="0"/>
              <a:t>+ ústavní zákony + zákonná opatření </a:t>
            </a:r>
            <a:r>
              <a:rPr lang="cs-CZ" sz="2000" dirty="0" smtClean="0"/>
              <a:t>senátu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akty </a:t>
            </a:r>
            <a:r>
              <a:rPr lang="cs-CZ" sz="2000" dirty="0"/>
              <a:t>orgánů výkonné </a:t>
            </a:r>
            <a:r>
              <a:rPr lang="cs-CZ" sz="2000" dirty="0" smtClean="0"/>
              <a:t>moci</a:t>
            </a:r>
            <a:br>
              <a:rPr lang="cs-CZ" sz="2000" dirty="0" smtClean="0"/>
            </a:br>
            <a:r>
              <a:rPr lang="cs-CZ" sz="2000" dirty="0" smtClean="0"/>
              <a:t>rozhodnutí </a:t>
            </a:r>
            <a:r>
              <a:rPr lang="cs-CZ" sz="2000" dirty="0"/>
              <a:t>prezidenta republiky, prováděcí </a:t>
            </a:r>
            <a:r>
              <a:rPr lang="cs-CZ" sz="2000" dirty="0" smtClean="0"/>
              <a:t>předpisy               </a:t>
            </a:r>
            <a:r>
              <a:rPr lang="cs-CZ" sz="2000" dirty="0"/>
              <a:t>(vláda, ministerstva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akty </a:t>
            </a:r>
            <a:r>
              <a:rPr lang="cs-CZ" sz="2000" dirty="0"/>
              <a:t>orgánů územních samosprávných celků</a:t>
            </a:r>
          </a:p>
          <a:p>
            <a:r>
              <a:rPr lang="cs-CZ" sz="2000" dirty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19587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692696"/>
            <a:ext cx="72008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podle </a:t>
            </a:r>
            <a:r>
              <a:rPr lang="cs-CZ" sz="2000" dirty="0"/>
              <a:t>toho, jestli jsou právní nebo </a:t>
            </a:r>
            <a:r>
              <a:rPr lang="cs-CZ" sz="2000" dirty="0" smtClean="0"/>
              <a:t>odvozené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 </a:t>
            </a:r>
            <a:r>
              <a:rPr lang="cs-CZ" sz="2000" dirty="0" smtClean="0"/>
              <a:t>primární </a:t>
            </a:r>
            <a:r>
              <a:rPr lang="cs-CZ" sz="2000" dirty="0"/>
              <a:t>(originální, prvotní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b="1" dirty="0"/>
              <a:t> </a:t>
            </a:r>
            <a:r>
              <a:rPr lang="cs-CZ" sz="2000" dirty="0" smtClean="0"/>
              <a:t>zákony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zákonná </a:t>
            </a:r>
            <a:r>
              <a:rPr lang="cs-CZ" sz="2000" dirty="0"/>
              <a:t>opatření </a:t>
            </a:r>
            <a:r>
              <a:rPr lang="cs-CZ" sz="2000" dirty="0" smtClean="0"/>
              <a:t>- Senát přijímá </a:t>
            </a:r>
            <a:r>
              <a:rPr lang="cs-CZ" sz="2000" dirty="0"/>
              <a:t>na návrh vlády v době, kdy je </a:t>
            </a:r>
            <a:r>
              <a:rPr lang="cs-CZ" sz="2000" dirty="0" smtClean="0"/>
              <a:t>poslanecká sněmovna rozpuštěna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platné </a:t>
            </a:r>
            <a:r>
              <a:rPr lang="cs-CZ" sz="2000" dirty="0"/>
              <a:t>dekrety prezidenta ČSR platné v době </a:t>
            </a:r>
            <a:r>
              <a:rPr lang="cs-CZ" sz="2000" dirty="0" smtClean="0"/>
              <a:t>                      nesvobody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obecně </a:t>
            </a:r>
            <a:r>
              <a:rPr lang="cs-CZ" sz="2000" dirty="0"/>
              <a:t>závazné vyhlášky v samostatné </a:t>
            </a:r>
            <a:r>
              <a:rPr lang="cs-CZ" sz="2000" dirty="0" smtClean="0"/>
              <a:t>působnosti </a:t>
            </a:r>
            <a:r>
              <a:rPr lang="cs-CZ" sz="2000" dirty="0"/>
              <a:t>obcí a krajů</a:t>
            </a:r>
          </a:p>
        </p:txBody>
      </p:sp>
    </p:spTree>
    <p:extLst>
      <p:ext uri="{BB962C8B-B14F-4D97-AF65-F5344CB8AC3E}">
        <p14:creationId xmlns:p14="http://schemas.microsoft.com/office/powerpoint/2010/main" val="3853534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21430" y="1124744"/>
            <a:ext cx="684076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sekundární (derivativní, odvozené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nařízení </a:t>
            </a:r>
            <a:r>
              <a:rPr lang="cs-CZ" sz="2000" dirty="0" smtClean="0"/>
              <a:t>vlády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/>
              <a:t>rozhodnutí prezidenta republiky obecně </a:t>
            </a:r>
            <a:r>
              <a:rPr lang="cs-CZ" sz="2000" dirty="0" smtClean="0"/>
              <a:t>normativní povahy</a:t>
            </a:r>
            <a:r>
              <a:rPr lang="cs-CZ" sz="2000" dirty="0"/>
              <a:t> </a:t>
            </a:r>
            <a:r>
              <a:rPr lang="cs-CZ" sz="2000" dirty="0" smtClean="0"/>
              <a:t>- nejde </a:t>
            </a:r>
            <a:r>
              <a:rPr lang="cs-CZ" sz="2000" dirty="0"/>
              <a:t>o normativní akty v běžném smyslu </a:t>
            </a:r>
            <a:r>
              <a:rPr lang="cs-CZ" sz="2000" dirty="0" smtClean="0"/>
              <a:t>(</a:t>
            </a:r>
            <a:r>
              <a:rPr lang="cs-CZ" sz="2000" dirty="0"/>
              <a:t>amnestie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právní </a:t>
            </a:r>
            <a:r>
              <a:rPr lang="cs-CZ" sz="2000" dirty="0"/>
              <a:t>předpisy ministerstev a jiných </a:t>
            </a:r>
            <a:r>
              <a:rPr lang="cs-CZ" sz="2000" dirty="0" smtClean="0"/>
              <a:t>správních orgánů </a:t>
            </a:r>
            <a:r>
              <a:rPr lang="cs-CZ" sz="2000" dirty="0"/>
              <a:t>(vyhlášky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 nařízení </a:t>
            </a:r>
            <a:r>
              <a:rPr lang="cs-CZ" sz="2000" dirty="0"/>
              <a:t>krajských a obecních rad (v </a:t>
            </a:r>
            <a:r>
              <a:rPr lang="cs-CZ" sz="2000" dirty="0" smtClean="0"/>
              <a:t>přenesené působnosti</a:t>
            </a:r>
            <a:r>
              <a:rPr lang="cs-CZ" sz="20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107364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764704"/>
            <a:ext cx="71287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podle právní </a:t>
            </a:r>
            <a:r>
              <a:rPr lang="cs-CZ" sz="2000" dirty="0" smtClean="0"/>
              <a:t>síly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ú</a:t>
            </a:r>
            <a:r>
              <a:rPr lang="cs-CZ" sz="2000" dirty="0" smtClean="0"/>
              <a:t>stava, </a:t>
            </a:r>
            <a:r>
              <a:rPr lang="cs-CZ" sz="2000" dirty="0"/>
              <a:t>ústavní </a:t>
            </a:r>
            <a:r>
              <a:rPr lang="cs-CZ" sz="2000" dirty="0" smtClean="0"/>
              <a:t>zákony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z</a:t>
            </a:r>
            <a:r>
              <a:rPr lang="cs-CZ" sz="2000" dirty="0" smtClean="0"/>
              <a:t>ákony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/>
              <a:t>podzákonné </a:t>
            </a:r>
            <a:r>
              <a:rPr lang="cs-CZ" sz="2000" dirty="0" smtClean="0"/>
              <a:t>předpisy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lvl="1"/>
            <a:endParaRPr lang="cs-CZ" sz="2000" dirty="0"/>
          </a:p>
          <a:p>
            <a:r>
              <a:rPr lang="cs-CZ" sz="2000" b="1" dirty="0"/>
              <a:t>p</a:t>
            </a:r>
            <a:r>
              <a:rPr lang="cs-CZ" sz="2000" b="1" dirty="0" smtClean="0"/>
              <a:t>latnost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předpis </a:t>
            </a:r>
            <a:r>
              <a:rPr lang="cs-CZ" sz="2000" dirty="0"/>
              <a:t>se stal součástí českého právního </a:t>
            </a:r>
            <a:r>
              <a:rPr lang="cs-CZ" sz="2000" dirty="0" smtClean="0"/>
              <a:t>řádu </a:t>
            </a:r>
            <a:r>
              <a:rPr lang="cs-CZ" sz="2000" dirty="0"/>
              <a:t>(po vyhlášení)</a:t>
            </a:r>
          </a:p>
          <a:p>
            <a:r>
              <a:rPr lang="cs-CZ" sz="2000" dirty="0"/>
              <a:t> </a:t>
            </a:r>
          </a:p>
          <a:p>
            <a:r>
              <a:rPr lang="cs-CZ" sz="2000" b="1" dirty="0"/>
              <a:t>účinnost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předpis </a:t>
            </a:r>
            <a:r>
              <a:rPr lang="cs-CZ" sz="2000" dirty="0"/>
              <a:t>je schopný vyvolat právní </a:t>
            </a:r>
            <a:r>
              <a:rPr lang="cs-CZ" sz="2000" dirty="0" smtClean="0"/>
              <a:t>účinek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PN </a:t>
            </a:r>
            <a:r>
              <a:rPr lang="cs-CZ" sz="2000" dirty="0"/>
              <a:t>může být aplikována po dobu její </a:t>
            </a:r>
            <a:r>
              <a:rPr lang="cs-CZ" sz="2000" dirty="0" smtClean="0"/>
              <a:t>účinnosti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doba </a:t>
            </a:r>
            <a:r>
              <a:rPr lang="cs-CZ" sz="2000" dirty="0"/>
              <a:t>mezi platností a účinností</a:t>
            </a:r>
          </a:p>
        </p:txBody>
      </p:sp>
    </p:spTree>
    <p:extLst>
      <p:ext uri="{BB962C8B-B14F-4D97-AF65-F5344CB8AC3E}">
        <p14:creationId xmlns:p14="http://schemas.microsoft.com/office/powerpoint/2010/main" val="35193766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</TotalTime>
  <Words>31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Microsoft Word Document</vt:lpstr>
      <vt:lpstr>Prezentace aplikace PowerPoint</vt:lpstr>
      <vt:lpstr>Klasifikace normativních právních aktů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Klasifikace normativních právních aktů</dc:title>
  <dc:creator>administrator</dc:creator>
  <cp:lastModifiedBy>administrator</cp:lastModifiedBy>
  <cp:revision>4</cp:revision>
  <dcterms:created xsi:type="dcterms:W3CDTF">2013-10-31T11:32:25Z</dcterms:created>
  <dcterms:modified xsi:type="dcterms:W3CDTF">2013-12-05T10:43:01Z</dcterms:modified>
</cp:coreProperties>
</file>