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472" autoAdjust="0"/>
  </p:normalViewPr>
  <p:slideViewPr>
    <p:cSldViewPr>
      <p:cViewPr varScale="1">
        <p:scale>
          <a:sx n="87" d="100"/>
          <a:sy n="87" d="100"/>
        </p:scale>
        <p:origin x="-106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12/5/2013</a:t>
            </a:fld>
            <a:endParaRPr lang="en-US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12/5/2013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12/5/2013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12/5/2013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 algn="r" eaLnBrk="1" latinLnBrk="0" hangingPunct="1"/>
            <a:fld id="{54AB02A5-4FE5-49D9-9E24-09F23B90C450}" type="datetimeFigureOut">
              <a:rPr lang="en-US" smtClean="0"/>
              <a:pPr algn="r" eaLnBrk="1" latinLnBrk="0" hangingPunct="1"/>
              <a:t>12/5/2013</a:t>
            </a:fld>
            <a:endParaRPr lang="en-US" sz="1200">
              <a:solidFill>
                <a:schemeClr val="bg2">
                  <a:shade val="50000"/>
                </a:scheme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 algn="ctr" eaLnBrk="1" latinLnBrk="0" hangingPunct="1"/>
            <a:fld id="{6294C92D-0306-4E69-9CD3-20855E849650}" type="slidenum">
              <a:rPr kumimoji="0" lang="en-US" smtClean="0"/>
              <a:pPr algn="ctr" eaLnBrk="1" latinLnBrk="0" hangingPunct="1"/>
              <a:t>‹#›</a:t>
            </a:fld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94317869"/>
              </p:ext>
            </p:extLst>
          </p:nvPr>
        </p:nvGraphicFramePr>
        <p:xfrm>
          <a:off x="2339752" y="222178"/>
          <a:ext cx="4536504" cy="6517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460152" progId="Word.Document.12">
                  <p:embed/>
                </p:oleObj>
              </mc:Choice>
              <mc:Fallback>
                <p:oleObj name="Dokument" r:id="rId3" imgW="5889940" imgH="846015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9752" y="222178"/>
                        <a:ext cx="4536504" cy="65170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56803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31640" y="1700808"/>
            <a:ext cx="7406640" cy="1472184"/>
          </a:xfrm>
        </p:spPr>
        <p:txBody>
          <a:bodyPr/>
          <a:lstStyle/>
          <a:p>
            <a:r>
              <a:rPr lang="cs-CZ" dirty="0" smtClean="0">
                <a:effectLst/>
              </a:rPr>
              <a:t>Klasifikace deliktů</a:t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a právní zodpovědnost</a:t>
            </a:r>
            <a:endParaRPr lang="cs-CZ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876205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1403648" y="502514"/>
            <a:ext cx="673224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Klasifikace deliktů a právní odpovědnosti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1403648" y="1268760"/>
            <a:ext cx="6912768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Právní delikt</a:t>
            </a:r>
            <a:b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zaviněné porušení právní povinnosti (resp. její nesplnění)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Podmínky právní odpovědnosti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1259632" y="2764572"/>
            <a:ext cx="7200800" cy="40934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subjekt </a:t>
            </a:r>
            <a:b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musí mít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deliktní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způsobilost 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objektivní stránka deliktu </a:t>
            </a:r>
            <a:b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3 znaky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ü"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protiprávní jednání,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ü"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následek,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ü"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příčinná souvislost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Ø"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subjektivní stránka deliktu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ü"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psychický vztah pachatele  k deliktu (zavinění)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/>
            </a:r>
            <a:br>
              <a:rPr lang="cs-CZ" sz="20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lang="cs-CZ" sz="2000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"/>
          <p:cNvSpPr>
            <a:spLocks noChangeArrowheads="1"/>
          </p:cNvSpPr>
          <p:nvPr/>
        </p:nvSpPr>
        <p:spPr bwMode="auto">
          <a:xfrm>
            <a:off x="1115616" y="404666"/>
            <a:ext cx="7824001" cy="53245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r>
              <a:rPr lang="cs-CZ" sz="20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S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oukromoprávní oblast </a:t>
            </a:r>
            <a:b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ü"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odpovědnostní vztah</a:t>
            </a:r>
            <a:b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lvl="2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§"/>
            </a:pP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poškozený a delikvent</a:t>
            </a:r>
            <a:b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lang="cs-CZ" sz="2000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2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§"/>
            </a:pP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postihu delikventa se domáhá poškozený</a:t>
            </a:r>
            <a:b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lang="cs-CZ" sz="2000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2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§"/>
            </a:pP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postih probíhá prostřednictvím třetího subjektu (soud, arbitr,…)</a:t>
            </a:r>
            <a:b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lvl="2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§"/>
            </a:pP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typické </a:t>
            </a:r>
            <a:r>
              <a:rPr lang="cs-CZ" sz="20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příklady odpovědnosti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: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/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odpovědnost za škodu, odpovědnost z prodlení, 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/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odpovědnost z důvodného obohacení, odpovědnost za vadu,…</a:t>
            </a:r>
          </a:p>
          <a:p>
            <a:pPr lvl="2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404664"/>
            <a:ext cx="7488832" cy="59400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ü"/>
            </a:pPr>
            <a:r>
              <a:rPr lang="cs-CZ" sz="20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Sankce</a:t>
            </a:r>
            <a:br>
              <a:rPr lang="cs-CZ" sz="20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lang="cs-CZ" sz="2000" b="1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§"/>
            </a:pPr>
            <a:r>
              <a:rPr lang="cs-CZ" sz="20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reparační funkce</a:t>
            </a:r>
            <a:b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§"/>
            </a:pP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směřuje k obnovení poškozených zájmů</a:t>
            </a:r>
            <a:b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§"/>
            </a:pP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typické </a:t>
            </a:r>
            <a:r>
              <a:rPr lang="cs-CZ" sz="20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příklady sankce:</a:t>
            </a:r>
            <a:br>
              <a:rPr lang="cs-CZ" sz="20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náhrada způsobené škody,</a:t>
            </a:r>
            <a:b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/>
            </a:r>
            <a:b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povinnost zaplatit dluh (včetně úroku z prodlení),</a:t>
            </a:r>
            <a:b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/>
            </a:r>
            <a:b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povinnost vrátit neoprávněně získaný majetkový prospěch,…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ü"/>
            </a:pPr>
            <a:r>
              <a:rPr lang="cs-CZ" sz="20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Soukromoprávní delikty</a:t>
            </a:r>
            <a:br>
              <a:rPr lang="cs-CZ" sz="20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lang="cs-CZ" sz="2000" b="1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§"/>
            </a:pPr>
            <a:r>
              <a:rPr lang="cs-CZ" sz="20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homogennější skupina než delikty veřejnoprávní</a:t>
            </a:r>
            <a:b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§"/>
            </a:pP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většinou majetkoprávního charakteru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1"/>
          <p:cNvSpPr>
            <a:spLocks noChangeArrowheads="1"/>
          </p:cNvSpPr>
          <p:nvPr/>
        </p:nvSpPr>
        <p:spPr bwMode="auto">
          <a:xfrm>
            <a:off x="1187624" y="271682"/>
            <a:ext cx="6984776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Veřejnoprávní oblasti</a:t>
            </a:r>
            <a:b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ü"/>
            </a:pPr>
            <a:r>
              <a:rPr lang="cs-CZ" sz="20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0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odpovědnostní vztah – delikvent a stát</a:t>
            </a:r>
            <a:endParaRPr kumimoji="0" lang="cs-CZ" sz="20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ü"/>
            </a:pP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0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sankce – postih + prevence</a:t>
            </a:r>
            <a:endParaRPr kumimoji="0" lang="cs-CZ" sz="20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ü"/>
            </a:pP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0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veřejnoprávní delikty</a:t>
            </a:r>
            <a:endParaRPr kumimoji="0" lang="cs-CZ" sz="20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3555" name="Rectangle 3"/>
          <p:cNvSpPr>
            <a:spLocks noChangeArrowheads="1"/>
          </p:cNvSpPr>
          <p:nvPr/>
        </p:nvSpPr>
        <p:spPr bwMode="auto">
          <a:xfrm>
            <a:off x="1331640" y="2758281"/>
            <a:ext cx="7488832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457200" lvl="0" indent="-457200"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Trestné činy</a:t>
            </a:r>
            <a:b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jednání pro společnost nebezpečné a jeho znaky jsou uvedeny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 zákoně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457200" lvl="0" indent="-457200"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Správní delikty</a:t>
            </a:r>
            <a:b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protiprávní jednání společensky nebezpečné a jeho znaky jsou  v zákoně, správní orgán za ně ukládá sankci</a:t>
            </a:r>
            <a:b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/>
            </a:r>
            <a:b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47664" y="548680"/>
            <a:ext cx="6984776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Typy správních deliktů</a:t>
            </a:r>
          </a:p>
          <a:p>
            <a:pPr marL="457200" lvl="0" indent="-4572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/>
            </a:r>
            <a:br>
              <a:rPr lang="cs-CZ" sz="20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1428750" lvl="2" indent="-514350"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romanUcPeriod"/>
            </a:pPr>
            <a:r>
              <a:rPr lang="cs-CZ" sz="20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přestupek </a:t>
            </a: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– jednání společensky škodlivé, které není TČ</a:t>
            </a:r>
            <a:b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1371600" lvl="2" indent="-457200"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romanUcPeriod"/>
            </a:pPr>
            <a:r>
              <a:rPr lang="cs-CZ" sz="20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správní delikt FO, </a:t>
            </a: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u nichž se </a:t>
            </a:r>
            <a:r>
              <a:rPr lang="cs-CZ" sz="20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vyžaduje zavinění </a:t>
            </a: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– to co není delikt</a:t>
            </a:r>
            <a:b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lang="cs-CZ" sz="2000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1371600" lvl="2" indent="-457200"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romanUcPeriod"/>
            </a:pP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správní delikty FO/PO, bez zavinění (objektivní odpovědnost) </a:t>
            </a:r>
          </a:p>
          <a:p>
            <a:pPr marL="1371600" lvl="2" indent="-457200"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romanUcPeriod"/>
            </a:pPr>
            <a:endParaRPr lang="cs-CZ" sz="2000" dirty="0" smtClean="0">
              <a:latin typeface="Calibri" pitchFamily="34" charset="0"/>
              <a:cs typeface="Times New Roman" pitchFamily="18" charset="0"/>
            </a:endParaRPr>
          </a:p>
          <a:p>
            <a:pPr marL="1371600" lvl="2" indent="-457200"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romanUcPeriod"/>
            </a:pP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Správní disciplinární, správní pořádkové delikty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1371600" lvl="2" indent="-457200"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romanUcPeriod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1371600" lvl="2" indent="-457200"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romanUcPeriod"/>
            </a:pPr>
            <a:endParaRPr lang="cs-CZ" sz="2000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1371600" lvl="2" indent="-457200"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romanUcPeriod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971550" lvl="1" indent="-514350"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romanUcPeriod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980728"/>
            <a:ext cx="7128792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arabicPeriod" startAt="3"/>
            </a:pPr>
            <a:r>
              <a:rPr lang="cs-CZ" sz="20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disciplinární delikty</a:t>
            </a:r>
            <a:br>
              <a:rPr lang="cs-CZ" sz="20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lang="cs-CZ" sz="2000" b="1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971550" lvl="1" indent="-51435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hranice mezi delikty soukromoprávní a veřejnoprávní povahy</a:t>
            </a:r>
            <a:b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57200" lvl="0" indent="-457200"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arabicPeriod" startAt="3"/>
            </a:pPr>
            <a:r>
              <a:rPr lang="cs-CZ" sz="20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ústavní delikty </a:t>
            </a:r>
            <a:br>
              <a:rPr lang="cs-CZ" sz="20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r>
              <a:rPr lang="cs-CZ" sz="20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 smtClean="0"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velezrada – jediný ústavní delikt v ČR</a:t>
            </a:r>
            <a:b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57200" lvl="0" indent="-457200"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arabicPeriod" startAt="3"/>
            </a:pPr>
            <a:r>
              <a:rPr lang="cs-CZ" sz="20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mezinárodněprávní delikt</a:t>
            </a:r>
            <a:br>
              <a:rPr lang="cs-CZ" sz="20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r>
              <a:rPr lang="cs-CZ" sz="20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/>
            </a:r>
            <a:br>
              <a:rPr lang="cs-CZ" sz="20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r>
              <a:rPr lang="cs-CZ" sz="20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sankce vyvozují a ukládají orgány mezinárodních organizací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70</TotalTime>
  <Words>24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Slunovrat</vt:lpstr>
      <vt:lpstr>Microsoft Word Document</vt:lpstr>
      <vt:lpstr>Prezentace aplikace PowerPoint</vt:lpstr>
      <vt:lpstr>Klasifikace deliktů a právní zodpovědnost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Struktura právních norem</dc:title>
  <dc:creator>administrator</dc:creator>
  <cp:lastModifiedBy>administrator</cp:lastModifiedBy>
  <cp:revision>9</cp:revision>
  <dcterms:created xsi:type="dcterms:W3CDTF">2013-10-30T12:06:51Z</dcterms:created>
  <dcterms:modified xsi:type="dcterms:W3CDTF">2013-12-05T10:44:31Z</dcterms:modified>
</cp:coreProperties>
</file>