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4231920"/>
              </p:ext>
            </p:extLst>
          </p:nvPr>
        </p:nvGraphicFramePr>
        <p:xfrm>
          <a:off x="2339752" y="222178"/>
          <a:ext cx="4464496" cy="6413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22178"/>
                        <a:ext cx="4464496" cy="6413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9518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1628800"/>
            <a:ext cx="7406640" cy="1472184"/>
          </a:xfrm>
        </p:spPr>
        <p:txBody>
          <a:bodyPr>
            <a:noAutofit/>
          </a:bodyPr>
          <a:lstStyle/>
          <a:p>
            <a:r>
              <a:rPr lang="cs-CZ" sz="2400" b="1" dirty="0">
                <a:effectLst/>
              </a:rPr>
              <a:t>Právní </a:t>
            </a:r>
            <a:r>
              <a:rPr lang="cs-CZ" sz="2400" b="1" dirty="0" smtClean="0">
                <a:effectLst/>
              </a:rPr>
              <a:t>precedenty, </a:t>
            </a:r>
            <a:r>
              <a:rPr lang="cs-CZ" sz="2400" b="1" dirty="0">
                <a:effectLst/>
              </a:rPr>
              <a:t>soudcovské </a:t>
            </a:r>
            <a:r>
              <a:rPr lang="cs-CZ" sz="2400" b="1" dirty="0" smtClean="0">
                <a:effectLst/>
              </a:rPr>
              <a:t>právo,</a:t>
            </a:r>
            <a:br>
              <a:rPr lang="cs-CZ" sz="2400" b="1" dirty="0" smtClean="0">
                <a:effectLst/>
              </a:rPr>
            </a:br>
            <a:r>
              <a:rPr lang="cs-CZ" sz="2400" b="1" dirty="0" smtClean="0">
                <a:effectLst/>
              </a:rPr>
              <a:t/>
            </a:r>
            <a:br>
              <a:rPr lang="cs-CZ" sz="2400" b="1" dirty="0" smtClean="0">
                <a:effectLst/>
              </a:rPr>
            </a:br>
            <a:r>
              <a:rPr lang="cs-CZ" sz="2400" b="1" dirty="0" smtClean="0">
                <a:effectLst/>
              </a:rPr>
              <a:t>význam soudní judikatury </a:t>
            </a:r>
            <a:r>
              <a:rPr lang="cs-CZ" sz="2400" b="1" dirty="0">
                <a:effectLst/>
              </a:rPr>
              <a:t>v kontinentálním právu</a:t>
            </a: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77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08651" y="620688"/>
            <a:ext cx="705678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rávní precedens</a:t>
            </a:r>
          </a:p>
          <a:p>
            <a:endParaRPr lang="cs-CZ" sz="20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-individuální právní akt, který nabývá normativního </a:t>
            </a:r>
            <a:r>
              <a:rPr lang="cs-CZ" sz="2000" dirty="0" smtClean="0"/>
              <a:t>významu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musí </a:t>
            </a:r>
            <a:r>
              <a:rPr lang="cs-CZ" sz="2000" dirty="0"/>
              <a:t>se jím řešit případ dosud </a:t>
            </a:r>
            <a:r>
              <a:rPr lang="cs-CZ" sz="2000" dirty="0" smtClean="0"/>
              <a:t>neregulovaný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závazný </a:t>
            </a:r>
            <a:r>
              <a:rPr lang="cs-CZ" sz="2000" dirty="0"/>
              <a:t>pro obdobné případy v </a:t>
            </a:r>
            <a:r>
              <a:rPr lang="cs-CZ" sz="2000" dirty="0" smtClean="0"/>
              <a:t>budoucnosti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pravidlo</a:t>
            </a:r>
            <a:r>
              <a:rPr lang="cs-CZ" sz="2000" dirty="0"/>
              <a:t>, jestliže se nezměnily </a:t>
            </a:r>
            <a:r>
              <a:rPr lang="cs-CZ" sz="2000" dirty="0" smtClean="0"/>
              <a:t>okolnosti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dvě </a:t>
            </a:r>
            <a:r>
              <a:rPr lang="cs-CZ" sz="2000" dirty="0"/>
              <a:t>části odůvodnění </a:t>
            </a:r>
            <a:r>
              <a:rPr lang="cs-CZ" sz="2000" dirty="0" smtClean="0"/>
              <a:t>rozhodnutí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normativní </a:t>
            </a:r>
            <a:r>
              <a:rPr lang="cs-CZ" sz="2000" dirty="0"/>
              <a:t>věta(y) závazné i na další obdobné </a:t>
            </a:r>
            <a:r>
              <a:rPr lang="cs-CZ" sz="2000" dirty="0" smtClean="0"/>
              <a:t>případy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týká </a:t>
            </a:r>
            <a:r>
              <a:rPr lang="cs-CZ" sz="2000" dirty="0"/>
              <a:t>se jedinečného případu a nemá obecnou závaznost</a:t>
            </a:r>
          </a:p>
        </p:txBody>
      </p:sp>
    </p:spTree>
    <p:extLst>
      <p:ext uri="{BB962C8B-B14F-4D97-AF65-F5344CB8AC3E}">
        <p14:creationId xmlns:p14="http://schemas.microsoft.com/office/powerpoint/2010/main" val="185421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620688"/>
            <a:ext cx="712879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Výhody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vyšší </a:t>
            </a:r>
            <a:r>
              <a:rPr lang="cs-CZ" sz="2000" dirty="0"/>
              <a:t>pružnost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možné </a:t>
            </a:r>
            <a:r>
              <a:rPr lang="cs-CZ" sz="2000" dirty="0"/>
              <a:t>vyplnění mezer v </a:t>
            </a:r>
            <a:r>
              <a:rPr lang="cs-CZ" sz="2000" dirty="0" smtClean="0"/>
              <a:t>právu</a:t>
            </a:r>
          </a:p>
          <a:p>
            <a:pPr lvl="1"/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nevýhody 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nižší </a:t>
            </a:r>
            <a:r>
              <a:rPr lang="cs-CZ" sz="2000" dirty="0"/>
              <a:t>míra právní jistoty, menší předvídatelnost práva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rozhodování </a:t>
            </a:r>
            <a:r>
              <a:rPr lang="cs-CZ" sz="2000" dirty="0"/>
              <a:t>soudců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/>
              <a:t>  </a:t>
            </a:r>
            <a:r>
              <a:rPr lang="cs-CZ" sz="2000" dirty="0" smtClean="0"/>
              <a:t>podle </a:t>
            </a:r>
            <a:r>
              <a:rPr lang="cs-CZ" sz="2000" dirty="0"/>
              <a:t>právních principů a obyčejů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/>
              <a:t>  </a:t>
            </a:r>
            <a:r>
              <a:rPr lang="cs-CZ" sz="2000" dirty="0" smtClean="0"/>
              <a:t>s</a:t>
            </a:r>
            <a:r>
              <a:rPr lang="cs-CZ" sz="2000" dirty="0"/>
              <a:t> důrazem na racionálnost rozhodnutí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/>
              <a:t>  </a:t>
            </a:r>
            <a:r>
              <a:rPr lang="cs-CZ" sz="2000" dirty="0" smtClean="0"/>
              <a:t>s</a:t>
            </a:r>
            <a:r>
              <a:rPr lang="cs-CZ" sz="2000" dirty="0"/>
              <a:t> důrazem na přesvědčivost odůvodnění rozhodnutí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/>
              <a:t>  </a:t>
            </a:r>
            <a:r>
              <a:rPr lang="cs-CZ" sz="2000" dirty="0" smtClean="0"/>
              <a:t>s</a:t>
            </a:r>
            <a:r>
              <a:rPr lang="cs-CZ" sz="2000" dirty="0"/>
              <a:t> důrazem na </a:t>
            </a:r>
            <a:r>
              <a:rPr lang="cs-CZ" sz="2000" dirty="0" smtClean="0"/>
              <a:t>spravedlnost</a:t>
            </a:r>
            <a:br>
              <a:rPr lang="cs-CZ" sz="2000" dirty="0" smtClean="0"/>
            </a:br>
            <a:endParaRPr lang="cs-CZ" sz="2000" dirty="0"/>
          </a:p>
          <a:p>
            <a:r>
              <a:rPr lang="cs-CZ" sz="2000" dirty="0"/>
              <a:t>Ú</a:t>
            </a:r>
            <a:r>
              <a:rPr lang="cs-CZ" sz="2000" dirty="0" smtClean="0"/>
              <a:t>loha </a:t>
            </a:r>
            <a:r>
              <a:rPr lang="cs-CZ" sz="2000" dirty="0"/>
              <a:t>soudní judikatury v kontinentálním právu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precedenty </a:t>
            </a:r>
            <a:r>
              <a:rPr lang="cs-CZ" sz="2000" dirty="0"/>
              <a:t>nejsou pramenem práva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soud </a:t>
            </a:r>
            <a:r>
              <a:rPr lang="cs-CZ" sz="2000" dirty="0"/>
              <a:t>právo netvoří, jen ho vykládá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judikatura </a:t>
            </a:r>
            <a:r>
              <a:rPr lang="cs-CZ" sz="2000" dirty="0"/>
              <a:t>vyšších soudů na rozhodování nižších soudů má intenzivní vliv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podle </a:t>
            </a:r>
            <a:r>
              <a:rPr lang="cs-CZ" sz="2000" dirty="0"/>
              <a:t>Ústavy jsou rozhodnutí ÚS závazná</a:t>
            </a:r>
          </a:p>
        </p:txBody>
      </p:sp>
    </p:spTree>
    <p:extLst>
      <p:ext uri="{BB962C8B-B14F-4D97-AF65-F5344CB8AC3E}">
        <p14:creationId xmlns:p14="http://schemas.microsoft.com/office/powerpoint/2010/main" val="375887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474345"/>
            <a:ext cx="756084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Prameny práva ČR; vnitřní předpisy</a:t>
            </a:r>
          </a:p>
          <a:p>
            <a:endParaRPr lang="cs-CZ" sz="2000" dirty="0" smtClean="0"/>
          </a:p>
          <a:p>
            <a:r>
              <a:rPr lang="cs-CZ" sz="2000" dirty="0" smtClean="0"/>
              <a:t>-</a:t>
            </a:r>
            <a:r>
              <a:rPr lang="cs-CZ" sz="2000" dirty="0"/>
              <a:t>právní řád – souhrn pramenů práva</a:t>
            </a:r>
          </a:p>
          <a:p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prameny </a:t>
            </a:r>
            <a:r>
              <a:rPr lang="cs-CZ" sz="2000" dirty="0"/>
              <a:t>práva </a:t>
            </a:r>
            <a:r>
              <a:rPr lang="cs-CZ" sz="2000" dirty="0" smtClean="0"/>
              <a:t>ČR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ústavní zákony, zákony a jiné normativní akty orgánů ČR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/>
              <a:t>Ústav ČR je pololegální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/>
              <a:t>Ústava ČR (č. 1/1993 Sb.)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/>
              <a:t>Listina základních práv a svobod (č. 2/1993 Sb.)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/>
              <a:t>Ústavní zákony přijaté podle Ústavy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/>
              <a:t>ústavní zákony o státních hranicích (6+3)</a:t>
            </a:r>
          </a:p>
          <a:p>
            <a:pPr marL="1714500" lvl="3" indent="-342900">
              <a:buFont typeface="Arial" panose="020B0604020202020204" pitchFamily="34" charset="0"/>
              <a:buChar char="•"/>
            </a:pPr>
            <a:r>
              <a:rPr lang="cs-CZ" sz="2000" dirty="0"/>
              <a:t>recepční zákony (ÚZ č. 4/1993 Sb., ÚZ č. 29/1993 Sb</a:t>
            </a:r>
            <a:r>
              <a:rPr lang="cs-CZ" sz="2000" dirty="0" smtClean="0"/>
              <a:t>.)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zákony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uveřejňují </a:t>
            </a:r>
            <a:r>
              <a:rPr lang="cs-CZ" sz="2000" dirty="0"/>
              <a:t>se ve Sbírce zákonů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princip</a:t>
            </a:r>
            <a:r>
              <a:rPr lang="cs-CZ" sz="2000" dirty="0"/>
              <a:t>, soud zná právo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předpisy </a:t>
            </a:r>
            <a:r>
              <a:rPr lang="cs-CZ" sz="2000" dirty="0"/>
              <a:t>vyhlášené ve Sbírce zákonů není třeba dokazovat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pokud </a:t>
            </a:r>
            <a:r>
              <a:rPr lang="cs-CZ" sz="2000" dirty="0"/>
              <a:t>se účastník řízení opírá o jiný předpis – může </a:t>
            </a:r>
            <a:r>
              <a:rPr lang="cs-CZ" sz="2000" dirty="0" smtClean="0"/>
              <a:t>být předmětem </a:t>
            </a:r>
            <a:r>
              <a:rPr lang="cs-CZ" sz="2000" dirty="0"/>
              <a:t>dokazování jeho platnost a účinnost</a:t>
            </a:r>
          </a:p>
        </p:txBody>
      </p:sp>
    </p:spTree>
    <p:extLst>
      <p:ext uri="{BB962C8B-B14F-4D97-AF65-F5344CB8AC3E}">
        <p14:creationId xmlns:p14="http://schemas.microsoft.com/office/powerpoint/2010/main" val="3979754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332656"/>
            <a:ext cx="6768752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cs-CZ" sz="2000" dirty="0"/>
              <a:t>specificky určité nálezy ÚS    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závazná </a:t>
            </a:r>
            <a:r>
              <a:rPr lang="cs-CZ" sz="2000" dirty="0"/>
              <a:t>je pouze část </a:t>
            </a:r>
            <a:r>
              <a:rPr lang="cs-CZ" sz="2000" dirty="0" smtClean="0"/>
              <a:t>odůvodnění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mezinárodní </a:t>
            </a:r>
            <a:r>
              <a:rPr lang="cs-CZ" sz="2000" dirty="0"/>
              <a:t>smlouvy, kterými je ČR vázána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jsou </a:t>
            </a:r>
            <a:r>
              <a:rPr lang="cs-CZ" sz="2000" dirty="0"/>
              <a:t>primárně pramenem mezinárodního práva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záleží </a:t>
            </a:r>
            <a:r>
              <a:rPr lang="cs-CZ" sz="2000" dirty="0"/>
              <a:t>na státu, do jaké míry budou pramenem </a:t>
            </a:r>
            <a:r>
              <a:rPr lang="cs-CZ" sz="2000" dirty="0" smtClean="0"/>
              <a:t>vnitro-státního </a:t>
            </a:r>
            <a:r>
              <a:rPr lang="cs-CZ" sz="2000" dirty="0"/>
              <a:t>práva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mezinárodní </a:t>
            </a:r>
            <a:r>
              <a:rPr lang="cs-CZ" sz="2000" dirty="0"/>
              <a:t>smlouva musí být (aby byla pramenem </a:t>
            </a:r>
            <a:r>
              <a:rPr lang="cs-CZ" sz="2000" dirty="0" smtClean="0"/>
              <a:t>českého </a:t>
            </a:r>
            <a:r>
              <a:rPr lang="cs-CZ" sz="2000" dirty="0"/>
              <a:t>práva)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000" dirty="0"/>
              <a:t>vyhlášena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000" dirty="0"/>
              <a:t>Parlament dal k její ratifikaci souhlas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3/5 </a:t>
            </a:r>
            <a:r>
              <a:rPr lang="cs-CZ" sz="2000" dirty="0"/>
              <a:t>všech poslanců a 3/5 přítomných senátorů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ČR </a:t>
            </a:r>
            <a:r>
              <a:rPr lang="cs-CZ" sz="2000" dirty="0"/>
              <a:t>je jí </a:t>
            </a:r>
            <a:r>
              <a:rPr lang="cs-CZ" sz="2000" dirty="0" smtClean="0"/>
              <a:t>vázána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  </a:t>
            </a:r>
            <a:r>
              <a:rPr lang="cs-CZ" sz="2000" dirty="0" smtClean="0"/>
              <a:t>mezinárodní </a:t>
            </a:r>
            <a:r>
              <a:rPr lang="cs-CZ" sz="2000" dirty="0"/>
              <a:t>smlouva o přistoupení ČR k </a:t>
            </a:r>
            <a:r>
              <a:rPr lang="cs-CZ" sz="2000" dirty="0" smtClean="0"/>
              <a:t>EU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  </a:t>
            </a:r>
            <a:r>
              <a:rPr lang="cs-CZ" sz="2000" dirty="0" smtClean="0"/>
              <a:t>další </a:t>
            </a:r>
            <a:r>
              <a:rPr lang="cs-CZ" sz="2000" dirty="0"/>
              <a:t>prameny evropského práva</a:t>
            </a:r>
          </a:p>
        </p:txBody>
      </p:sp>
    </p:spTree>
    <p:extLst>
      <p:ext uri="{BB962C8B-B14F-4D97-AF65-F5344CB8AC3E}">
        <p14:creationId xmlns:p14="http://schemas.microsoft.com/office/powerpoint/2010/main" val="243582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</TotalTime>
  <Words>49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Slunovrat</vt:lpstr>
      <vt:lpstr>Microsoft Word Document</vt:lpstr>
      <vt:lpstr>Prezentace aplikace PowerPoint</vt:lpstr>
      <vt:lpstr>Právní precedenty, soudcovské právo,  význam soudní judikatury v kontinentálním právu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Právní precedenty, soudcovské právo,  význam soudní judikatury v kontinentálním právu</dc:title>
  <dc:creator>administrator</dc:creator>
  <cp:lastModifiedBy>administrator</cp:lastModifiedBy>
  <cp:revision>3</cp:revision>
  <dcterms:created xsi:type="dcterms:W3CDTF">2013-11-01T08:02:19Z</dcterms:created>
  <dcterms:modified xsi:type="dcterms:W3CDTF">2013-12-05T10:45:24Z</dcterms:modified>
</cp:coreProperties>
</file>