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6975653"/>
              </p:ext>
            </p:extLst>
          </p:nvPr>
        </p:nvGraphicFramePr>
        <p:xfrm>
          <a:off x="2339752" y="222178"/>
          <a:ext cx="4536504" cy="651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22178"/>
                        <a:ext cx="4536504" cy="6517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5244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effectLst/>
              </a:rPr>
              <a:t>Struktura právních norem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7620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482503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strukturální elementy právních norem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75656" y="1268760"/>
            <a:ext cx="748883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hypotéza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stanový </a:t>
            </a:r>
            <a:r>
              <a:rPr lang="cs-CZ" sz="2000" dirty="0"/>
              <a:t>podmínky realizace </a:t>
            </a:r>
            <a:r>
              <a:rPr lang="cs-CZ" sz="2000" dirty="0" smtClean="0"/>
              <a:t>normy tj</a:t>
            </a:r>
            <a:r>
              <a:rPr lang="cs-CZ" sz="2000" dirty="0"/>
              <a:t>. podmínky, jaké musí nastat, aby pravidlo platilo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okruh </a:t>
            </a:r>
            <a:r>
              <a:rPr lang="cs-CZ" sz="2000" dirty="0"/>
              <a:t>adresátů, časová působnost, právní skutečnost,…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dispozice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pravidlo </a:t>
            </a:r>
            <a:r>
              <a:rPr lang="cs-CZ" sz="2000" dirty="0"/>
              <a:t>chování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jádro </a:t>
            </a:r>
            <a:r>
              <a:rPr lang="cs-CZ" sz="2000" dirty="0"/>
              <a:t>normy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preskriptivní </a:t>
            </a:r>
            <a:r>
              <a:rPr lang="cs-CZ" sz="2000" dirty="0"/>
              <a:t>charakter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 </a:t>
            </a:r>
            <a:r>
              <a:rPr lang="cs-CZ" sz="2000" b="1" dirty="0" smtClean="0"/>
              <a:t>sankce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postih </a:t>
            </a:r>
            <a:r>
              <a:rPr lang="cs-CZ" sz="2000" dirty="0"/>
              <a:t>za porušení pravidla chování 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druhy </a:t>
            </a:r>
            <a:r>
              <a:rPr lang="cs-CZ" sz="2000" b="1" dirty="0"/>
              <a:t>sankcí</a:t>
            </a: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b="1" dirty="0" smtClean="0"/>
              <a:t>absolutně </a:t>
            </a:r>
            <a:r>
              <a:rPr lang="cs-CZ" sz="2000" b="1" dirty="0"/>
              <a:t>určité </a:t>
            </a:r>
            <a:r>
              <a:rPr lang="cs-CZ" sz="2000" dirty="0"/>
              <a:t>(odnětí svobody na 25 let)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b="1" dirty="0" smtClean="0"/>
              <a:t>relativně </a:t>
            </a:r>
            <a:r>
              <a:rPr lang="cs-CZ" sz="2000" b="1" dirty="0"/>
              <a:t>určité  </a:t>
            </a:r>
            <a:r>
              <a:rPr lang="cs-CZ" sz="2000" dirty="0"/>
              <a:t>(odnětí svobody od 6 měsíců do 5 let)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b="1" dirty="0" smtClean="0"/>
              <a:t>neurčité </a:t>
            </a:r>
            <a:r>
              <a:rPr lang="cs-CZ" sz="2000" dirty="0"/>
              <a:t>(bode potrestán neurčitě; vyskytuje se jen ojediněle)</a:t>
            </a:r>
          </a:p>
        </p:txBody>
      </p:sp>
    </p:spTree>
    <p:extLst>
      <p:ext uri="{BB962C8B-B14F-4D97-AF65-F5344CB8AC3E}">
        <p14:creationId xmlns:p14="http://schemas.microsoft.com/office/powerpoint/2010/main" val="4051149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420633"/>
            <a:ext cx="29399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 </a:t>
            </a:r>
            <a:r>
              <a:rPr lang="cs-CZ" sz="2000" b="1" dirty="0"/>
              <a:t>dělení právních norem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03648" y="1484784"/>
            <a:ext cx="7272808" cy="3447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sz="2000" dirty="0"/>
              <a:t>z hlediska míry abstraktnosti 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</a:t>
            </a:r>
            <a:endParaRPr lang="cs-CZ" sz="2000" dirty="0"/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cs-CZ" sz="2000" dirty="0"/>
              <a:t>relativně abstraktní 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s-CZ" sz="2000" dirty="0" smtClean="0"/>
              <a:t>poskytuje </a:t>
            </a:r>
            <a:r>
              <a:rPr lang="cs-CZ" sz="2000" dirty="0"/>
              <a:t>větší prostor pro uvážení při </a:t>
            </a:r>
            <a:r>
              <a:rPr lang="cs-CZ" sz="2000" dirty="0" smtClean="0"/>
              <a:t>aplikaci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s-CZ" sz="2000" dirty="0" smtClean="0"/>
              <a:t>nemůže </a:t>
            </a:r>
            <a:r>
              <a:rPr lang="cs-CZ" sz="2000" dirty="0"/>
              <a:t>být příliš </a:t>
            </a:r>
            <a:r>
              <a:rPr lang="cs-CZ" sz="2000" dirty="0" smtClean="0"/>
              <a:t>neurčité</a:t>
            </a:r>
            <a:br>
              <a:rPr lang="cs-CZ" sz="2000" dirty="0" smtClean="0"/>
            </a:br>
            <a:endParaRPr lang="cs-CZ" sz="2000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relativně konkrétní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s-CZ" sz="2000" dirty="0" smtClean="0"/>
              <a:t>nevytváří </a:t>
            </a:r>
            <a:r>
              <a:rPr lang="cs-CZ" sz="2000" dirty="0"/>
              <a:t>velký prostor pro uvážení při aplikaci</a:t>
            </a:r>
          </a:p>
        </p:txBody>
      </p:sp>
    </p:spTree>
    <p:extLst>
      <p:ext uri="{BB962C8B-B14F-4D97-AF65-F5344CB8AC3E}">
        <p14:creationId xmlns:p14="http://schemas.microsoft.com/office/powerpoint/2010/main" val="384805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548680"/>
            <a:ext cx="7056784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/>
              <a:t>z hlediska kumulativnosti </a:t>
            </a:r>
            <a:r>
              <a:rPr lang="cs-CZ" sz="2000" dirty="0" smtClean="0"/>
              <a:t>(</a:t>
            </a:r>
            <a:r>
              <a:rPr lang="cs-CZ" sz="2000" dirty="0" err="1" smtClean="0"/>
              <a:t>alternativnosti</a:t>
            </a:r>
            <a:r>
              <a:rPr lang="cs-CZ" sz="2000" dirty="0" smtClean="0"/>
              <a:t>) </a:t>
            </a:r>
            <a:r>
              <a:rPr lang="cs-CZ" sz="2000" dirty="0"/>
              <a:t>jejich </a:t>
            </a:r>
            <a:r>
              <a:rPr lang="cs-CZ" sz="2000" dirty="0" smtClean="0"/>
              <a:t>formulace</a:t>
            </a:r>
            <a:br>
              <a:rPr lang="cs-CZ" sz="2000" dirty="0" smtClean="0"/>
            </a:b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 kumulativní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musí </a:t>
            </a:r>
            <a:r>
              <a:rPr lang="cs-CZ" sz="2000" dirty="0"/>
              <a:t>být splněny všechny podmínky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spojky </a:t>
            </a:r>
            <a:r>
              <a:rPr lang="cs-CZ" sz="2000" dirty="0"/>
              <a:t>– a, i, rovněž</a:t>
            </a:r>
            <a:r>
              <a:rPr lang="cs-CZ" sz="2000" dirty="0" smtClean="0"/>
              <a:t>,…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a</a:t>
            </a:r>
            <a:r>
              <a:rPr lang="cs-CZ" sz="2000" dirty="0" smtClean="0"/>
              <a:t>lternativní</a:t>
            </a:r>
            <a:br>
              <a:rPr lang="cs-CZ" sz="2000" dirty="0" smtClean="0"/>
            </a:br>
            <a:endParaRPr lang="cs-CZ" sz="2000" dirty="0" smtClean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stačí splnit jednu podmínku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spojky </a:t>
            </a:r>
            <a:r>
              <a:rPr lang="cs-CZ" sz="2000" dirty="0"/>
              <a:t>– nebo, anebo</a:t>
            </a:r>
            <a:r>
              <a:rPr lang="cs-CZ" sz="2000" dirty="0" smtClean="0"/>
              <a:t>,…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z</a:t>
            </a:r>
            <a:r>
              <a:rPr lang="cs-CZ" sz="2000" dirty="0"/>
              <a:t> hlediska </a:t>
            </a:r>
            <a:r>
              <a:rPr lang="cs-CZ" sz="2000" dirty="0" smtClean="0"/>
              <a:t>vymezení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taxativní </a:t>
            </a:r>
            <a:r>
              <a:rPr lang="cs-CZ" sz="2000" dirty="0"/>
              <a:t>(úplný) </a:t>
            </a:r>
            <a:r>
              <a:rPr lang="cs-CZ" sz="2000" dirty="0" smtClean="0"/>
              <a:t>výčet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demonstrativní </a:t>
            </a:r>
            <a:r>
              <a:rPr lang="cs-CZ" sz="2000" dirty="0"/>
              <a:t>(příkladný) výčet</a:t>
            </a:r>
          </a:p>
        </p:txBody>
      </p:sp>
    </p:spTree>
    <p:extLst>
      <p:ext uri="{BB962C8B-B14F-4D97-AF65-F5344CB8AC3E}">
        <p14:creationId xmlns:p14="http://schemas.microsoft.com/office/powerpoint/2010/main" val="203426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80896" y="476672"/>
            <a:ext cx="341119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Klasifikace právních norem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259632" y="1412776"/>
            <a:ext cx="770485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podle právní </a:t>
            </a:r>
            <a:r>
              <a:rPr lang="cs-CZ" sz="2000" dirty="0" smtClean="0"/>
              <a:t>síly</a:t>
            </a:r>
            <a:br>
              <a:rPr lang="cs-CZ" sz="2000" dirty="0" smtClean="0"/>
            </a:br>
            <a:endParaRPr lang="cs-CZ" sz="2000" dirty="0"/>
          </a:p>
          <a:p>
            <a:r>
              <a:rPr lang="cs-CZ" sz="2000" dirty="0" smtClean="0"/>
              <a:t>právní </a:t>
            </a:r>
            <a:r>
              <a:rPr lang="cs-CZ" sz="2000" dirty="0"/>
              <a:t>síla – vlastnost, která souvisí s relevancí (hierarchií) </a:t>
            </a:r>
            <a:r>
              <a:rPr lang="cs-CZ" sz="2000" dirty="0" smtClean="0"/>
              <a:t>mezi normami</a:t>
            </a:r>
            <a:br>
              <a:rPr lang="cs-CZ" sz="2000" dirty="0" smtClean="0"/>
            </a:br>
            <a:endParaRPr lang="cs-CZ" sz="2000" dirty="0"/>
          </a:p>
          <a:p>
            <a:r>
              <a:rPr lang="cs-CZ" sz="2000" dirty="0" smtClean="0"/>
              <a:t>dvě </a:t>
            </a:r>
            <a:r>
              <a:rPr lang="cs-CZ" sz="2000" dirty="0"/>
              <a:t>pravidla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norma </a:t>
            </a:r>
            <a:r>
              <a:rPr lang="cs-CZ" sz="2000" dirty="0"/>
              <a:t>nižší právní síly nesmí odporovat normě vyšší právní síly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norma </a:t>
            </a:r>
            <a:r>
              <a:rPr lang="cs-CZ" sz="2000" dirty="0"/>
              <a:t>smí být zrušena (měněna pouze normou stejně </a:t>
            </a:r>
            <a:r>
              <a:rPr lang="cs-CZ" sz="2000" dirty="0" smtClean="0"/>
              <a:t>nebo     vyšší </a:t>
            </a:r>
            <a:r>
              <a:rPr lang="cs-CZ" sz="2000" dirty="0"/>
              <a:t>právní </a:t>
            </a:r>
            <a:r>
              <a:rPr lang="cs-CZ" sz="2000" dirty="0" smtClean="0"/>
              <a:t>síly)</a:t>
            </a:r>
            <a:br>
              <a:rPr lang="cs-CZ" sz="2000" dirty="0" smtClean="0"/>
            </a:br>
            <a:endParaRPr lang="cs-CZ" sz="2000" dirty="0"/>
          </a:p>
          <a:p>
            <a:r>
              <a:rPr lang="cs-CZ" sz="2000" dirty="0" smtClean="0"/>
              <a:t>ústavní</a:t>
            </a:r>
            <a:r>
              <a:rPr lang="cs-CZ" sz="2000" dirty="0"/>
              <a:t>, zákonné a </a:t>
            </a:r>
            <a:r>
              <a:rPr lang="cs-CZ" sz="2000" dirty="0" smtClean="0"/>
              <a:t>podzákonné </a:t>
            </a:r>
            <a:r>
              <a:rPr lang="cs-CZ" sz="2000" dirty="0"/>
              <a:t>normy</a:t>
            </a:r>
          </a:p>
        </p:txBody>
      </p:sp>
    </p:spTree>
    <p:extLst>
      <p:ext uri="{BB962C8B-B14F-4D97-AF65-F5344CB8AC3E}">
        <p14:creationId xmlns:p14="http://schemas.microsoft.com/office/powerpoint/2010/main" val="339786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196752"/>
            <a:ext cx="7488832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podle povahy pravidel stanovených </a:t>
            </a:r>
            <a:r>
              <a:rPr lang="cs-CZ" sz="2000" dirty="0" smtClean="0"/>
              <a:t>normou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normy s klasickou </a:t>
            </a:r>
            <a:r>
              <a:rPr lang="cs-CZ" sz="2000" dirty="0" smtClean="0"/>
              <a:t>strukturou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/>
              <a:t>zavazující a </a:t>
            </a:r>
            <a:r>
              <a:rPr lang="cs-CZ" sz="2000" dirty="0" smtClean="0"/>
              <a:t>opravňující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/>
              <a:t>dispozitivní a kogentní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kogentní </a:t>
            </a:r>
            <a:r>
              <a:rPr lang="cs-CZ" sz="2000" dirty="0"/>
              <a:t>- imperativně stanoví pravidlo </a:t>
            </a:r>
            <a:r>
              <a:rPr lang="cs-CZ" sz="2000" dirty="0" smtClean="0"/>
              <a:t>chování nedávají </a:t>
            </a:r>
            <a:r>
              <a:rPr lang="cs-CZ" sz="2000" dirty="0"/>
              <a:t>prostor pro vůli adresáta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dispozitivní </a:t>
            </a:r>
            <a:r>
              <a:rPr lang="cs-CZ" sz="2000" dirty="0"/>
              <a:t>- buď nestanoví pravidlo vůbec nebo </a:t>
            </a:r>
            <a:r>
              <a:rPr lang="cs-CZ" sz="2000" dirty="0" smtClean="0"/>
              <a:t>jen subsidiárně </a:t>
            </a:r>
            <a:endParaRPr lang="cs-CZ" sz="2000" dirty="0"/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lze </a:t>
            </a:r>
            <a:r>
              <a:rPr lang="cs-CZ" sz="2000" dirty="0"/>
              <a:t>se od nich odchýlit</a:t>
            </a:r>
          </a:p>
          <a:p>
            <a:r>
              <a:rPr lang="cs-CZ" sz="2000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216127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404664"/>
            <a:ext cx="741682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zvláštní </a:t>
            </a:r>
            <a:r>
              <a:rPr lang="cs-CZ" sz="2000" dirty="0"/>
              <a:t>normy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s-CZ" sz="2000" dirty="0" smtClean="0"/>
              <a:t>blanketové </a:t>
            </a:r>
            <a:r>
              <a:rPr lang="cs-CZ" sz="2000" dirty="0"/>
              <a:t>normy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neobsahují </a:t>
            </a:r>
            <a:r>
              <a:rPr lang="cs-CZ" sz="2000" dirty="0"/>
              <a:t>vlastní pravidlo chování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zmocňují </a:t>
            </a:r>
            <a:r>
              <a:rPr lang="cs-CZ" sz="2000" dirty="0"/>
              <a:t>příslušný orgán k vydávání prováděcích předpisů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zde </a:t>
            </a:r>
            <a:r>
              <a:rPr lang="cs-CZ" sz="2000" dirty="0"/>
              <a:t>bude stanovena vlastní normativní úprava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musí </a:t>
            </a:r>
            <a:r>
              <a:rPr lang="cs-CZ" sz="2000" dirty="0"/>
              <a:t>být na základě a v mezích zákona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nikoliv </a:t>
            </a:r>
            <a:r>
              <a:rPr lang="cs-CZ" sz="2000" dirty="0"/>
              <a:t>vedle zákona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s-CZ" sz="2000" dirty="0" smtClean="0"/>
              <a:t>kolizní  </a:t>
            </a:r>
            <a:r>
              <a:rPr lang="cs-CZ" sz="2000" dirty="0"/>
              <a:t>normy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mezinárodním </a:t>
            </a:r>
            <a:r>
              <a:rPr lang="cs-CZ" sz="2000" dirty="0"/>
              <a:t>právu soukromém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stanoví </a:t>
            </a:r>
            <a:r>
              <a:rPr lang="cs-CZ" sz="2000" dirty="0"/>
              <a:t>ukazatele pro řešení soukromoprávních vztahů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s</a:t>
            </a:r>
            <a:r>
              <a:rPr lang="cs-CZ" sz="2000" dirty="0"/>
              <a:t> cizím prvkem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s-CZ" sz="2000" dirty="0" smtClean="0"/>
              <a:t>kompetenční </a:t>
            </a:r>
            <a:r>
              <a:rPr lang="cs-CZ" sz="2000" dirty="0"/>
              <a:t>normy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stanoví </a:t>
            </a:r>
            <a:r>
              <a:rPr lang="cs-CZ" sz="2000" dirty="0"/>
              <a:t>kompetence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rozsah </a:t>
            </a:r>
            <a:r>
              <a:rPr lang="cs-CZ" sz="2000" dirty="0"/>
              <a:t>pravomocí a působnosti orgánů veřejné správy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s-CZ" sz="2000" dirty="0" smtClean="0"/>
              <a:t>teleologické </a:t>
            </a:r>
            <a:r>
              <a:rPr lang="cs-CZ" sz="2000" dirty="0"/>
              <a:t>(finální) normy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vytyčují </a:t>
            </a:r>
            <a:r>
              <a:rPr lang="cs-CZ" sz="2000" dirty="0"/>
              <a:t>cíle, aniž normovaly způsob, jak k nim dospět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s-CZ" sz="2000" dirty="0" smtClean="0"/>
              <a:t>doporučující  </a:t>
            </a:r>
            <a:r>
              <a:rPr lang="cs-CZ" sz="2000" dirty="0"/>
              <a:t>normy – </a:t>
            </a:r>
            <a:r>
              <a:rPr lang="cs-CZ" sz="2000" dirty="0" err="1"/>
              <a:t>kvazinormy</a:t>
            </a:r>
            <a:r>
              <a:rPr lang="cs-CZ" sz="2000" dirty="0"/>
              <a:t>  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2000" dirty="0" smtClean="0"/>
              <a:t>nestanoví </a:t>
            </a:r>
            <a:r>
              <a:rPr lang="cs-CZ" sz="2000" dirty="0"/>
              <a:t>závazné pravidlo chování, jen doporučí</a:t>
            </a:r>
          </a:p>
        </p:txBody>
      </p:sp>
    </p:spTree>
    <p:extLst>
      <p:ext uri="{BB962C8B-B14F-4D97-AF65-F5344CB8AC3E}">
        <p14:creationId xmlns:p14="http://schemas.microsoft.com/office/powerpoint/2010/main" val="144958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1680" y="908720"/>
            <a:ext cx="72728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podle předmětu, metody a účelu právní </a:t>
            </a:r>
            <a:r>
              <a:rPr lang="cs-CZ" sz="2000" dirty="0" smtClean="0"/>
              <a:t>regulace</a:t>
            </a:r>
            <a:br>
              <a:rPr lang="cs-CZ" sz="2000" dirty="0" smtClean="0"/>
            </a:b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vymezena </a:t>
            </a:r>
            <a:r>
              <a:rPr lang="cs-CZ" sz="2000" dirty="0"/>
              <a:t>právní odvětví (a druhy norem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norma </a:t>
            </a:r>
            <a:r>
              <a:rPr lang="cs-CZ" sz="2000" dirty="0"/>
              <a:t>soukromoprávní a </a:t>
            </a:r>
            <a:r>
              <a:rPr lang="cs-CZ" sz="2000" dirty="0" smtClean="0"/>
              <a:t>veřejnoprávní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normy </a:t>
            </a:r>
            <a:r>
              <a:rPr lang="cs-CZ" sz="2000" dirty="0"/>
              <a:t>hmotněprávní a </a:t>
            </a:r>
            <a:r>
              <a:rPr lang="cs-CZ" sz="2000" dirty="0" err="1" smtClean="0"/>
              <a:t>procesněprávní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normy </a:t>
            </a:r>
            <a:r>
              <a:rPr lang="cs-CZ" sz="2000" dirty="0"/>
              <a:t>vnitrostátní a mezinárodní</a:t>
            </a:r>
          </a:p>
        </p:txBody>
      </p:sp>
    </p:spTree>
    <p:extLst>
      <p:ext uri="{BB962C8B-B14F-4D97-AF65-F5344CB8AC3E}">
        <p14:creationId xmlns:p14="http://schemas.microsoft.com/office/powerpoint/2010/main" val="1999916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476672"/>
            <a:ext cx="77768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Normativní smlouvy, obyčejové právo; právní obyčeje a zvyklosti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331640" y="1556792"/>
            <a:ext cx="734481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normativní právní </a:t>
            </a:r>
            <a:r>
              <a:rPr lang="cs-CZ" sz="2000" dirty="0" smtClean="0"/>
              <a:t>smlouvy</a:t>
            </a:r>
          </a:p>
          <a:p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smlouva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shodný </a:t>
            </a:r>
            <a:r>
              <a:rPr lang="cs-CZ" sz="2000" dirty="0"/>
              <a:t>projev vůle dvou nebo více subjektů práva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je </a:t>
            </a:r>
            <a:r>
              <a:rPr lang="cs-CZ" sz="2000" dirty="0"/>
              <a:t>právní skutečností a jako taková nemá normativní </a:t>
            </a:r>
            <a:r>
              <a:rPr lang="cs-CZ" sz="2000" dirty="0" smtClean="0"/>
              <a:t>význam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normativní </a:t>
            </a:r>
            <a:r>
              <a:rPr lang="cs-CZ" sz="2000" dirty="0"/>
              <a:t>právní smlouva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smlouva </a:t>
            </a:r>
            <a:r>
              <a:rPr lang="cs-CZ" sz="2000" dirty="0"/>
              <a:t>obsahující normy, jako obecně závazná pravidla </a:t>
            </a:r>
            <a:r>
              <a:rPr lang="cs-CZ" sz="2000" dirty="0" smtClean="0"/>
              <a:t>chování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blízké </a:t>
            </a:r>
            <a:r>
              <a:rPr lang="cs-CZ" sz="2000" dirty="0"/>
              <a:t>právním předpisům, </a:t>
            </a:r>
            <a:r>
              <a:rPr lang="cs-CZ" sz="2000" dirty="0" smtClean="0"/>
              <a:t>ale x </a:t>
            </a:r>
            <a:r>
              <a:rPr lang="cs-CZ" sz="2000" dirty="0"/>
              <a:t>vznik - na základě konsenzu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základním </a:t>
            </a:r>
            <a:r>
              <a:rPr lang="cs-CZ" sz="2000" dirty="0"/>
              <a:t>pramenem mezinárodního </a:t>
            </a:r>
            <a:r>
              <a:rPr lang="cs-CZ" sz="2000" dirty="0" smtClean="0"/>
              <a:t>práva - nejvýznamnější – Charta OSN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1449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1124744"/>
            <a:ext cx="691276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kolektivní smlouvy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zvláštní </a:t>
            </a:r>
            <a:r>
              <a:rPr lang="cs-CZ" sz="2000" dirty="0"/>
              <a:t>druh normativních právních </a:t>
            </a:r>
            <a:r>
              <a:rPr lang="cs-CZ" sz="2000" dirty="0" smtClean="0"/>
              <a:t>smluv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vznikly </a:t>
            </a:r>
            <a:r>
              <a:rPr lang="cs-CZ" sz="2000" dirty="0"/>
              <a:t>ve Skandinávii, pak byly převzaty do celé </a:t>
            </a:r>
            <a:r>
              <a:rPr lang="cs-CZ" sz="2000" dirty="0" smtClean="0"/>
              <a:t>Evropy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jsou </a:t>
            </a:r>
            <a:r>
              <a:rPr lang="cs-CZ" sz="2000" dirty="0"/>
              <a:t>pramenem vnitrostátního </a:t>
            </a:r>
            <a:r>
              <a:rPr lang="cs-CZ" sz="2000" dirty="0" smtClean="0"/>
              <a:t>práva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upravují </a:t>
            </a:r>
            <a:r>
              <a:rPr lang="cs-CZ" sz="2000" dirty="0"/>
              <a:t>pracovní a sociální </a:t>
            </a:r>
            <a:r>
              <a:rPr lang="cs-CZ" sz="2000" dirty="0" smtClean="0"/>
              <a:t>otázky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uzavírány </a:t>
            </a:r>
            <a:r>
              <a:rPr lang="cs-CZ" sz="2000" dirty="0"/>
              <a:t>mezi svazy zaměstnavatelů a odborovými</a:t>
            </a:r>
          </a:p>
          <a:p>
            <a:r>
              <a:rPr lang="cs-CZ" sz="2000" dirty="0"/>
              <a:t>            </a:t>
            </a:r>
            <a:r>
              <a:rPr lang="cs-CZ" sz="2000" dirty="0" smtClean="0"/>
              <a:t>organizacemi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2007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335846"/>
            <a:ext cx="741682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rávní obyčej</a:t>
            </a:r>
            <a:br>
              <a:rPr lang="cs-CZ" sz="2000" b="1" dirty="0" smtClean="0"/>
            </a:br>
            <a:endParaRPr lang="cs-CZ" sz="20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nejstarším </a:t>
            </a:r>
            <a:r>
              <a:rPr lang="cs-CZ" sz="2000" dirty="0"/>
              <a:t>pramenem práva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 </a:t>
            </a:r>
            <a:r>
              <a:rPr lang="cs-CZ" sz="2000" dirty="0"/>
              <a:t>současnosti mají jen omezený význam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vznikají spontánně - </a:t>
            </a:r>
            <a:r>
              <a:rPr lang="cs-CZ" sz="2000" dirty="0" err="1" smtClean="0"/>
              <a:t>imperaktivně</a:t>
            </a:r>
            <a:r>
              <a:rPr lang="cs-CZ" sz="2000" dirty="0"/>
              <a:t>, </a:t>
            </a:r>
            <a:r>
              <a:rPr lang="cs-CZ" sz="2000" dirty="0" smtClean="0"/>
              <a:t>smlouvou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podmínky </a:t>
            </a:r>
            <a:r>
              <a:rPr lang="cs-CZ" sz="2000" dirty="0"/>
              <a:t>uznání obyčeje za právní obyčej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u</a:t>
            </a:r>
            <a:r>
              <a:rPr lang="cs-CZ" sz="2000" dirty="0" smtClean="0"/>
              <a:t>rčitost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-možnost </a:t>
            </a:r>
            <a:r>
              <a:rPr lang="cs-CZ" sz="2000" dirty="0"/>
              <a:t>víceméně konkrétně stanovit jeho obsah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aplikace </a:t>
            </a:r>
            <a:r>
              <a:rPr lang="cs-CZ" sz="2000" dirty="0"/>
              <a:t>státními orgány, vynucování státními orgány</a:t>
            </a:r>
          </a:p>
          <a:p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 </a:t>
            </a:r>
            <a:r>
              <a:rPr lang="cs-CZ" sz="2000" dirty="0"/>
              <a:t>kontinentálním typu právní kultury není obyčejové právo </a:t>
            </a:r>
            <a:r>
              <a:rPr lang="cs-CZ" sz="2000" dirty="0" smtClean="0"/>
              <a:t>hlavním pramenem práva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právní </a:t>
            </a:r>
            <a:r>
              <a:rPr lang="cs-CZ" sz="2000" dirty="0"/>
              <a:t>obyčeje = zvyklosti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stojí </a:t>
            </a:r>
            <a:r>
              <a:rPr lang="cs-CZ" sz="2000" dirty="0"/>
              <a:t>mimo právní systém ve formálním smyslu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 </a:t>
            </a:r>
            <a:r>
              <a:rPr lang="cs-CZ" sz="2000" dirty="0"/>
              <a:t>některých případech s nimi zákon spojuje právní důsledky</a:t>
            </a:r>
          </a:p>
          <a:p>
            <a:r>
              <a:rPr lang="cs-CZ" sz="2000" dirty="0"/>
              <a:t>            -ústavní zvyklosti, dobré mravy, obchodní zvyklosti,…</a:t>
            </a:r>
          </a:p>
        </p:txBody>
      </p:sp>
    </p:spTree>
    <p:extLst>
      <p:ext uri="{BB962C8B-B14F-4D97-AF65-F5344CB8AC3E}">
        <p14:creationId xmlns:p14="http://schemas.microsoft.com/office/powerpoint/2010/main" val="308497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39</TotalTime>
  <Words>152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Slunovrat</vt:lpstr>
      <vt:lpstr>Microsoft Word Document</vt:lpstr>
      <vt:lpstr>Prezentace aplikace PowerPoint</vt:lpstr>
      <vt:lpstr>Struktura právních norem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Struktura právních norem</dc:title>
  <dc:creator>administrator</dc:creator>
  <cp:lastModifiedBy>administrator</cp:lastModifiedBy>
  <cp:revision>6</cp:revision>
  <dcterms:created xsi:type="dcterms:W3CDTF">2013-10-30T12:06:51Z</dcterms:created>
  <dcterms:modified xsi:type="dcterms:W3CDTF">2013-12-05T10:46:18Z</dcterms:modified>
</cp:coreProperties>
</file>