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12/5/2013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978894"/>
              </p:ext>
            </p:extLst>
          </p:nvPr>
        </p:nvGraphicFramePr>
        <p:xfrm>
          <a:off x="2411760" y="325624"/>
          <a:ext cx="4392488" cy="6310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460152" progId="Word.Document.12">
                  <p:embed/>
                </p:oleObj>
              </mc:Choice>
              <mc:Fallback>
                <p:oleObj name="Dokument" r:id="rId3" imgW="5889940" imgH="846015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325624"/>
                        <a:ext cx="4392488" cy="63101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709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2852936"/>
            <a:ext cx="7406640" cy="1472184"/>
          </a:xfrm>
        </p:spPr>
        <p:txBody>
          <a:bodyPr>
            <a:noAutofit/>
          </a:bodyPr>
          <a:lstStyle/>
          <a:p>
            <a:r>
              <a:rPr lang="cs-CZ" sz="2400" b="1" dirty="0">
                <a:effectLst/>
              </a:rPr>
              <a:t>Systém práva</a:t>
            </a:r>
            <a:r>
              <a:rPr lang="cs-CZ" sz="2400" b="1" dirty="0" smtClean="0">
                <a:effectLst/>
              </a:rPr>
              <a:t>, jednota </a:t>
            </a:r>
            <a:r>
              <a:rPr lang="cs-CZ" sz="2400" b="1" dirty="0">
                <a:effectLst/>
              </a:rPr>
              <a:t>práva, </a:t>
            </a:r>
            <a:r>
              <a:rPr lang="cs-CZ" sz="2400" b="1" dirty="0" smtClean="0">
                <a:effectLst/>
              </a:rPr>
              <a:t/>
            </a:r>
            <a:br>
              <a:rPr lang="cs-CZ" sz="2400" b="1" dirty="0" smtClean="0">
                <a:effectLst/>
              </a:rPr>
            </a:br>
            <a:r>
              <a:rPr lang="cs-CZ" sz="2400" b="1" dirty="0" smtClean="0">
                <a:effectLst/>
              </a:rPr>
              <a:t/>
            </a:r>
            <a:br>
              <a:rPr lang="cs-CZ" sz="2400" b="1" dirty="0" smtClean="0">
                <a:effectLst/>
              </a:rPr>
            </a:br>
            <a:r>
              <a:rPr lang="cs-CZ" sz="2400" b="1" dirty="0" smtClean="0">
                <a:effectLst/>
              </a:rPr>
              <a:t>kritéria </a:t>
            </a:r>
            <a:r>
              <a:rPr lang="cs-CZ" sz="2400" b="1" dirty="0">
                <a:effectLst/>
              </a:rPr>
              <a:t>členění práva na právní odvětví, </a:t>
            </a:r>
            <a:r>
              <a:rPr lang="cs-CZ" sz="2400" b="1" dirty="0" smtClean="0">
                <a:effectLst/>
              </a:rPr>
              <a:t/>
            </a:r>
            <a:br>
              <a:rPr lang="cs-CZ" sz="2400" b="1" dirty="0" smtClean="0">
                <a:effectLst/>
              </a:rPr>
            </a:br>
            <a:r>
              <a:rPr lang="cs-CZ" sz="2400" b="1" dirty="0" smtClean="0">
                <a:effectLst/>
              </a:rPr>
              <a:t/>
            </a:r>
            <a:br>
              <a:rPr lang="cs-CZ" sz="2400" b="1" dirty="0" smtClean="0">
                <a:effectLst/>
              </a:rPr>
            </a:br>
            <a:r>
              <a:rPr lang="cs-CZ" sz="2400" b="1" dirty="0" smtClean="0">
                <a:effectLst/>
              </a:rPr>
              <a:t>právní </a:t>
            </a:r>
            <a:r>
              <a:rPr lang="cs-CZ" sz="2400" b="1" dirty="0">
                <a:effectLst/>
              </a:rPr>
              <a:t>instituty</a:t>
            </a: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7032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474345"/>
            <a:ext cx="756084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S</a:t>
            </a:r>
            <a:r>
              <a:rPr lang="cs-CZ" sz="2000" b="1" dirty="0" smtClean="0"/>
              <a:t>ystém práva</a:t>
            </a:r>
          </a:p>
          <a:p>
            <a:endParaRPr lang="cs-CZ" sz="2000" b="1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uspořádání </a:t>
            </a:r>
            <a:r>
              <a:rPr lang="cs-CZ" sz="2000" dirty="0"/>
              <a:t>prvků (=právních norem, právních předpisů) určitého právního </a:t>
            </a:r>
            <a:r>
              <a:rPr lang="cs-CZ" sz="2000" dirty="0" smtClean="0"/>
              <a:t>řádu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jednota </a:t>
            </a:r>
            <a:r>
              <a:rPr lang="cs-CZ" sz="2000" dirty="0" smtClean="0"/>
              <a:t>práva = homogenita </a:t>
            </a:r>
            <a:r>
              <a:rPr lang="cs-CZ" sz="2000" dirty="0"/>
              <a:t>celku, daná pojmem práva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logický </a:t>
            </a:r>
            <a:r>
              <a:rPr lang="cs-CZ" sz="2000" dirty="0"/>
              <a:t>význam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/>
              <a:t> </a:t>
            </a:r>
            <a:r>
              <a:rPr lang="cs-CZ" sz="2000" dirty="0" smtClean="0"/>
              <a:t>má-li </a:t>
            </a:r>
            <a:r>
              <a:rPr lang="cs-CZ" sz="2000" dirty="0"/>
              <a:t>být právní pořádek a právní jistota – nesmí si </a:t>
            </a:r>
            <a:r>
              <a:rPr lang="cs-CZ" sz="2000" dirty="0" smtClean="0"/>
              <a:t>platné právní </a:t>
            </a:r>
            <a:r>
              <a:rPr lang="cs-CZ" sz="2000" dirty="0"/>
              <a:t>normy odporovat 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drží </a:t>
            </a:r>
            <a:r>
              <a:rPr lang="cs-CZ" sz="2000" dirty="0"/>
              <a:t>systém pohromadě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odlišení </a:t>
            </a:r>
            <a:r>
              <a:rPr lang="cs-CZ" sz="2000" dirty="0"/>
              <a:t>práva od jiných normativních systémů a sociální jevů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právní </a:t>
            </a:r>
            <a:r>
              <a:rPr lang="cs-CZ" sz="2000" dirty="0"/>
              <a:t>principy – meziodvětvové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cs-CZ" sz="2000" dirty="0" smtClean="0"/>
              <a:t>právní </a:t>
            </a:r>
            <a:r>
              <a:rPr lang="cs-CZ" sz="2000" dirty="0"/>
              <a:t>instituty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právní </a:t>
            </a:r>
            <a:r>
              <a:rPr lang="cs-CZ" sz="2000" dirty="0"/>
              <a:t>institut = soubor právních norem </a:t>
            </a:r>
            <a:r>
              <a:rPr lang="cs-CZ" sz="2000" dirty="0" smtClean="0"/>
              <a:t>upravujících</a:t>
            </a:r>
            <a:br>
              <a:rPr lang="cs-CZ" sz="2000" dirty="0" smtClean="0"/>
            </a:br>
            <a:r>
              <a:rPr lang="cs-CZ" sz="2000" dirty="0" smtClean="0"/>
              <a:t> stejnorodé </a:t>
            </a:r>
            <a:r>
              <a:rPr lang="cs-CZ" sz="2000" dirty="0"/>
              <a:t>vztahy 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např</a:t>
            </a:r>
            <a:r>
              <a:rPr lang="cs-CZ" sz="2000" dirty="0"/>
              <a:t>. právní institut vlastnictví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jeden </a:t>
            </a:r>
            <a:r>
              <a:rPr lang="cs-CZ" sz="2000" dirty="0"/>
              <a:t>institut může zahrnovat normy z různých právních </a:t>
            </a:r>
            <a:r>
              <a:rPr lang="cs-CZ" sz="2000" dirty="0" smtClean="0"/>
              <a:t>odvětví </a:t>
            </a:r>
            <a:r>
              <a:rPr lang="cs-CZ" sz="2000" dirty="0"/>
              <a:t>– meziodvětvové</a:t>
            </a:r>
          </a:p>
        </p:txBody>
      </p:sp>
    </p:spTree>
    <p:extLst>
      <p:ext uri="{BB962C8B-B14F-4D97-AF65-F5344CB8AC3E}">
        <p14:creationId xmlns:p14="http://schemas.microsoft.com/office/powerpoint/2010/main" val="385891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335846"/>
            <a:ext cx="705678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diferencovanost </a:t>
            </a:r>
            <a:r>
              <a:rPr lang="cs-CZ" sz="2000" dirty="0" smtClean="0"/>
              <a:t>práva</a:t>
            </a:r>
            <a:br>
              <a:rPr lang="cs-CZ" sz="2000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rozdělení </a:t>
            </a:r>
            <a:r>
              <a:rPr lang="cs-CZ" sz="2000" dirty="0"/>
              <a:t>práva na odvětví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podle </a:t>
            </a:r>
            <a:r>
              <a:rPr lang="cs-CZ" sz="2000" dirty="0"/>
              <a:t>předmětu právní </a:t>
            </a:r>
            <a:r>
              <a:rPr lang="cs-CZ" sz="2000" dirty="0" smtClean="0"/>
              <a:t>úpravy</a:t>
            </a:r>
            <a:br>
              <a:rPr lang="cs-CZ" sz="2000" dirty="0" smtClean="0"/>
            </a:br>
            <a:r>
              <a:rPr lang="cs-CZ" sz="2000" dirty="0" smtClean="0"/>
              <a:t>předmět </a:t>
            </a:r>
            <a:r>
              <a:rPr lang="cs-CZ" sz="2000" dirty="0"/>
              <a:t>– vztahy existující ve společnosti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dělení </a:t>
            </a:r>
            <a:r>
              <a:rPr lang="cs-CZ" sz="2000" dirty="0"/>
              <a:t>na právní </a:t>
            </a:r>
            <a:r>
              <a:rPr lang="cs-CZ" sz="2000" dirty="0" smtClean="0"/>
              <a:t>odvětví</a:t>
            </a:r>
            <a:br>
              <a:rPr lang="cs-CZ" sz="2000" dirty="0" smtClean="0"/>
            </a:br>
            <a:r>
              <a:rPr lang="cs-CZ" sz="2000" dirty="0" smtClean="0"/>
              <a:t>nejdůležitější </a:t>
            </a:r>
            <a:r>
              <a:rPr lang="cs-CZ" sz="2000" dirty="0"/>
              <a:t>– právo ústavní, trestní, občanské a správní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dělení </a:t>
            </a:r>
            <a:r>
              <a:rPr lang="cs-CZ" sz="2000" dirty="0"/>
              <a:t>na právní </a:t>
            </a:r>
            <a:r>
              <a:rPr lang="cs-CZ" sz="2000" dirty="0" smtClean="0"/>
              <a:t>instituty</a:t>
            </a:r>
            <a:br>
              <a:rPr lang="cs-CZ" sz="2000" dirty="0" smtClean="0"/>
            </a:br>
            <a:endParaRPr lang="cs-CZ" sz="2000" dirty="0"/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podle </a:t>
            </a:r>
            <a:r>
              <a:rPr lang="cs-CZ" sz="2000" dirty="0"/>
              <a:t>metody právní úpravy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právo </a:t>
            </a:r>
            <a:r>
              <a:rPr lang="cs-CZ" sz="2000" dirty="0"/>
              <a:t>soukromé x veřejné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typické </a:t>
            </a:r>
            <a:r>
              <a:rPr lang="cs-CZ" sz="2000" dirty="0"/>
              <a:t>jen pro země kontinentálního TPK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tento </a:t>
            </a:r>
            <a:r>
              <a:rPr lang="cs-CZ" sz="2000" dirty="0"/>
              <a:t>dualismus vychází z římského </a:t>
            </a:r>
            <a:r>
              <a:rPr lang="cs-CZ" sz="2000" dirty="0" smtClean="0"/>
              <a:t>práva</a:t>
            </a:r>
            <a:br>
              <a:rPr lang="cs-CZ" sz="2000" dirty="0" smtClean="0"/>
            </a:br>
            <a:endParaRPr lang="cs-CZ" sz="2000" dirty="0"/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podle </a:t>
            </a:r>
            <a:r>
              <a:rPr lang="cs-CZ" sz="2000" dirty="0"/>
              <a:t>účelu právní úpravy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právo </a:t>
            </a:r>
            <a:r>
              <a:rPr lang="cs-CZ" sz="2000" dirty="0"/>
              <a:t>hmotné x  procesní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tyto </a:t>
            </a:r>
            <a:r>
              <a:rPr lang="cs-CZ" sz="2000" dirty="0"/>
              <a:t>dva systémy nejsou subsidiární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nevyčerpávají </a:t>
            </a:r>
            <a:r>
              <a:rPr lang="cs-CZ" sz="2000" dirty="0"/>
              <a:t>beze zbytku všechny </a:t>
            </a:r>
            <a:r>
              <a:rPr lang="cs-CZ" sz="2000" dirty="0" smtClean="0"/>
              <a:t>normy určitého</a:t>
            </a:r>
            <a:r>
              <a:rPr lang="cs-CZ" sz="2000" dirty="0"/>
              <a:t> </a:t>
            </a:r>
            <a:r>
              <a:rPr lang="cs-CZ" sz="2000" dirty="0" smtClean="0"/>
              <a:t>právního </a:t>
            </a:r>
            <a:r>
              <a:rPr lang="cs-CZ" sz="2000" dirty="0"/>
              <a:t>systému</a:t>
            </a:r>
          </a:p>
        </p:txBody>
      </p:sp>
    </p:spTree>
    <p:extLst>
      <p:ext uri="{BB962C8B-B14F-4D97-AF65-F5344CB8AC3E}">
        <p14:creationId xmlns:p14="http://schemas.microsoft.com/office/powerpoint/2010/main" val="1412197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1196752"/>
            <a:ext cx="69127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Základní </a:t>
            </a:r>
            <a:r>
              <a:rPr lang="cs-CZ" sz="2000" b="1" dirty="0"/>
              <a:t>dělení </a:t>
            </a:r>
            <a:r>
              <a:rPr lang="cs-CZ" sz="2000" b="1" dirty="0" smtClean="0"/>
              <a:t>práva</a:t>
            </a:r>
          </a:p>
          <a:p>
            <a:endParaRPr lang="cs-CZ" sz="2000" b="1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000" dirty="0"/>
              <a:t>právo mezinárodní x právo </a:t>
            </a:r>
            <a:r>
              <a:rPr lang="cs-CZ" sz="2000" dirty="0" smtClean="0"/>
              <a:t>vnitrostátní</a:t>
            </a:r>
            <a:br>
              <a:rPr lang="cs-CZ" sz="2000" dirty="0" smtClean="0"/>
            </a:br>
            <a:endParaRPr lang="cs-CZ" sz="20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000" dirty="0"/>
              <a:t>právo soukromé x právo </a:t>
            </a:r>
            <a:r>
              <a:rPr lang="cs-CZ" sz="2000" dirty="0" smtClean="0"/>
              <a:t>veřejné</a:t>
            </a:r>
            <a:br>
              <a:rPr lang="cs-CZ" sz="2000" dirty="0" smtClean="0"/>
            </a:br>
            <a:endParaRPr lang="cs-CZ" sz="20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000" dirty="0"/>
              <a:t>právo hmotné x právo </a:t>
            </a:r>
            <a:r>
              <a:rPr lang="cs-CZ" sz="2000" dirty="0" smtClean="0"/>
              <a:t>procesní</a:t>
            </a:r>
            <a:br>
              <a:rPr lang="cs-CZ" sz="2000" dirty="0" smtClean="0"/>
            </a:br>
            <a:endParaRPr lang="cs-CZ" sz="20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000" dirty="0"/>
              <a:t>v angloamerickém </a:t>
            </a:r>
            <a:r>
              <a:rPr lang="cs-CZ" sz="2000" dirty="0" smtClean="0"/>
              <a:t>TPK</a:t>
            </a:r>
            <a:br>
              <a:rPr lang="cs-CZ" sz="2000" dirty="0" smtClean="0"/>
            </a:br>
            <a:endParaRPr lang="cs-CZ" sz="20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000" dirty="0"/>
              <a:t>v evropském TPK: právo primární x právo </a:t>
            </a:r>
            <a:r>
              <a:rPr lang="cs-CZ" sz="2000" dirty="0" smtClean="0"/>
              <a:t>sekundární; právo </a:t>
            </a:r>
            <a:r>
              <a:rPr lang="cs-CZ" sz="2000" dirty="0"/>
              <a:t>komunitární x právo unijní</a:t>
            </a:r>
          </a:p>
          <a:p>
            <a:r>
              <a:rPr lang="cs-CZ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37302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356951"/>
            <a:ext cx="71287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Právo soukromé a veřejné; právo hmotné a </a:t>
            </a:r>
            <a:r>
              <a:rPr lang="cs-CZ" sz="2000" dirty="0" smtClean="0"/>
              <a:t>procesní</a:t>
            </a:r>
            <a:br>
              <a:rPr lang="cs-CZ" sz="2000" dirty="0" smtClean="0"/>
            </a:b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rozdělení </a:t>
            </a:r>
            <a:r>
              <a:rPr lang="cs-CZ" sz="2000" dirty="0"/>
              <a:t>práva na odvětví podle metody právní úpravy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typické </a:t>
            </a:r>
            <a:r>
              <a:rPr lang="cs-CZ" sz="2000" dirty="0"/>
              <a:t>jen pro země kontinentálního TPK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tento </a:t>
            </a:r>
            <a:r>
              <a:rPr lang="cs-CZ" sz="2000" dirty="0"/>
              <a:t>dualismus vychází z římského </a:t>
            </a:r>
            <a:r>
              <a:rPr lang="cs-CZ" sz="2000" dirty="0" smtClean="0"/>
              <a:t>práva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1403648" y="2076817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právo soukromé x veřejné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428285"/>
              </p:ext>
            </p:extLst>
          </p:nvPr>
        </p:nvGraphicFramePr>
        <p:xfrm>
          <a:off x="1403648" y="2564904"/>
          <a:ext cx="6096000" cy="394208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032000"/>
                <a:gridCol w="2032000"/>
                <a:gridCol w="20320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právo soukromé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veřejné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vztah mezi subjekty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rovnost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nerovné postavení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právní normy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dispozitivní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kogentní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vznik právních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povinnosti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smluvní autonomie, konsenzus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autoritativně státem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smysl sankce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slouží k vyrovnání   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vztahů-restituce,    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satisfakce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měří společenskou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potřebu zamezit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danému chování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odvětví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občan, obchod, rodina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ústava, správa, trest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006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764704"/>
            <a:ext cx="6984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rozdělení </a:t>
            </a:r>
            <a:r>
              <a:rPr lang="cs-CZ" sz="2000" dirty="0"/>
              <a:t>práva na odvětví podle účelu právní úpravy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47664" y="1210182"/>
            <a:ext cx="66967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právo </a:t>
            </a:r>
            <a:r>
              <a:rPr lang="cs-CZ" sz="2000" dirty="0"/>
              <a:t>hmotné x procesní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tyto </a:t>
            </a:r>
            <a:r>
              <a:rPr lang="cs-CZ" sz="2000" dirty="0"/>
              <a:t>dva systémy nejsou subsidiární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cs-CZ" sz="2000" dirty="0" smtClean="0"/>
              <a:t>nevyčerpávají </a:t>
            </a:r>
            <a:r>
              <a:rPr lang="cs-CZ" sz="2000" dirty="0"/>
              <a:t>beze zbytku všechny normy </a:t>
            </a:r>
            <a:r>
              <a:rPr lang="cs-CZ" sz="2000" dirty="0" smtClean="0"/>
              <a:t>určitého právního</a:t>
            </a:r>
            <a:r>
              <a:rPr lang="cs-CZ" sz="2000" dirty="0"/>
              <a:t> </a:t>
            </a:r>
            <a:r>
              <a:rPr lang="cs-CZ" sz="2000" dirty="0" smtClean="0"/>
              <a:t>systému</a:t>
            </a: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092527"/>
              </p:ext>
            </p:extLst>
          </p:nvPr>
        </p:nvGraphicFramePr>
        <p:xfrm>
          <a:off x="1376941" y="2996952"/>
          <a:ext cx="6840760" cy="32004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420380"/>
                <a:gridCol w="3420380"/>
              </a:tblGrid>
              <a:tr h="0">
                <a:tc>
                  <a:txBody>
                    <a:bodyPr/>
                    <a:lstStyle/>
                    <a:p>
                      <a:r>
                        <a:rPr kumimoji="0"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hmotné právo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procesní právo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směřuje bezprostředně k naplnění účelu zákona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zprostředkovaně slouží k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naplnění účelu zákona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upravuje vztahy přímo mezi osobami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jakým způsobem rozhoduje soud o závazcích z hmotného práva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souhrn právních norem a </a:t>
                      </a:r>
                      <a:r>
                        <a:rPr kumimoji="0"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subjekti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   </a:t>
                      </a:r>
                    </a:p>
                    <a:p>
                      <a:r>
                        <a:rPr kumimoji="0" lang="cs-CZ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vních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práv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úprava postupů orgánů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veřejné moci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cs-CZ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stanoví </a:t>
                      </a:r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subjektivních práv a      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povinností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vytváří a chrání subjektivní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práva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0331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</TotalTime>
  <Words>210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Slunovrat</vt:lpstr>
      <vt:lpstr>Microsoft Word Document</vt:lpstr>
      <vt:lpstr>Prezentace aplikace PowerPoint</vt:lpstr>
      <vt:lpstr>Systém práva, jednota práva,   kritéria členění práva na právní odvětví,   právní instituty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práva, jednota práva,   kritéria členění práva na právní odvětví,   právní instituty</dc:title>
  <dc:creator>administrator</dc:creator>
  <cp:lastModifiedBy>administrator</cp:lastModifiedBy>
  <cp:revision>4</cp:revision>
  <dcterms:created xsi:type="dcterms:W3CDTF">2013-11-01T09:45:24Z</dcterms:created>
  <dcterms:modified xsi:type="dcterms:W3CDTF">2013-12-05T10:54:20Z</dcterms:modified>
</cp:coreProperties>
</file>