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17552580"/>
              </p:ext>
            </p:extLst>
          </p:nvPr>
        </p:nvGraphicFramePr>
        <p:xfrm>
          <a:off x="2411760" y="325624"/>
          <a:ext cx="4392488" cy="63101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60152" progId="Word.Document.12">
                  <p:embed/>
                </p:oleObj>
              </mc:Choice>
              <mc:Fallback>
                <p:oleObj name="Dokument" r:id="rId3" imgW="5889940" imgH="84601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325624"/>
                        <a:ext cx="4392488" cy="63101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85588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2492896"/>
            <a:ext cx="7704856" cy="1472184"/>
          </a:xfrm>
        </p:spPr>
        <p:txBody>
          <a:bodyPr>
            <a:noAutofit/>
          </a:bodyPr>
          <a:lstStyle/>
          <a:p>
            <a:r>
              <a:rPr lang="cs-CZ" sz="3200" b="1" dirty="0">
                <a:effectLst/>
              </a:rPr>
              <a:t>Právo a právní </a:t>
            </a:r>
            <a:r>
              <a:rPr lang="cs-CZ" sz="3200" b="1" dirty="0" smtClean="0">
                <a:effectLst/>
              </a:rPr>
              <a:t>vědomí, mezery </a:t>
            </a:r>
            <a:r>
              <a:rPr lang="cs-CZ" sz="3200" b="1" dirty="0">
                <a:effectLst/>
              </a:rPr>
              <a:t>v právu</a:t>
            </a:r>
            <a:r>
              <a:rPr lang="cs-CZ" sz="3200" dirty="0">
                <a:effectLst/>
              </a:rPr>
              <a:t/>
            </a:r>
            <a:br>
              <a:rPr lang="cs-CZ" sz="3200" dirty="0">
                <a:effectLst/>
              </a:rPr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7553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583317"/>
            <a:ext cx="669674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rávní vědomí</a:t>
            </a:r>
          </a:p>
          <a:p>
            <a:r>
              <a:rPr lang="cs-CZ" sz="2000" dirty="0" smtClean="0"/>
              <a:t>představy </a:t>
            </a:r>
            <a:r>
              <a:rPr lang="cs-CZ" sz="2000" dirty="0"/>
              <a:t>o právu a názory na </a:t>
            </a:r>
            <a:r>
              <a:rPr lang="cs-CZ" sz="2000" dirty="0" smtClean="0"/>
              <a:t>právo</a:t>
            </a:r>
          </a:p>
          <a:p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dvě součásti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znalost </a:t>
            </a:r>
            <a:r>
              <a:rPr lang="cs-CZ" sz="2000" dirty="0"/>
              <a:t>práva </a:t>
            </a:r>
            <a:endParaRPr lang="cs-CZ" sz="2000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vůle </a:t>
            </a:r>
            <a:r>
              <a:rPr lang="cs-CZ" sz="2000" dirty="0"/>
              <a:t>právo </a:t>
            </a:r>
            <a:r>
              <a:rPr lang="cs-CZ" sz="2000" dirty="0" smtClean="0"/>
              <a:t>dodržovat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základem </a:t>
            </a:r>
            <a:r>
              <a:rPr lang="cs-CZ" sz="2000" b="1" dirty="0"/>
              <a:t>„idea práva“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/>
              <a:t> </a:t>
            </a:r>
            <a:r>
              <a:rPr lang="cs-CZ" sz="2000" b="1" dirty="0" smtClean="0"/>
              <a:t>představa </a:t>
            </a:r>
            <a:r>
              <a:rPr lang="cs-CZ" sz="2000" dirty="0"/>
              <a:t>(na platném právu vcelku nezávislá) o tom, </a:t>
            </a:r>
            <a:r>
              <a:rPr lang="cs-CZ" sz="2000" b="1" dirty="0"/>
              <a:t>co je po </a:t>
            </a:r>
            <a:r>
              <a:rPr lang="cs-CZ" sz="2000" b="1" dirty="0" smtClean="0"/>
              <a:t>právu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právní vědomí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systém hodnotící</a:t>
            </a:r>
            <a:br>
              <a:rPr lang="cs-CZ" sz="2000" dirty="0" smtClean="0"/>
            </a:br>
            <a:endParaRPr lang="cs-CZ" sz="2000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p</a:t>
            </a:r>
            <a:r>
              <a:rPr lang="cs-CZ" sz="2000" dirty="0" smtClean="0"/>
              <a:t>rávo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systém </a:t>
            </a:r>
            <a:r>
              <a:rPr lang="cs-CZ" sz="2000" dirty="0"/>
              <a:t>hodnocený</a:t>
            </a:r>
          </a:p>
        </p:txBody>
      </p:sp>
    </p:spTree>
    <p:extLst>
      <p:ext uri="{BB962C8B-B14F-4D97-AF65-F5344CB8AC3E}">
        <p14:creationId xmlns:p14="http://schemas.microsoft.com/office/powerpoint/2010/main" val="3391191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620688"/>
            <a:ext cx="7056784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Co jest</a:t>
            </a:r>
          </a:p>
          <a:p>
            <a:endParaRPr lang="cs-CZ" sz="2400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právní </a:t>
            </a:r>
            <a:r>
              <a:rPr lang="cs-CZ" sz="2000" dirty="0"/>
              <a:t>vědomí ve smyslu </a:t>
            </a:r>
            <a:r>
              <a:rPr lang="cs-CZ" sz="2000" b="1" dirty="0"/>
              <a:t>znalosti </a:t>
            </a:r>
            <a:r>
              <a:rPr lang="cs-CZ" sz="2000" b="1" dirty="0" smtClean="0"/>
              <a:t>práva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vyjadřuje </a:t>
            </a:r>
            <a:r>
              <a:rPr lang="cs-CZ" sz="2000" dirty="0"/>
              <a:t>znalost práva, resp. představy lidí o platném </a:t>
            </a:r>
            <a:r>
              <a:rPr lang="cs-CZ" sz="2000" dirty="0" smtClean="0"/>
              <a:t>právu</a:t>
            </a:r>
            <a:br>
              <a:rPr lang="cs-CZ" sz="2000" dirty="0" smtClean="0"/>
            </a:br>
            <a:endParaRPr lang="cs-CZ" sz="2000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může </a:t>
            </a:r>
            <a:r>
              <a:rPr lang="cs-CZ" sz="2000" dirty="0"/>
              <a:t>být i milná, když lidé neznají </a:t>
            </a:r>
            <a:r>
              <a:rPr lang="cs-CZ" sz="2000" dirty="0" smtClean="0"/>
              <a:t>zákony, co </a:t>
            </a:r>
            <a:r>
              <a:rPr lang="cs-CZ" sz="2000" dirty="0"/>
              <a:t>je v souladu s platným právem a co je </a:t>
            </a:r>
            <a:r>
              <a:rPr lang="cs-CZ" sz="2000" dirty="0" smtClean="0"/>
              <a:t>protiprávní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základem </a:t>
            </a:r>
            <a:r>
              <a:rPr lang="cs-CZ" sz="2000" dirty="0"/>
              <a:t>právní </a:t>
            </a:r>
            <a:r>
              <a:rPr lang="cs-CZ" sz="2000" dirty="0" smtClean="0"/>
              <a:t>argumentace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aplikace </a:t>
            </a:r>
            <a:r>
              <a:rPr lang="cs-CZ" sz="2000" dirty="0"/>
              <a:t>práva</a:t>
            </a:r>
          </a:p>
        </p:txBody>
      </p:sp>
    </p:spTree>
    <p:extLst>
      <p:ext uri="{BB962C8B-B14F-4D97-AF65-F5344CB8AC3E}">
        <p14:creationId xmlns:p14="http://schemas.microsoft.com/office/powerpoint/2010/main" val="557512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548680"/>
            <a:ext cx="6768752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C</a:t>
            </a:r>
            <a:r>
              <a:rPr lang="cs-CZ" sz="2400" b="1" dirty="0" smtClean="0"/>
              <a:t>o </a:t>
            </a:r>
            <a:r>
              <a:rPr lang="cs-CZ" sz="2400" b="1" dirty="0"/>
              <a:t>by mělo </a:t>
            </a:r>
            <a:r>
              <a:rPr lang="cs-CZ" sz="2400" b="1" dirty="0" smtClean="0"/>
              <a:t>být</a:t>
            </a:r>
          </a:p>
          <a:p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právní </a:t>
            </a:r>
            <a:r>
              <a:rPr lang="cs-CZ" sz="2000" dirty="0"/>
              <a:t>vědomí ve smyslu názoru na spravedlivost / nespravedlivost </a:t>
            </a:r>
            <a:r>
              <a:rPr lang="cs-CZ" sz="2000" dirty="0" smtClean="0"/>
              <a:t>práva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hodnotí </a:t>
            </a:r>
            <a:r>
              <a:rPr lang="cs-CZ" sz="2000" dirty="0"/>
              <a:t>platné právo z hlediska jeho (ne)správnosti a </a:t>
            </a:r>
            <a:r>
              <a:rPr lang="cs-CZ" sz="2000" dirty="0" smtClean="0"/>
              <a:t>(ne)spravedlnosti 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spojena </a:t>
            </a:r>
            <a:r>
              <a:rPr lang="cs-CZ" sz="2000" dirty="0"/>
              <a:t>se sociální dimenzí </a:t>
            </a:r>
            <a:r>
              <a:rPr lang="cs-CZ" sz="2000" dirty="0" smtClean="0"/>
              <a:t>práva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2320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78" y="1556792"/>
            <a:ext cx="6768685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individuální </a:t>
            </a:r>
            <a:r>
              <a:rPr lang="cs-CZ" sz="2000" b="1" dirty="0"/>
              <a:t>právní vědomí </a:t>
            </a:r>
            <a:endParaRPr lang="cs-CZ" sz="2000" b="1" dirty="0" smtClean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jak </a:t>
            </a:r>
            <a:r>
              <a:rPr lang="cs-CZ" sz="2000" dirty="0"/>
              <a:t>vnímá právo </a:t>
            </a:r>
            <a:r>
              <a:rPr lang="cs-CZ" sz="2000" dirty="0" smtClean="0"/>
              <a:t>jedinec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skupinové </a:t>
            </a:r>
            <a:r>
              <a:rPr lang="cs-CZ" sz="2000" b="1" dirty="0"/>
              <a:t>právní </a:t>
            </a:r>
            <a:r>
              <a:rPr lang="cs-CZ" sz="2000" b="1" dirty="0" smtClean="0"/>
              <a:t>vědomí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někdy </a:t>
            </a:r>
            <a:r>
              <a:rPr lang="cs-CZ" sz="2000" dirty="0"/>
              <a:t>ztotožňováno s veřejným </a:t>
            </a:r>
            <a:r>
              <a:rPr lang="cs-CZ" sz="2000" dirty="0" smtClean="0"/>
              <a:t>míněním</a:t>
            </a:r>
            <a:br>
              <a:rPr lang="cs-CZ" sz="2000" dirty="0" smtClean="0"/>
            </a:br>
            <a:r>
              <a:rPr lang="cs-CZ" sz="2000" dirty="0" smtClean="0"/>
              <a:t>(=</a:t>
            </a:r>
            <a:r>
              <a:rPr lang="cs-CZ" sz="2000" dirty="0"/>
              <a:t>aktuální stav individuálních i skupinových vědomí, který je zjistitelný výzkumem</a:t>
            </a:r>
            <a:r>
              <a:rPr lang="cs-CZ" sz="2000" dirty="0" smtClean="0"/>
              <a:t>)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endParaRPr lang="cs-CZ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společenské </a:t>
            </a:r>
            <a:r>
              <a:rPr lang="cs-CZ" sz="2000" b="1" dirty="0"/>
              <a:t>právní vědomí </a:t>
            </a:r>
            <a:r>
              <a:rPr lang="cs-CZ" sz="2000" dirty="0"/>
              <a:t>(relevantní)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soustava </a:t>
            </a:r>
            <a:r>
              <a:rPr lang="cs-CZ" sz="2000" dirty="0"/>
              <a:t>oficiálních názorů a postojů, které rozhodujícím způsobem ovlivňují </a:t>
            </a:r>
            <a:r>
              <a:rPr lang="cs-CZ" sz="2000" dirty="0" smtClean="0"/>
              <a:t>právo tj</a:t>
            </a:r>
            <a:r>
              <a:rPr lang="cs-CZ" sz="2000" dirty="0"/>
              <a:t>. jak právo chápou ti, kteří se mu věnují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23728" y="836712"/>
            <a:ext cx="48830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Strukturalizace</a:t>
            </a:r>
            <a:r>
              <a:rPr lang="cs-CZ" b="1" dirty="0" smtClean="0"/>
              <a:t> </a:t>
            </a:r>
            <a:r>
              <a:rPr lang="cs-CZ" sz="2400" b="1" dirty="0"/>
              <a:t>právního vědomí</a:t>
            </a:r>
          </a:p>
        </p:txBody>
      </p:sp>
    </p:spTree>
    <p:extLst>
      <p:ext uri="{BB962C8B-B14F-4D97-AF65-F5344CB8AC3E}">
        <p14:creationId xmlns:p14="http://schemas.microsoft.com/office/powerpoint/2010/main" val="588294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620688"/>
            <a:ext cx="6696744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M</a:t>
            </a:r>
            <a:r>
              <a:rPr lang="cs-CZ" sz="2400" b="1" dirty="0" smtClean="0"/>
              <a:t>ezery </a:t>
            </a:r>
            <a:r>
              <a:rPr lang="cs-CZ" sz="2400" b="1" dirty="0"/>
              <a:t>v </a:t>
            </a:r>
            <a:r>
              <a:rPr lang="cs-CZ" sz="2400" b="1" dirty="0" smtClean="0"/>
              <a:t>právu</a:t>
            </a:r>
          </a:p>
          <a:p>
            <a:endParaRPr lang="cs-CZ" sz="2400" b="1" dirty="0" smtClean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otázka</a:t>
            </a:r>
            <a:r>
              <a:rPr lang="cs-CZ" sz="2000" dirty="0"/>
              <a:t>, kterou je třeba podle práva rozhodnout, </a:t>
            </a:r>
            <a:r>
              <a:rPr lang="cs-CZ" sz="2000" dirty="0" smtClean="0"/>
              <a:t> ale </a:t>
            </a:r>
            <a:r>
              <a:rPr lang="cs-CZ" sz="2000" dirty="0"/>
              <a:t>není právem </a:t>
            </a:r>
            <a:r>
              <a:rPr lang="cs-CZ" sz="2000" dirty="0" smtClean="0"/>
              <a:t>upravena</a:t>
            </a:r>
          </a:p>
          <a:p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mezery </a:t>
            </a:r>
            <a:r>
              <a:rPr lang="cs-CZ" sz="2000" b="1" dirty="0"/>
              <a:t>v právu NEEXISTUJÍ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mezera </a:t>
            </a:r>
            <a:r>
              <a:rPr lang="cs-CZ" sz="2000" dirty="0"/>
              <a:t>v zákoně – zákon nějakou otázku </a:t>
            </a:r>
            <a:r>
              <a:rPr lang="cs-CZ" sz="2000" dirty="0" smtClean="0"/>
              <a:t>neřeší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vyplňují </a:t>
            </a:r>
            <a:r>
              <a:rPr lang="cs-CZ" sz="2000" dirty="0"/>
              <a:t>je dvě </a:t>
            </a:r>
            <a:r>
              <a:rPr lang="cs-CZ" sz="2000" dirty="0" smtClean="0"/>
              <a:t>zásady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3737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54560" y="836712"/>
            <a:ext cx="648072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/>
              <a:t>zásada legální licence </a:t>
            </a:r>
            <a:r>
              <a:rPr lang="cs-CZ" sz="2000" dirty="0"/>
              <a:t>(čl. 2/4 Ústavy, čl. 2/3 Listiny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/>
              <a:t>je dovoleno vše, co není zákonem </a:t>
            </a:r>
            <a:r>
              <a:rPr lang="cs-CZ" sz="2000" dirty="0" smtClean="0"/>
              <a:t>zakázáno</a:t>
            </a:r>
            <a:br>
              <a:rPr lang="cs-CZ" sz="2000" dirty="0" smtClean="0"/>
            </a:b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/>
              <a:t>může jít o chování (vedle zákona), ne o chování nebo</a:t>
            </a:r>
          </a:p>
          <a:p>
            <a:pPr lvl="1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zásada </a:t>
            </a:r>
            <a:r>
              <a:rPr lang="cs-CZ" sz="2000" b="1" dirty="0" err="1" smtClean="0"/>
              <a:t>enumerativnosti</a:t>
            </a:r>
            <a:r>
              <a:rPr lang="cs-CZ" sz="2000" b="1" dirty="0" smtClean="0"/>
              <a:t>, </a:t>
            </a:r>
            <a:r>
              <a:rPr lang="cs-CZ" sz="2000" b="1" dirty="0"/>
              <a:t>veřejnoprávních </a:t>
            </a:r>
            <a:r>
              <a:rPr lang="cs-CZ" sz="2000" b="1" dirty="0" smtClean="0"/>
              <a:t>pretenzí</a:t>
            </a:r>
            <a:br>
              <a:rPr lang="cs-CZ" sz="2000" b="1" dirty="0" smtClean="0"/>
            </a:br>
            <a:r>
              <a:rPr lang="cs-CZ" sz="2000" b="1" dirty="0" smtClean="0"/>
              <a:t> </a:t>
            </a: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err="1" smtClean="0"/>
              <a:t>enumerativnost</a:t>
            </a:r>
            <a:r>
              <a:rPr lang="cs-CZ" sz="2000" b="1" dirty="0"/>
              <a:t/>
            </a:r>
            <a:br>
              <a:rPr lang="cs-CZ" sz="2000" b="1" dirty="0"/>
            </a:br>
            <a:r>
              <a:rPr lang="cs-CZ" sz="2000" dirty="0" smtClean="0"/>
              <a:t>taxativní výčet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/>
              <a:t>p</a:t>
            </a:r>
            <a:r>
              <a:rPr lang="cs-CZ" sz="2000" b="1" dirty="0" smtClean="0"/>
              <a:t>retenze</a:t>
            </a:r>
            <a:br>
              <a:rPr lang="cs-CZ" sz="2000" b="1" dirty="0" smtClean="0"/>
            </a:br>
            <a:r>
              <a:rPr lang="cs-CZ" sz="2000" dirty="0" smtClean="0"/>
              <a:t>možnost </a:t>
            </a:r>
            <a:r>
              <a:rPr lang="cs-CZ" sz="2000" dirty="0"/>
              <a:t>do něčeho </a:t>
            </a:r>
            <a:r>
              <a:rPr lang="cs-CZ" sz="2000" dirty="0" smtClean="0"/>
              <a:t>zasahovat</a:t>
            </a:r>
            <a:br>
              <a:rPr lang="cs-CZ" sz="2000" dirty="0" smtClean="0"/>
            </a:br>
            <a:r>
              <a:rPr lang="cs-CZ" sz="2000" dirty="0" smtClean="0"/>
              <a:t>dovoleno </a:t>
            </a:r>
            <a:r>
              <a:rPr lang="cs-CZ" sz="2000" dirty="0"/>
              <a:t>je jen to, co je </a:t>
            </a:r>
            <a:r>
              <a:rPr lang="cs-CZ" sz="2000" dirty="0" smtClean="0"/>
              <a:t>přikázáno, nejde </a:t>
            </a:r>
            <a:r>
              <a:rPr lang="cs-CZ" sz="2000" dirty="0"/>
              <a:t>o mezery, jen o představy, že by něco mělo být upraveno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10209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36</TotalTime>
  <Words>122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Slunovrat</vt:lpstr>
      <vt:lpstr>Microsoft Word Document</vt:lpstr>
      <vt:lpstr>Prezentace aplikace PowerPoint</vt:lpstr>
      <vt:lpstr>Právo a právní vědomí, mezery v právu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a právní vědomí, mezery v právu</dc:title>
  <dc:creator>administrator</dc:creator>
  <cp:lastModifiedBy>administrator</cp:lastModifiedBy>
  <cp:revision>5</cp:revision>
  <dcterms:created xsi:type="dcterms:W3CDTF">2013-10-30T08:39:05Z</dcterms:created>
  <dcterms:modified xsi:type="dcterms:W3CDTF">2013-12-05T10:56:28Z</dcterms:modified>
</cp:coreProperties>
</file>