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2222118"/>
              </p:ext>
            </p:extLst>
          </p:nvPr>
        </p:nvGraphicFramePr>
        <p:xfrm>
          <a:off x="2339752" y="222178"/>
          <a:ext cx="4464496" cy="6413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464496" cy="6413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72920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2924944"/>
            <a:ext cx="7406640" cy="1472184"/>
          </a:xfrm>
        </p:spPr>
        <p:txBody>
          <a:bodyPr>
            <a:noAutofit/>
          </a:bodyPr>
          <a:lstStyle/>
          <a:p>
            <a:r>
              <a:rPr lang="cs-CZ" sz="3200" b="1" dirty="0">
                <a:effectLst/>
              </a:rPr>
              <a:t>Subjektivní a objektivní právní </a:t>
            </a:r>
            <a:r>
              <a:rPr lang="cs-CZ" sz="3200" b="1" dirty="0" smtClean="0">
                <a:effectLst/>
              </a:rPr>
              <a:t>odpovědnost</a:t>
            </a:r>
            <a:br>
              <a:rPr lang="cs-CZ" sz="3200" b="1" dirty="0" smtClean="0">
                <a:effectLst/>
              </a:rPr>
            </a:br>
            <a:r>
              <a:rPr lang="cs-CZ" sz="3200" b="1" dirty="0">
                <a:effectLst/>
              </a:rPr>
              <a:t>Pojem interpretace práva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4253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85864" y="1196752"/>
            <a:ext cx="63367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subjektivní právní odpovědnost (za zavinění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zkoumá </a:t>
            </a:r>
            <a:r>
              <a:rPr lang="cs-CZ" sz="2000" dirty="0"/>
              <a:t>se, zda subjekt následek skutečně zavinil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85864" y="620688"/>
            <a:ext cx="661452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Subjektivní a objektivní právní odpovědnost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485863" y="2636912"/>
            <a:ext cx="6614527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ú</a:t>
            </a:r>
            <a:r>
              <a:rPr lang="cs-CZ" sz="2000" dirty="0" smtClean="0"/>
              <a:t>plná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typická </a:t>
            </a:r>
            <a:r>
              <a:rPr lang="cs-CZ" sz="2000" dirty="0"/>
              <a:t>v trestním </a:t>
            </a:r>
            <a:r>
              <a:rPr lang="cs-CZ" sz="2000" dirty="0" smtClean="0"/>
              <a:t>právu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zavinění </a:t>
            </a:r>
            <a:r>
              <a:rPr lang="cs-CZ" sz="2000" dirty="0"/>
              <a:t>je třeba </a:t>
            </a:r>
            <a:r>
              <a:rPr lang="cs-CZ" sz="2000" dirty="0" smtClean="0"/>
              <a:t>dokázat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presumovaná </a:t>
            </a:r>
            <a:r>
              <a:rPr lang="cs-CZ" sz="2000" dirty="0"/>
              <a:t>(předpokládaná)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v </a:t>
            </a:r>
            <a:r>
              <a:rPr lang="cs-CZ" sz="2000" dirty="0"/>
              <a:t>soukromém </a:t>
            </a:r>
            <a:r>
              <a:rPr lang="cs-CZ" sz="2000" dirty="0" smtClean="0"/>
              <a:t>právu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převrací </a:t>
            </a:r>
            <a:r>
              <a:rPr lang="cs-CZ" sz="2000" dirty="0"/>
              <a:t>se důkazní břemeno = je třeba se vyvinit</a:t>
            </a:r>
          </a:p>
        </p:txBody>
      </p:sp>
    </p:spTree>
    <p:extLst>
      <p:ext uri="{BB962C8B-B14F-4D97-AF65-F5344CB8AC3E}">
        <p14:creationId xmlns:p14="http://schemas.microsoft.com/office/powerpoint/2010/main" val="1072006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620688"/>
            <a:ext cx="727280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objektivní právní odpovědnost (za výsledek</a:t>
            </a:r>
            <a:r>
              <a:rPr lang="cs-CZ" sz="2000" b="1" dirty="0" smtClean="0"/>
              <a:t>)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odpovědnost </a:t>
            </a:r>
            <a:r>
              <a:rPr lang="cs-CZ" sz="2000" dirty="0"/>
              <a:t>za porušení práva, bez ohledu na zavinění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typické </a:t>
            </a:r>
            <a:r>
              <a:rPr lang="cs-CZ" sz="2000" b="1" dirty="0"/>
              <a:t>v obchodním právu</a:t>
            </a:r>
            <a:r>
              <a:rPr lang="cs-CZ" sz="2000" dirty="0"/>
              <a:t> (odpovědnost za vady skryté)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vyloučena </a:t>
            </a:r>
            <a:r>
              <a:rPr lang="cs-CZ" sz="2000" dirty="0"/>
              <a:t>v právu trestním a přestupkovém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31640" y="2420888"/>
            <a:ext cx="712879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absolutní </a:t>
            </a:r>
            <a:br>
              <a:rPr lang="cs-CZ" sz="2000" b="1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/>
              <a:t>m</a:t>
            </a:r>
            <a:r>
              <a:rPr lang="cs-CZ" sz="2000" dirty="0" smtClean="0"/>
              <a:t>álokdy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neexistují </a:t>
            </a:r>
            <a:r>
              <a:rPr lang="cs-CZ" sz="2000" dirty="0"/>
              <a:t>liberační důvody (nelze se vyvinit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prostá</a:t>
            </a:r>
            <a:br>
              <a:rPr lang="cs-CZ" sz="2000" b="1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existují </a:t>
            </a:r>
            <a:r>
              <a:rPr lang="cs-CZ" sz="2000" dirty="0"/>
              <a:t>liberační důvody = lze se </a:t>
            </a:r>
            <a:r>
              <a:rPr lang="cs-CZ" sz="2000" dirty="0" smtClean="0"/>
              <a:t>vyvinit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př</a:t>
            </a:r>
            <a:r>
              <a:rPr lang="cs-CZ" sz="2000" dirty="0"/>
              <a:t>.: - když mám sousedovu knihu u sebe a povodeň </a:t>
            </a:r>
            <a:r>
              <a:rPr lang="cs-CZ" sz="2000" dirty="0" smtClean="0"/>
              <a:t>vezme celý barák, je jedno, jestli ta kniha byla u </a:t>
            </a:r>
            <a:r>
              <a:rPr lang="cs-CZ" sz="2000" dirty="0"/>
              <a:t>mě nebo u něj</a:t>
            </a:r>
          </a:p>
        </p:txBody>
      </p:sp>
    </p:spTree>
    <p:extLst>
      <p:ext uri="{BB962C8B-B14F-4D97-AF65-F5344CB8AC3E}">
        <p14:creationId xmlns:p14="http://schemas.microsoft.com/office/powerpoint/2010/main" val="2954743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56467"/>
            <a:ext cx="32396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Pojem interpretace práva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17982" y="1772816"/>
            <a:ext cx="748883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interpretace práva (výklad práva</a:t>
            </a:r>
            <a:r>
              <a:rPr lang="cs-CZ" sz="2000" b="1" dirty="0" smtClean="0"/>
              <a:t>)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proces</a:t>
            </a:r>
            <a:r>
              <a:rPr lang="cs-CZ" sz="2000" dirty="0"/>
              <a:t>, ve kterém poznáváme </a:t>
            </a:r>
            <a:r>
              <a:rPr lang="cs-CZ" sz="2000" b="1" dirty="0"/>
              <a:t>smysl, význam a obsah </a:t>
            </a:r>
            <a:r>
              <a:rPr lang="cs-CZ" sz="2000" dirty="0"/>
              <a:t>právní </a:t>
            </a:r>
            <a:r>
              <a:rPr lang="cs-CZ" sz="2000" dirty="0" smtClean="0"/>
              <a:t>normy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cíl </a:t>
            </a:r>
            <a:r>
              <a:rPr lang="cs-CZ" sz="2000" dirty="0"/>
              <a:t>– objasnit smysl textu (-co je po právu</a:t>
            </a:r>
            <a:r>
              <a:rPr lang="cs-CZ" sz="2000" dirty="0" smtClean="0"/>
              <a:t>?)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falsifikace </a:t>
            </a:r>
            <a:r>
              <a:rPr lang="cs-CZ" sz="2000" dirty="0"/>
              <a:t>– úmyslně nesprávná </a:t>
            </a:r>
            <a:r>
              <a:rPr lang="cs-CZ" sz="2000" dirty="0" smtClean="0"/>
              <a:t>interpretace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dezinterpretace </a:t>
            </a:r>
            <a:r>
              <a:rPr lang="cs-CZ" sz="2000" dirty="0"/>
              <a:t>– omyl, neúmyslně nesprávná </a:t>
            </a:r>
            <a:r>
              <a:rPr lang="cs-CZ" sz="2000" dirty="0" smtClean="0"/>
              <a:t>interpretace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reinterpretace </a:t>
            </a:r>
            <a:r>
              <a:rPr lang="cs-CZ" sz="2000" dirty="0"/>
              <a:t>– jiný správný výklad</a:t>
            </a:r>
          </a:p>
        </p:txBody>
      </p:sp>
    </p:spTree>
    <p:extLst>
      <p:ext uri="{BB962C8B-B14F-4D97-AF65-F5344CB8AC3E}">
        <p14:creationId xmlns:p14="http://schemas.microsoft.com/office/powerpoint/2010/main" val="1154129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688706"/>
            <a:ext cx="341760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Funkce </a:t>
            </a:r>
            <a:r>
              <a:rPr lang="cs-CZ" sz="2000" b="1" dirty="0"/>
              <a:t>interpretace práva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763688" y="1484784"/>
            <a:ext cx="712879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heuristická</a:t>
            </a:r>
            <a:r>
              <a:rPr lang="cs-CZ" sz="2000" b="1" dirty="0"/>
              <a:t>, resp. hermeneutická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hermeneutická </a:t>
            </a:r>
            <a:r>
              <a:rPr lang="cs-CZ" sz="2000" dirty="0"/>
              <a:t>– nauka o metodách správného výkladu </a:t>
            </a:r>
            <a:r>
              <a:rPr lang="cs-CZ" sz="2000" dirty="0" smtClean="0"/>
              <a:t>a chápání </a:t>
            </a:r>
            <a:r>
              <a:rPr lang="cs-CZ" sz="2000" dirty="0"/>
              <a:t>textů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interpretujeme </a:t>
            </a:r>
            <a:r>
              <a:rPr lang="cs-CZ" sz="2000" dirty="0"/>
              <a:t>PN = poznáváme je (co je dovoleno, co ne)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používáme </a:t>
            </a:r>
            <a:r>
              <a:rPr lang="cs-CZ" sz="2000" dirty="0"/>
              <a:t>k tomu </a:t>
            </a:r>
            <a:r>
              <a:rPr lang="cs-CZ" sz="2000" b="1" dirty="0"/>
              <a:t>metody interpretace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763688" y="3586403"/>
            <a:ext cx="684076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mocensko-organizační </a:t>
            </a:r>
            <a:r>
              <a:rPr lang="cs-CZ" sz="2000" b="1" dirty="0"/>
              <a:t>funkce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určité </a:t>
            </a:r>
            <a:r>
              <a:rPr lang="cs-CZ" sz="2000" dirty="0"/>
              <a:t>instituce jsou nadány pravomocí závazně </a:t>
            </a:r>
            <a:r>
              <a:rPr lang="cs-CZ" sz="2000" dirty="0" smtClean="0"/>
              <a:t>interpretovat </a:t>
            </a:r>
            <a:r>
              <a:rPr lang="cs-CZ" sz="2000" dirty="0"/>
              <a:t>právní normy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řešení </a:t>
            </a:r>
            <a:r>
              <a:rPr lang="cs-CZ" sz="2000" dirty="0"/>
              <a:t>konfliktů </a:t>
            </a:r>
            <a:r>
              <a:rPr lang="cs-CZ" sz="2000" dirty="0" smtClean="0"/>
              <a:t>zájmů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argumentační </a:t>
            </a:r>
            <a:r>
              <a:rPr lang="cs-CZ" sz="2000" b="1" dirty="0"/>
              <a:t>funkce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výsledky </a:t>
            </a:r>
            <a:r>
              <a:rPr lang="cs-CZ" sz="2000" dirty="0"/>
              <a:t>interpretace – slouží jako významné argumenty </a:t>
            </a:r>
            <a:r>
              <a:rPr lang="cs-CZ" sz="2000" dirty="0" smtClean="0"/>
              <a:t>v právní </a:t>
            </a:r>
            <a:r>
              <a:rPr lang="cs-CZ" sz="2000" dirty="0"/>
              <a:t>sporu</a:t>
            </a:r>
          </a:p>
          <a:p>
            <a:r>
              <a:rPr lang="cs-CZ" sz="2000" b="1" dirty="0"/>
              <a:t> 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7441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620688"/>
            <a:ext cx="712879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O</a:t>
            </a:r>
            <a:r>
              <a:rPr lang="cs-CZ" sz="2000" b="1" dirty="0" smtClean="0"/>
              <a:t>bjekty </a:t>
            </a:r>
            <a:r>
              <a:rPr lang="cs-CZ" sz="2000" b="1" dirty="0"/>
              <a:t>interpretace </a:t>
            </a:r>
            <a:r>
              <a:rPr lang="cs-CZ" sz="2000" b="1" dirty="0" smtClean="0"/>
              <a:t>práva</a:t>
            </a:r>
            <a:br>
              <a:rPr lang="cs-CZ" sz="2000" b="1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primární </a:t>
            </a:r>
            <a:r>
              <a:rPr lang="cs-CZ" sz="2000" b="1" dirty="0"/>
              <a:t>objekty </a:t>
            </a:r>
            <a:r>
              <a:rPr lang="cs-CZ" sz="2000" dirty="0"/>
              <a:t>– prameny objektivního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používají </a:t>
            </a:r>
            <a:r>
              <a:rPr lang="cs-CZ" sz="2000" dirty="0"/>
              <a:t>se zejména v rámci </a:t>
            </a:r>
            <a:r>
              <a:rPr lang="cs-CZ" sz="2000" b="1" dirty="0"/>
              <a:t>standardních metod </a:t>
            </a:r>
            <a:r>
              <a:rPr lang="cs-CZ" sz="2000" dirty="0" smtClean="0"/>
              <a:t>interpretace</a:t>
            </a:r>
          </a:p>
          <a:p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sekundární objekt</a:t>
            </a:r>
            <a:br>
              <a:rPr lang="cs-CZ" sz="2000" b="1" dirty="0" smtClean="0"/>
            </a:br>
            <a:endParaRPr lang="cs-CZ" sz="2000" b="1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„</a:t>
            </a:r>
            <a:r>
              <a:rPr lang="cs-CZ" sz="2000" dirty="0"/>
              <a:t>berličky“ pro zpřesnění pravidel chování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hodnoty</a:t>
            </a:r>
            <a:r>
              <a:rPr lang="cs-CZ" sz="2000" dirty="0"/>
              <a:t>, právní principy, soudní judikatura, tradice, </a:t>
            </a:r>
            <a:r>
              <a:rPr lang="cs-CZ" sz="2000" dirty="0" smtClean="0"/>
              <a:t>doktrína, důvodová </a:t>
            </a:r>
            <a:r>
              <a:rPr lang="cs-CZ" sz="2000" dirty="0"/>
              <a:t>zpráva</a:t>
            </a:r>
          </a:p>
        </p:txBody>
      </p:sp>
    </p:spTree>
    <p:extLst>
      <p:ext uri="{BB962C8B-B14F-4D97-AF65-F5344CB8AC3E}">
        <p14:creationId xmlns:p14="http://schemas.microsoft.com/office/powerpoint/2010/main" val="802465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48</TotalTime>
  <Words>85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Microsoft Word Document</vt:lpstr>
      <vt:lpstr>Prezentace aplikace PowerPoint</vt:lpstr>
      <vt:lpstr>Subjektivní a objektivní právní odpovědnost Pojem interpretace práva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Subjektivní a objektivní právní odpovědnost Pojem interpretace práva</dc:title>
  <dc:creator>administrator</dc:creator>
  <cp:lastModifiedBy>administrator</cp:lastModifiedBy>
  <cp:revision>4</cp:revision>
  <dcterms:created xsi:type="dcterms:W3CDTF">2013-11-26T11:49:30Z</dcterms:created>
  <dcterms:modified xsi:type="dcterms:W3CDTF">2013-12-05T10:57:16Z</dcterms:modified>
</cp:coreProperties>
</file>