
<file path=[Content_Types].xml><?xml version="1.0" encoding="utf-8"?>
<Types xmlns="http://schemas.openxmlformats.org/package/2006/content-types">
  <Default Extension="png" ContentType="image/png"/>
  <Default Extension="emf" ContentType="image/x-emf"/>
  <Default Extension="jpeg" ContentType="image/jpeg"/>
  <Default Extension="rels" ContentType="application/vnd.openxmlformats-package.relationships+xml"/>
  <Default Extension="xml" ContentType="application/xml"/>
  <Default Extension="docx" ContentType="application/vnd.openxmlformats-officedocument.wordprocessingml.document"/>
  <Default Extension="vml" ContentType="application/vnd.openxmlformats-officedocument.vmlDrawing"/>
  <Override PartName="/ppt/presentation.xml" ContentType="application/vnd.openxmlformats-officedocument.presentationml.presentation.main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<Relationship Id="rId3" Type="http://schemas.openxmlformats.org/package/2006/relationships/metadata/core-properties" Target="docProps/core.xml"/><Relationship Id="rId2" Type="http://schemas.openxmlformats.org/package/2006/relationships/metadata/thumbnail" Target="docProps/thumbnail.jpeg"/><Relationship Id="rId1" Type="http://schemas.openxmlformats.org/officeDocument/2006/relationships/officeDocument" Target="ppt/presentation.xml"/><Relationship Id="rId4" Type="http://schemas.openxmlformats.org/officeDocument/2006/relationships/extended-properties" Target="docProps/app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>
  <p:sldMasterIdLst>
    <p:sldMasterId id="2147483648" r:id="rId1"/>
  </p:sldMasterIdLst>
  <p:sldIdLst>
    <p:sldId id="264" r:id="rId2"/>
    <p:sldId id="257" r:id="rId3"/>
    <p:sldId id="258" r:id="rId4"/>
    <p:sldId id="260" r:id="rId5"/>
    <p:sldId id="261" r:id="rId6"/>
    <p:sldId id="265" r:id="rId7"/>
    <p:sldId id="262" r:id="rId8"/>
    <p:sldId id="263" r:id="rId9"/>
    <p:sldId id="259" r:id="rId10"/>
  </p:sldIdLst>
  <p:sldSz cx="9144000" cy="6858000" type="screen4x3"/>
  <p:notesSz cx="6858000" cy="9144000"/>
  <p:defaultTextStyle>
    <a:defPPr>
      <a:defRPr lang="cs-CZ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</p:extLst>
</p:presentationPr>
</file>

<file path=ppt/tableStyles.xml><?xml version="1.0" encoding="utf-8"?>
<a:tblStyleLst xmlns:a="http://schemas.openxmlformats.org/drawingml/2006/main" def="{5C22544A-7EE6-4342-B048-85BDC9FD1C3A}">
  <a:tblStyle styleId="{5C22544A-7EE6-4342-B048-85BDC9FD1C3A}" styleName="Střední styl 2 – zvýraznění 1">
    <a:wholeTbl>
      <a:tcTxStyle>
        <a:fontRef idx="minor">
          <a:prstClr val="black"/>
        </a:fontRef>
        <a:schemeClr val="dk1"/>
      </a:tcTxStyle>
      <a:tcStyle>
        <a:tcBdr>
          <a:left>
            <a:ln w="12700" cmpd="sng">
              <a:solidFill>
                <a:schemeClr val="lt1"/>
              </a:solidFill>
            </a:ln>
          </a:left>
          <a:right>
            <a:ln w="12700" cmpd="sng">
              <a:solidFill>
                <a:schemeClr val="lt1"/>
              </a:solidFill>
            </a:ln>
          </a:right>
          <a:top>
            <a:ln w="12700" cmpd="sng">
              <a:solidFill>
                <a:schemeClr val="lt1"/>
              </a:solidFill>
            </a:ln>
          </a:top>
          <a:bottom>
            <a:ln w="12700" cmpd="sng">
              <a:solidFill>
                <a:schemeClr val="lt1"/>
              </a:solidFill>
            </a:ln>
          </a:bottom>
          <a:insideH>
            <a:ln w="12700" cmpd="sng">
              <a:solidFill>
                <a:schemeClr val="lt1"/>
              </a:solidFill>
            </a:ln>
          </a:insideH>
          <a:insideV>
            <a:ln w="12700" cmpd="sng">
              <a:solidFill>
                <a:schemeClr val="lt1"/>
              </a:solidFill>
            </a:ln>
          </a:insideV>
        </a:tcBdr>
        <a:fill>
          <a:solidFill>
            <a:schemeClr val="accent1">
              <a:tint val="20000"/>
            </a:schemeClr>
          </a:solidFill>
        </a:fill>
      </a:tcStyle>
    </a:wholeTbl>
    <a:band1H>
      <a:tcStyle>
        <a:tcBdr/>
        <a:fill>
          <a:solidFill>
            <a:schemeClr val="accent1">
              <a:tint val="40000"/>
            </a:schemeClr>
          </a:solidFill>
        </a:fill>
      </a:tcStyle>
    </a:band1H>
    <a:band2H>
      <a:tcStyle>
        <a:tcBdr/>
      </a:tcStyle>
    </a:band2H>
    <a:band1V>
      <a:tcStyle>
        <a:tcBdr/>
        <a:fill>
          <a:solidFill>
            <a:schemeClr val="accent1">
              <a:tint val="40000"/>
            </a:schemeClr>
          </a:solidFill>
        </a:fill>
      </a:tcStyle>
    </a:band1V>
    <a:band2V>
      <a:tcStyle>
        <a:tcBdr/>
      </a:tcStyle>
    </a:band2V>
    <a:lastCol>
      <a:tcTxStyle b="on">
        <a:fontRef idx="minor">
          <a:prstClr val="black"/>
        </a:fontRef>
        <a:schemeClr val="lt1"/>
      </a:tcTxStyle>
      <a:tcStyle>
        <a:tcBdr/>
        <a:fill>
          <a:solidFill>
            <a:schemeClr val="accent1"/>
          </a:solidFill>
        </a:fill>
      </a:tcStyle>
    </a:lastCol>
    <a:firstCol>
      <a:tcTxStyle b="on">
        <a:fontRef idx="minor">
          <a:prstClr val="black"/>
        </a:fontRef>
        <a:schemeClr val="lt1"/>
      </a:tcTxStyle>
      <a:tcStyle>
        <a:tcBdr/>
        <a:fill>
          <a:solidFill>
            <a:schemeClr val="accent1"/>
          </a:solidFill>
        </a:fill>
      </a:tcStyle>
    </a:firstCol>
    <a:lastRow>
      <a:tcTxStyle b="on">
        <a:fontRef idx="minor">
          <a:prstClr val="black"/>
        </a:fontRef>
        <a:schemeClr val="lt1"/>
      </a:tcTxStyle>
      <a:tcStyle>
        <a:tcBdr>
          <a:top>
            <a:ln w="38100" cmpd="sng">
              <a:solidFill>
                <a:schemeClr val="lt1"/>
              </a:solidFill>
            </a:ln>
          </a:top>
        </a:tcBdr>
        <a:fill>
          <a:solidFill>
            <a:schemeClr val="accent1"/>
          </a:solidFill>
        </a:fill>
      </a:tcStyle>
    </a:lastRow>
    <a:firstRow>
      <a:tcTxStyle b="on">
        <a:fontRef idx="minor">
          <a:prstClr val="black"/>
        </a:fontRef>
        <a:schemeClr val="lt1"/>
      </a:tcTxStyle>
      <a:tcStyle>
        <a:tcBdr>
          <a:bottom>
            <a:ln w="38100" cmpd="sng">
              <a:solidFill>
                <a:schemeClr val="lt1"/>
              </a:solidFill>
            </a:ln>
          </a:bottom>
        </a:tcBdr>
        <a:fill>
          <a:solidFill>
            <a:schemeClr val="accent1"/>
          </a:solidFill>
        </a:fill>
      </a:tcStyle>
    </a:firstRow>
  </a:tblStyle>
</a:tblStyleLst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>
    <p:restoredLeft sz="15620"/>
    <p:restoredTop sz="94660"/>
  </p:normalViewPr>
  <p:slideViewPr>
    <p:cSldViewPr>
      <p:cViewPr varScale="1">
        <p:scale>
          <a:sx n="39" d="100"/>
          <a:sy n="39" d="100"/>
        </p:scale>
        <p:origin x="-684" y="-96"/>
      </p:cViewPr>
      <p:guideLst>
        <p:guide orient="horz" pos="2160"/>
        <p:guide pos="2880"/>
      </p:guideLst>
    </p:cSldViewPr>
  </p:slideViewPr>
  <p:notesTextViewPr>
    <p:cViewPr>
      <p:scale>
        <a:sx n="1" d="1"/>
        <a:sy n="1" d="1"/>
      </p:scale>
      <p:origin x="0" y="0"/>
    </p:cViewPr>
  </p:notesTextViewPr>
  <p:gridSpacing cx="72008" cy="72008"/>
</p:viewPr>
</file>

<file path=ppt/_rels/presentation.xml.rels><?xml version="1.0" encoding="UTF-8" standalone="yes"?>
<Relationships xmlns="http://schemas.openxmlformats.org/package/2006/relationships"><Relationship Id="rId8" Type="http://schemas.openxmlformats.org/officeDocument/2006/relationships/slide" Target="slides/slide7.xml"/><Relationship Id="rId13" Type="http://schemas.openxmlformats.org/officeDocument/2006/relationships/theme" Target="theme/theme1.xml"/><Relationship Id="rId3" Type="http://schemas.openxmlformats.org/officeDocument/2006/relationships/slide" Target="slides/slide2.xml"/><Relationship Id="rId7" Type="http://schemas.openxmlformats.org/officeDocument/2006/relationships/slide" Target="slides/slide6.xml"/><Relationship Id="rId12" Type="http://schemas.openxmlformats.org/officeDocument/2006/relationships/viewProps" Target="viewProps.xml"/><Relationship Id="rId2" Type="http://schemas.openxmlformats.org/officeDocument/2006/relationships/slide" Target="slides/slide1.xml"/><Relationship Id="rId1" Type="http://schemas.openxmlformats.org/officeDocument/2006/relationships/slideMaster" Target="slideMasters/slideMaster1.xml"/><Relationship Id="rId6" Type="http://schemas.openxmlformats.org/officeDocument/2006/relationships/slide" Target="slides/slide5.xml"/><Relationship Id="rId11" Type="http://schemas.openxmlformats.org/officeDocument/2006/relationships/presProps" Target="presProps.xml"/><Relationship Id="rId5" Type="http://schemas.openxmlformats.org/officeDocument/2006/relationships/slide" Target="slides/slide4.xml"/><Relationship Id="rId10" Type="http://schemas.openxmlformats.org/officeDocument/2006/relationships/slide" Target="slides/slide9.xml"/><Relationship Id="rId4" Type="http://schemas.openxmlformats.org/officeDocument/2006/relationships/slide" Target="slides/slide3.xml"/><Relationship Id="rId9" Type="http://schemas.openxmlformats.org/officeDocument/2006/relationships/slide" Target="slides/slide8.xml"/><Relationship Id="rId14" Type="http://schemas.openxmlformats.org/officeDocument/2006/relationships/tableStyles" Target="tableStyles.xml"/></Relationships>
</file>

<file path=ppt/drawings/_rels/vmlDrawing1.vml.rels><?xml version="1.0" encoding="UTF-8" standalone="yes"?>
<Relationships xmlns="http://schemas.openxmlformats.org/package/2006/relationships"><Relationship Id="rId1" Type="http://schemas.openxmlformats.org/officeDocument/2006/relationships/image" Target="../media/image1.emf"/></Relationships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type="title" preserve="1">
  <p:cSld name="Úvodní sníme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ctrTitle"/>
          </p:nvPr>
        </p:nvSpPr>
        <p:spPr>
          <a:xfrm>
            <a:off x="685800" y="2130425"/>
            <a:ext cx="7772400" cy="1470025"/>
          </a:xfrm>
        </p:spPr>
        <p:txBody>
          <a:bodyPr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Podnadpis 2"/>
          <p:cNvSpPr>
            <a:spLocks noGrp="1"/>
          </p:cNvSpPr>
          <p:nvPr>
            <p:ph type="subTitle" idx="1"/>
          </p:nvPr>
        </p:nvSpPr>
        <p:spPr>
          <a:xfrm>
            <a:off x="1371600" y="3886200"/>
            <a:ext cx="6400800" cy="1752600"/>
          </a:xfrm>
        </p:spPr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cs-CZ" smtClean="0"/>
              <a:t>Kliknutím lze upravit styl předlohy.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721F7DB2-2CD7-40CA-B465-142DD158480F}" type="datetimeFigureOut">
              <a:rPr lang="cs-CZ" smtClean="0"/>
              <a:t>2. 12. 2013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9ABD9488-1254-445A-8B1D-433E7746B463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1056478428"/>
      </p:ext>
    </p:extLst>
  </p:cSld>
  <p:clrMapOvr>
    <a:masterClrMapping/>
  </p:clrMapOvr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Nadpis a obsah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721F7DB2-2CD7-40CA-B465-142DD158480F}" type="datetimeFigureOut">
              <a:rPr lang="cs-CZ" smtClean="0"/>
              <a:t>2. 12. 2013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9ABD9488-1254-445A-8B1D-433E7746B463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1507077159"/>
      </p:ext>
    </p:extLst>
  </p:cSld>
  <p:clrMapOvr>
    <a:masterClrMapping/>
  </p:clrMapOvr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type="secHead" preserve="1">
  <p:cSld name="Záhlaví části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722313" y="4406900"/>
            <a:ext cx="7772400" cy="1362075"/>
          </a:xfrm>
        </p:spPr>
        <p:txBody>
          <a:bodyPr anchor="t"/>
          <a:lstStyle>
            <a:lvl1pPr algn="l">
              <a:defRPr sz="4000" b="1" cap="all"/>
            </a:lvl1pPr>
          </a:lstStyle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722313" y="2906713"/>
            <a:ext cx="7772400" cy="1500187"/>
          </a:xfrm>
        </p:spPr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721F7DB2-2CD7-40CA-B465-142DD158480F}" type="datetimeFigureOut">
              <a:rPr lang="cs-CZ" smtClean="0"/>
              <a:t>2. 12. 2013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9ABD9488-1254-445A-8B1D-433E7746B463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3437154738"/>
      </p:ext>
    </p:extLst>
  </p:cSld>
  <p:clrMapOvr>
    <a:masterClrMapping/>
  </p:clrMapOvr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Dva obsah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sz="half" idx="1"/>
          </p:nvPr>
        </p:nvSpPr>
        <p:spPr>
          <a:xfrm>
            <a:off x="457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obsah 3"/>
          <p:cNvSpPr>
            <a:spLocks noGrp="1"/>
          </p:cNvSpPr>
          <p:nvPr>
            <p:ph sz="half" idx="2"/>
          </p:nvPr>
        </p:nvSpPr>
        <p:spPr>
          <a:xfrm>
            <a:off x="4648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721F7DB2-2CD7-40CA-B465-142DD158480F}" type="datetimeFigureOut">
              <a:rPr lang="cs-CZ" smtClean="0"/>
              <a:t>2. 12. 2013</a:t>
            </a:fld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9ABD9488-1254-445A-8B1D-433E7746B463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1236122353"/>
      </p:ext>
    </p:extLst>
  </p:cSld>
  <p:clrMapOvr>
    <a:masterClrMapping/>
  </p:clrMapOvr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Porovnání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457200" y="1535113"/>
            <a:ext cx="4040188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4" name="Zástupný symbol pro obsah 3"/>
          <p:cNvSpPr>
            <a:spLocks noGrp="1"/>
          </p:cNvSpPr>
          <p:nvPr>
            <p:ph sz="half" idx="2"/>
          </p:nvPr>
        </p:nvSpPr>
        <p:spPr>
          <a:xfrm>
            <a:off x="457200" y="2174875"/>
            <a:ext cx="4040188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5" name="Zástupný symbol pro text 4"/>
          <p:cNvSpPr>
            <a:spLocks noGrp="1"/>
          </p:cNvSpPr>
          <p:nvPr>
            <p:ph type="body" sz="quarter" idx="3"/>
          </p:nvPr>
        </p:nvSpPr>
        <p:spPr>
          <a:xfrm>
            <a:off x="4645025" y="1535113"/>
            <a:ext cx="4041775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6" name="Zástupný symbol pro obsah 5"/>
          <p:cNvSpPr>
            <a:spLocks noGrp="1"/>
          </p:cNvSpPr>
          <p:nvPr>
            <p:ph sz="quarter" idx="4"/>
          </p:nvPr>
        </p:nvSpPr>
        <p:spPr>
          <a:xfrm>
            <a:off x="4645025" y="2174875"/>
            <a:ext cx="4041775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7" name="Zástupný symbol pro datum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721F7DB2-2CD7-40CA-B465-142DD158480F}" type="datetimeFigureOut">
              <a:rPr lang="cs-CZ" smtClean="0"/>
              <a:t>2. 12. 2013</a:t>
            </a:fld>
            <a:endParaRPr lang="cs-CZ"/>
          </a:p>
        </p:txBody>
      </p:sp>
      <p:sp>
        <p:nvSpPr>
          <p:cNvPr id="8" name="Zástupný symbol pro zápatí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9" name="Zástupný symbol pro číslo snímku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9ABD9488-1254-445A-8B1D-433E7746B463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2921272396"/>
      </p:ext>
    </p:extLst>
  </p:cSld>
  <p:clrMapOvr>
    <a:masterClrMapping/>
  </p:clrMapOvr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Pouze nadpis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datum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721F7DB2-2CD7-40CA-B465-142DD158480F}" type="datetimeFigureOut">
              <a:rPr lang="cs-CZ" smtClean="0"/>
              <a:t>2. 12. 2013</a:t>
            </a:fld>
            <a:endParaRPr lang="cs-CZ"/>
          </a:p>
        </p:txBody>
      </p:sp>
      <p:sp>
        <p:nvSpPr>
          <p:cNvPr id="4" name="Zástupný symbol pro zápatí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5" name="Zástupný symbol pro číslo snímku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9ABD9488-1254-445A-8B1D-433E7746B463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2856220434"/>
      </p:ext>
    </p:extLst>
  </p:cSld>
  <p:clrMapOvr>
    <a:masterClrMapping/>
  </p:clrMapOvr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Prázdný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datum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721F7DB2-2CD7-40CA-B465-142DD158480F}" type="datetimeFigureOut">
              <a:rPr lang="cs-CZ" smtClean="0"/>
              <a:t>2. 12. 2013</a:t>
            </a:fld>
            <a:endParaRPr lang="cs-CZ"/>
          </a:p>
        </p:txBody>
      </p:sp>
      <p:sp>
        <p:nvSpPr>
          <p:cNvPr id="3" name="Zástupný symbol pro zápatí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4" name="Zástupný symbol pro číslo snímku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9ABD9488-1254-445A-8B1D-433E7746B463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3418978564"/>
      </p:ext>
    </p:extLst>
  </p:cSld>
  <p:clrMapOvr>
    <a:masterClrMapping/>
  </p:clrMapOvr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Obsah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457200" y="273050"/>
            <a:ext cx="3008313" cy="1162050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3575050" y="273050"/>
            <a:ext cx="5111750" cy="5853113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text 3"/>
          <p:cNvSpPr>
            <a:spLocks noGrp="1"/>
          </p:cNvSpPr>
          <p:nvPr>
            <p:ph type="body" sz="half" idx="2"/>
          </p:nvPr>
        </p:nvSpPr>
        <p:spPr>
          <a:xfrm>
            <a:off x="457200" y="1435100"/>
            <a:ext cx="3008313" cy="4691063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721F7DB2-2CD7-40CA-B465-142DD158480F}" type="datetimeFigureOut">
              <a:rPr lang="cs-CZ" smtClean="0"/>
              <a:t>2. 12. 2013</a:t>
            </a:fld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9ABD9488-1254-445A-8B1D-433E7746B463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3709973064"/>
      </p:ext>
    </p:extLst>
  </p:cSld>
  <p:clrMapOvr>
    <a:masterClrMapping/>
  </p:clrMapOvr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type="picTx" preserve="1">
  <p:cSld name="Obrázek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1792288" y="4800600"/>
            <a:ext cx="5486400" cy="566738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obrázek 2"/>
          <p:cNvSpPr>
            <a:spLocks noGrp="1"/>
          </p:cNvSpPr>
          <p:nvPr>
            <p:ph type="pic" idx="1"/>
          </p:nvPr>
        </p:nvSpPr>
        <p:spPr>
          <a:xfrm>
            <a:off x="1792288" y="612775"/>
            <a:ext cx="5486400" cy="4114800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cs-CZ"/>
          </a:p>
        </p:txBody>
      </p:sp>
      <p:sp>
        <p:nvSpPr>
          <p:cNvPr id="4" name="Zástupný symbol pro text 3"/>
          <p:cNvSpPr>
            <a:spLocks noGrp="1"/>
          </p:cNvSpPr>
          <p:nvPr>
            <p:ph type="body" sz="half" idx="2"/>
          </p:nvPr>
        </p:nvSpPr>
        <p:spPr>
          <a:xfrm>
            <a:off x="1792288" y="5367338"/>
            <a:ext cx="5486400" cy="804862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721F7DB2-2CD7-40CA-B465-142DD158480F}" type="datetimeFigureOut">
              <a:rPr lang="cs-CZ" smtClean="0"/>
              <a:t>2. 12. 2013</a:t>
            </a:fld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9ABD9488-1254-445A-8B1D-433E7746B463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560907508"/>
      </p:ext>
    </p:extLst>
  </p:cSld>
  <p:clrMapOvr>
    <a:masterClrMapping/>
  </p:clrMapOvr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Nadpis a svislý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svislý text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721F7DB2-2CD7-40CA-B465-142DD158480F}" type="datetimeFigureOut">
              <a:rPr lang="cs-CZ" smtClean="0"/>
              <a:t>2. 12. 2013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9ABD9488-1254-445A-8B1D-433E7746B463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3406190410"/>
      </p:ext>
    </p:extLst>
  </p:cSld>
  <p:clrMapOvr>
    <a:masterClrMapping/>
  </p:clrMapOvr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Svislý nadpis a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vislý nadpis 1"/>
          <p:cNvSpPr>
            <a:spLocks noGrp="1"/>
          </p:cNvSpPr>
          <p:nvPr>
            <p:ph type="title" orient="vert"/>
          </p:nvPr>
        </p:nvSpPr>
        <p:spPr>
          <a:xfrm>
            <a:off x="6629400" y="274638"/>
            <a:ext cx="2057400" cy="5851525"/>
          </a:xfrm>
        </p:spPr>
        <p:txBody>
          <a:bodyPr vert="eaVert"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svislý text 2"/>
          <p:cNvSpPr>
            <a:spLocks noGrp="1"/>
          </p:cNvSpPr>
          <p:nvPr>
            <p:ph type="body" orient="vert" idx="1"/>
          </p:nvPr>
        </p:nvSpPr>
        <p:spPr>
          <a:xfrm>
            <a:off x="457200" y="274638"/>
            <a:ext cx="6019800" cy="5851525"/>
          </a:xfrm>
        </p:spPr>
        <p:txBody>
          <a:bodyPr vert="eaVert"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721F7DB2-2CD7-40CA-B465-142DD158480F}" type="datetimeFigureOut">
              <a:rPr lang="cs-CZ" smtClean="0"/>
              <a:t>2. 12. 2013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9ABD9488-1254-445A-8B1D-433E7746B463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64905447"/>
      </p:ext>
    </p:extLst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theme" Target="../theme/theme1.xml"/><Relationship Id="rId2" Type="http://schemas.openxmlformats.org/officeDocument/2006/relationships/slideLayout" Target="../slideLayouts/slideLayout2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0" Type="http://schemas.openxmlformats.org/officeDocument/2006/relationships/slideLayout" Target="../slideLayouts/slideLayout10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nadpis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721F7DB2-2CD7-40CA-B465-142DD158480F}" type="datetimeFigureOut">
              <a:rPr lang="cs-CZ" smtClean="0"/>
              <a:t>2. 12. 2013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9ABD9488-1254-445A-8B1D-433E7746B463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4054563162"/>
      </p:ext>
    </p:extLst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cs-CZ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3" Type="http://schemas.openxmlformats.org/officeDocument/2006/relationships/package" Target="../embeddings/Microsoft_Word_Document1.docx"/><Relationship Id="rId2" Type="http://schemas.openxmlformats.org/officeDocument/2006/relationships/slideLayout" Target="../slideLayouts/slideLayout7.xml"/><Relationship Id="rId1" Type="http://schemas.openxmlformats.org/officeDocument/2006/relationships/vmlDrawing" Target="../drawings/vmlDrawing1.vml"/><Relationship Id="rId4" Type="http://schemas.openxmlformats.org/officeDocument/2006/relationships/image" Target="../media/image1.emf"/></Relationships>
</file>

<file path=ppt/slides/_rels/slide2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3.xml.rels><?xml version="1.0" encoding="UTF-8" standalone="yes"?>
<Relationships xmlns="http://schemas.openxmlformats.org/package/2006/relationships"><Relationship Id="rId2" Type="http://schemas.openxmlformats.org/officeDocument/2006/relationships/image" Target="../media/image2.png"/><Relationship Id="rId1" Type="http://schemas.openxmlformats.org/officeDocument/2006/relationships/slideLayout" Target="../slideLayouts/slideLayout2.xml"/></Relationships>
</file>

<file path=ppt/slides/_rels/slide4.xml.rels><?xml version="1.0" encoding="UTF-8" standalone="yes"?>
<Relationships xmlns="http://schemas.openxmlformats.org/package/2006/relationships"><Relationship Id="rId2" Type="http://schemas.openxmlformats.org/officeDocument/2006/relationships/image" Target="../media/image3.png"/><Relationship Id="rId1" Type="http://schemas.openxmlformats.org/officeDocument/2006/relationships/slideLayout" Target="../slideLayouts/slideLayout2.xml"/></Relationships>
</file>

<file path=ppt/slides/_rels/slide5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6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7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8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9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7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graphicFrame>
        <p:nvGraphicFramePr>
          <p:cNvPr id="4" name="Objekt 3"/>
          <p:cNvGraphicFramePr>
            <a:graphicFrameLocks noChangeAspect="1"/>
          </p:cNvGraphicFramePr>
          <p:nvPr>
            <p:extLst>
              <p:ext uri="{D42A27DB-BD31-4B8C-83A1-F6EECF244321}">
                <p14:modId xmlns:p14="http://schemas.microsoft.com/office/powerpoint/2010/main" val="4045444430"/>
              </p:ext>
            </p:extLst>
          </p:nvPr>
        </p:nvGraphicFramePr>
        <p:xfrm>
          <a:off x="1611313" y="109538"/>
          <a:ext cx="5791200" cy="6553200"/>
        </p:xfrm>
        <a:graphic>
          <a:graphicData uri="http://schemas.openxmlformats.org/presentationml/2006/ole">
            <mc:AlternateContent xmlns:mc="http://schemas.openxmlformats.org/markup-compatibility/2006">
              <mc:Choice xmlns:v="urn:schemas-microsoft-com:vml" Requires="v">
                <p:oleObj spid="_x0000_s3085" name="Dokument" r:id="rId3" imgW="5902889" imgH="6686127" progId="Word.Document.12">
                  <p:embed/>
                </p:oleObj>
              </mc:Choice>
              <mc:Fallback>
                <p:oleObj name="Dokument" r:id="rId3" imgW="5902889" imgH="6686127" progId="Word.Document.12">
                  <p:embed/>
                  <p:pic>
                    <p:nvPicPr>
                      <p:cNvPr id="0" name=""/>
                      <p:cNvPicPr/>
                      <p:nvPr/>
                    </p:nvPicPr>
                    <p:blipFill>
                      <a:blip r:embed="rId4"/>
                      <a:stretch>
                        <a:fillRect/>
                      </a:stretch>
                    </p:blipFill>
                    <p:spPr>
                      <a:xfrm>
                        <a:off x="1611313" y="109538"/>
                        <a:ext cx="5791200" cy="6553200"/>
                      </a:xfrm>
                      <a:prstGeom prst="rect">
                        <a:avLst/>
                      </a:prstGeom>
                    </p:spPr>
                  </p:pic>
                </p:oleObj>
              </mc:Fallback>
            </mc:AlternateContent>
          </a:graphicData>
        </a:graphic>
      </p:graphicFrame>
    </p:spTree>
    <p:extLst>
      <p:ext uri="{BB962C8B-B14F-4D97-AF65-F5344CB8AC3E}">
        <p14:creationId xmlns:p14="http://schemas.microsoft.com/office/powerpoint/2010/main" val="1885884003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>
            <a:normAutofit fontScale="90000"/>
          </a:bodyPr>
          <a:lstStyle/>
          <a:p>
            <a:r>
              <a:rPr lang="cs-CZ" b="1" u="sng" dirty="0" smtClean="0"/>
              <a:t>KRUHOÚSTÍ – MIHULE</a:t>
            </a:r>
            <a:r>
              <a:rPr lang="cs-CZ" dirty="0" smtClean="0"/>
              <a:t/>
            </a:r>
            <a:br>
              <a:rPr lang="cs-CZ" dirty="0" smtClean="0"/>
            </a:br>
            <a:r>
              <a:rPr lang="cs-CZ" dirty="0" smtClean="0"/>
              <a:t>/po výkladu si zapiš do sešitu/</a:t>
            </a:r>
            <a:endParaRPr lang="cs-CZ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>
            <a:normAutofit fontScale="92500" lnSpcReduction="10000"/>
          </a:bodyPr>
          <a:lstStyle/>
          <a:p>
            <a:pPr marL="0" indent="0">
              <a:buNone/>
            </a:pPr>
            <a:r>
              <a:rPr lang="cs-CZ" sz="3500" b="1" dirty="0" smtClean="0"/>
              <a:t>Znaky mihulí:</a:t>
            </a:r>
          </a:p>
          <a:p>
            <a:r>
              <a:rPr lang="cs-CZ" dirty="0" smtClean="0"/>
              <a:t>tělo podobné úhoři</a:t>
            </a:r>
          </a:p>
          <a:p>
            <a:r>
              <a:rPr lang="cs-CZ" dirty="0" smtClean="0"/>
              <a:t>dýchají </a:t>
            </a:r>
            <a:r>
              <a:rPr lang="cs-CZ" dirty="0"/>
              <a:t>žábrami</a:t>
            </a:r>
          </a:p>
          <a:p>
            <a:pPr>
              <a:defRPr/>
            </a:pPr>
            <a:r>
              <a:rPr lang="cs-CZ" dirty="0" smtClean="0"/>
              <a:t>chrupavčitá </a:t>
            </a:r>
            <a:r>
              <a:rPr lang="cs-CZ" dirty="0"/>
              <a:t>kostra</a:t>
            </a:r>
          </a:p>
          <a:p>
            <a:pPr>
              <a:defRPr/>
            </a:pPr>
            <a:r>
              <a:rPr lang="cs-CZ" dirty="0" smtClean="0"/>
              <a:t>mají </a:t>
            </a:r>
            <a:r>
              <a:rPr lang="cs-CZ" dirty="0"/>
              <a:t>kruhovitou ústní přísavku </a:t>
            </a:r>
            <a:r>
              <a:rPr lang="cs-CZ" dirty="0" smtClean="0"/>
              <a:t>s řadami ostrých zubů </a:t>
            </a:r>
          </a:p>
          <a:p>
            <a:pPr>
              <a:defRPr/>
            </a:pPr>
            <a:r>
              <a:rPr lang="cs-CZ" dirty="0"/>
              <a:t>p</a:t>
            </a:r>
            <a:r>
              <a:rPr lang="cs-CZ" dirty="0" smtClean="0"/>
              <a:t>ohyb umožňuje </a:t>
            </a:r>
            <a:r>
              <a:rPr lang="cs-CZ" dirty="0"/>
              <a:t>ploutevní ocasní </a:t>
            </a:r>
            <a:r>
              <a:rPr lang="cs-CZ" dirty="0" smtClean="0"/>
              <a:t>lem</a:t>
            </a:r>
            <a:endParaRPr lang="cs-CZ" dirty="0"/>
          </a:p>
          <a:p>
            <a:pPr>
              <a:defRPr/>
            </a:pPr>
            <a:r>
              <a:rPr lang="cs-CZ" dirty="0"/>
              <a:t>žijí ve sladkých i slaných </a:t>
            </a:r>
            <a:r>
              <a:rPr lang="cs-CZ" dirty="0" smtClean="0"/>
              <a:t>vodách</a:t>
            </a:r>
          </a:p>
          <a:p>
            <a:pPr>
              <a:defRPr/>
            </a:pPr>
            <a:r>
              <a:rPr lang="cs-CZ" dirty="0"/>
              <a:t>l</a:t>
            </a:r>
            <a:r>
              <a:rPr lang="cs-CZ" dirty="0" smtClean="0"/>
              <a:t>arvy se jmenují MINOHY</a:t>
            </a:r>
            <a:endParaRPr lang="cs-CZ" dirty="0"/>
          </a:p>
          <a:p>
            <a:pPr marL="0" indent="0">
              <a:buNone/>
            </a:pPr>
            <a:endParaRPr lang="cs-CZ" dirty="0"/>
          </a:p>
        </p:txBody>
      </p:sp>
    </p:spTree>
    <p:extLst>
      <p:ext uri="{BB962C8B-B14F-4D97-AF65-F5344CB8AC3E}">
        <p14:creationId xmlns:p14="http://schemas.microsoft.com/office/powerpoint/2010/main" val="1806513983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>
            <a:normAutofit/>
          </a:bodyPr>
          <a:lstStyle/>
          <a:p>
            <a:r>
              <a:rPr lang="cs-CZ" sz="4800" b="1" u="sng" dirty="0" smtClean="0"/>
              <a:t>Druhy mihulí:</a:t>
            </a:r>
            <a:endParaRPr lang="cs-CZ" sz="4800" b="1" u="sng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marL="0" indent="0">
              <a:buNone/>
            </a:pPr>
            <a:r>
              <a:rPr lang="cs-CZ" sz="4000" b="1" dirty="0" smtClean="0"/>
              <a:t>Mihule potoční</a:t>
            </a:r>
          </a:p>
          <a:p>
            <a:pPr marL="0" indent="0">
              <a:buNone/>
            </a:pPr>
            <a:r>
              <a:rPr lang="cs-CZ" dirty="0" smtClean="0"/>
              <a:t>Žije v  našich čistých potocích a řekách</a:t>
            </a:r>
          </a:p>
          <a:p>
            <a:endParaRPr lang="cs-CZ" dirty="0"/>
          </a:p>
        </p:txBody>
      </p:sp>
      <p:pic>
        <p:nvPicPr>
          <p:cNvPr id="3074" name="Picture 2"/>
          <p:cNvPicPr>
            <a:picLocks noChangeAspect="1" noChangeArrowheads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1835696" y="2927734"/>
            <a:ext cx="5250160" cy="3432292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</p:pic>
    </p:spTree>
    <p:extLst>
      <p:ext uri="{BB962C8B-B14F-4D97-AF65-F5344CB8AC3E}">
        <p14:creationId xmlns:p14="http://schemas.microsoft.com/office/powerpoint/2010/main" val="842186738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457200" y="762000"/>
            <a:ext cx="8229600" cy="5364163"/>
          </a:xfrm>
        </p:spPr>
        <p:txBody>
          <a:bodyPr/>
          <a:lstStyle/>
          <a:p>
            <a:pPr marL="0" indent="0">
              <a:buNone/>
            </a:pPr>
            <a:r>
              <a:rPr lang="cs-CZ" sz="4000" b="1" dirty="0" smtClean="0"/>
              <a:t>Mihule říční</a:t>
            </a:r>
          </a:p>
          <a:p>
            <a:pPr marL="0" indent="0">
              <a:buNone/>
            </a:pPr>
            <a:r>
              <a:rPr lang="cs-CZ" dirty="0" smtClean="0"/>
              <a:t>Žije v pobřežních mořských vodách a v řekách</a:t>
            </a:r>
          </a:p>
          <a:p>
            <a:endParaRPr lang="cs-CZ" dirty="0"/>
          </a:p>
        </p:txBody>
      </p:sp>
      <p:pic>
        <p:nvPicPr>
          <p:cNvPr id="5122" name="Picture 2"/>
          <p:cNvPicPr>
            <a:picLocks noChangeAspect="1" noChangeArrowheads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2555776" y="3068960"/>
            <a:ext cx="5718378" cy="3536263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</p:pic>
    </p:spTree>
    <p:extLst>
      <p:ext uri="{BB962C8B-B14F-4D97-AF65-F5344CB8AC3E}">
        <p14:creationId xmlns:p14="http://schemas.microsoft.com/office/powerpoint/2010/main" val="1031723284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5" name="Zástupný symbol pro obsah 4"/>
          <p:cNvSpPr>
            <a:spLocks noGrp="1"/>
          </p:cNvSpPr>
          <p:nvPr>
            <p:ph idx="1"/>
          </p:nvPr>
        </p:nvSpPr>
        <p:spPr/>
        <p:txBody>
          <a:bodyPr>
            <a:normAutofit/>
          </a:bodyPr>
          <a:lstStyle/>
          <a:p>
            <a:pPr marL="0" indent="0">
              <a:buNone/>
            </a:pPr>
            <a:r>
              <a:rPr lang="cs-CZ" sz="4000" b="1" dirty="0" smtClean="0"/>
              <a:t>Mihule mořská</a:t>
            </a:r>
          </a:p>
          <a:p>
            <a:pPr marL="0" indent="0">
              <a:buNone/>
            </a:pPr>
            <a:r>
              <a:rPr lang="cs-CZ" sz="4000" dirty="0" smtClean="0"/>
              <a:t>Dospělci žijí v moři a larvy v řekách.</a:t>
            </a:r>
            <a:endParaRPr lang="cs-CZ" sz="4000" dirty="0"/>
          </a:p>
        </p:txBody>
      </p:sp>
    </p:spTree>
    <p:extLst>
      <p:ext uri="{BB962C8B-B14F-4D97-AF65-F5344CB8AC3E}">
        <p14:creationId xmlns:p14="http://schemas.microsoft.com/office/powerpoint/2010/main" val="1172507761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>
            <a:normAutofit fontScale="90000"/>
          </a:bodyPr>
          <a:lstStyle/>
          <a:p>
            <a:r>
              <a:rPr lang="cs-CZ" sz="4900" b="1" dirty="0" smtClean="0"/>
              <a:t>Doplňovačka</a:t>
            </a:r>
            <a:r>
              <a:rPr lang="cs-CZ" b="1" dirty="0" smtClean="0"/>
              <a:t/>
            </a:r>
            <a:br>
              <a:rPr lang="cs-CZ" b="1" dirty="0" smtClean="0"/>
            </a:br>
            <a:r>
              <a:rPr lang="cs-CZ" dirty="0" smtClean="0"/>
              <a:t>/použij učebnici str.10/</a:t>
            </a:r>
            <a:endParaRPr lang="cs-CZ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539552" y="1628800"/>
            <a:ext cx="8229600" cy="4525963"/>
          </a:xfrm>
        </p:spPr>
        <p:txBody>
          <a:bodyPr/>
          <a:lstStyle/>
          <a:p>
            <a:pPr marL="0" indent="0">
              <a:buNone/>
            </a:pPr>
            <a:r>
              <a:rPr lang="cs-CZ" i="1" dirty="0"/>
              <a:t>Žáci pracují do sešitu, výsledky vpisují na tabuli pomocí programu </a:t>
            </a:r>
            <a:r>
              <a:rPr lang="cs-CZ" i="1" dirty="0" err="1"/>
              <a:t>AktivInspire</a:t>
            </a:r>
            <a:r>
              <a:rPr lang="cs-CZ" i="1" dirty="0"/>
              <a:t>.</a:t>
            </a:r>
            <a:br>
              <a:rPr lang="cs-CZ" i="1" dirty="0"/>
            </a:br>
            <a:endParaRPr lang="cs-CZ" i="1" dirty="0"/>
          </a:p>
        </p:txBody>
      </p:sp>
    </p:spTree>
    <p:extLst>
      <p:ext uri="{BB962C8B-B14F-4D97-AF65-F5344CB8AC3E}">
        <p14:creationId xmlns:p14="http://schemas.microsoft.com/office/powerpoint/2010/main" val="4105936401"/>
      </p:ext>
    </p:extLst>
  </p:cSld>
  <p:clrMapOvr>
    <a:masterClrMapping/>
  </p:clrMapOvr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457200" y="764704"/>
            <a:ext cx="8229600" cy="5361459"/>
          </a:xfrm>
        </p:spPr>
        <p:txBody>
          <a:bodyPr>
            <a:noAutofit/>
          </a:bodyPr>
          <a:lstStyle/>
          <a:p>
            <a:pPr marL="0" indent="0">
              <a:buNone/>
            </a:pPr>
            <a:r>
              <a:rPr lang="cs-CZ" dirty="0" smtClean="0"/>
              <a:t>Mihule mají tělo podobné</a:t>
            </a:r>
            <a:r>
              <a:rPr lang="cs-CZ" b="1" dirty="0" smtClean="0"/>
              <a:t>______________</a:t>
            </a:r>
            <a:r>
              <a:rPr lang="cs-CZ" dirty="0" smtClean="0"/>
              <a:t>. </a:t>
            </a:r>
            <a:r>
              <a:rPr lang="cs-CZ" dirty="0"/>
              <a:t>Ústa tvoří kruhovitá </a:t>
            </a:r>
            <a:r>
              <a:rPr lang="cs-CZ" b="1" dirty="0"/>
              <a:t>______________</a:t>
            </a:r>
            <a:r>
              <a:rPr lang="cs-CZ" dirty="0"/>
              <a:t>. Kostra je tvořena </a:t>
            </a:r>
            <a:r>
              <a:rPr lang="cs-CZ" b="1" dirty="0" smtClean="0"/>
              <a:t>______________</a:t>
            </a:r>
            <a:r>
              <a:rPr lang="cs-CZ" dirty="0" smtClean="0"/>
              <a:t>. Dýchají</a:t>
            </a:r>
            <a:r>
              <a:rPr lang="cs-CZ" b="1" dirty="0" smtClean="0"/>
              <a:t>_____________. </a:t>
            </a:r>
            <a:r>
              <a:rPr lang="cs-CZ" dirty="0" smtClean="0"/>
              <a:t>Pohybují se pomocí</a:t>
            </a:r>
            <a:r>
              <a:rPr lang="cs-CZ" b="1" dirty="0" smtClean="0"/>
              <a:t>________________</a:t>
            </a:r>
            <a:r>
              <a:rPr lang="cs-CZ" dirty="0" smtClean="0"/>
              <a:t>. </a:t>
            </a:r>
          </a:p>
          <a:p>
            <a:pPr marL="0" indent="0">
              <a:buNone/>
            </a:pPr>
            <a:r>
              <a:rPr lang="cs-CZ" dirty="0" smtClean="0"/>
              <a:t>Známe tyto druhy mihulí:</a:t>
            </a:r>
            <a:endParaRPr lang="cs-CZ" dirty="0"/>
          </a:p>
          <a:p>
            <a:r>
              <a:rPr lang="cs-CZ" b="1" dirty="0" smtClean="0"/>
              <a:t>________________________</a:t>
            </a:r>
          </a:p>
          <a:p>
            <a:r>
              <a:rPr lang="cs-CZ" b="1" dirty="0" smtClean="0"/>
              <a:t>________________________</a:t>
            </a:r>
          </a:p>
          <a:p>
            <a:r>
              <a:rPr lang="cs-CZ" b="1" dirty="0" smtClean="0"/>
              <a:t>________________________</a:t>
            </a:r>
            <a:endParaRPr lang="cs-CZ" b="1" dirty="0"/>
          </a:p>
        </p:txBody>
      </p:sp>
    </p:spTree>
    <p:extLst>
      <p:ext uri="{BB962C8B-B14F-4D97-AF65-F5344CB8AC3E}">
        <p14:creationId xmlns:p14="http://schemas.microsoft.com/office/powerpoint/2010/main" val="1265945838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dirty="0">
                <a:solidFill>
                  <a:srgbClr val="FF0000"/>
                </a:solidFill>
              </a:rPr>
              <a:t>Ř</a:t>
            </a:r>
            <a:r>
              <a:rPr lang="cs-CZ" dirty="0" smtClean="0">
                <a:solidFill>
                  <a:srgbClr val="FF0000"/>
                </a:solidFill>
              </a:rPr>
              <a:t>ešení</a:t>
            </a:r>
            <a:endParaRPr lang="cs-CZ" dirty="0">
              <a:solidFill>
                <a:srgbClr val="FF0000"/>
              </a:solidFill>
            </a:endParaRPr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611560" y="1484784"/>
            <a:ext cx="8229600" cy="4525963"/>
          </a:xfrm>
        </p:spPr>
        <p:txBody>
          <a:bodyPr>
            <a:normAutofit/>
          </a:bodyPr>
          <a:lstStyle/>
          <a:p>
            <a:pPr marL="0" indent="0">
              <a:buNone/>
            </a:pPr>
            <a:r>
              <a:rPr lang="cs-CZ" dirty="0"/>
              <a:t>Mihule mají tělo </a:t>
            </a:r>
            <a:r>
              <a:rPr lang="cs-CZ" dirty="0" smtClean="0"/>
              <a:t>podobné</a:t>
            </a:r>
            <a:r>
              <a:rPr lang="cs-CZ" b="1" dirty="0" smtClean="0"/>
              <a:t> </a:t>
            </a:r>
            <a:r>
              <a:rPr lang="cs-CZ" b="1" dirty="0" smtClean="0">
                <a:solidFill>
                  <a:srgbClr val="FF0000"/>
                </a:solidFill>
              </a:rPr>
              <a:t>úhoři</a:t>
            </a:r>
            <a:r>
              <a:rPr lang="cs-CZ" dirty="0" smtClean="0">
                <a:solidFill>
                  <a:srgbClr val="FF0000"/>
                </a:solidFill>
              </a:rPr>
              <a:t>. </a:t>
            </a:r>
            <a:r>
              <a:rPr lang="cs-CZ" dirty="0"/>
              <a:t>Ústa tvoří kruhovitá </a:t>
            </a:r>
            <a:r>
              <a:rPr lang="cs-CZ" b="1" dirty="0" smtClean="0">
                <a:solidFill>
                  <a:srgbClr val="FF0000"/>
                </a:solidFill>
              </a:rPr>
              <a:t>ústní přísavka</a:t>
            </a:r>
            <a:r>
              <a:rPr lang="cs-CZ" dirty="0" smtClean="0">
                <a:solidFill>
                  <a:srgbClr val="FF0000"/>
                </a:solidFill>
              </a:rPr>
              <a:t>. </a:t>
            </a:r>
            <a:r>
              <a:rPr lang="cs-CZ" dirty="0"/>
              <a:t>Kostra je tvořena </a:t>
            </a:r>
            <a:r>
              <a:rPr lang="cs-CZ" b="1" dirty="0" smtClean="0">
                <a:solidFill>
                  <a:srgbClr val="FF0000"/>
                </a:solidFill>
              </a:rPr>
              <a:t>chrupavkou</a:t>
            </a:r>
            <a:r>
              <a:rPr lang="cs-CZ" dirty="0" smtClean="0">
                <a:solidFill>
                  <a:srgbClr val="FF0000"/>
                </a:solidFill>
              </a:rPr>
              <a:t>. </a:t>
            </a:r>
            <a:r>
              <a:rPr lang="cs-CZ" dirty="0" smtClean="0"/>
              <a:t>Dýchají</a:t>
            </a:r>
            <a:r>
              <a:rPr lang="cs-CZ" b="1" dirty="0"/>
              <a:t> </a:t>
            </a:r>
            <a:r>
              <a:rPr lang="cs-CZ" b="1" dirty="0" smtClean="0">
                <a:solidFill>
                  <a:srgbClr val="FF0000"/>
                </a:solidFill>
              </a:rPr>
              <a:t>žábrami. </a:t>
            </a:r>
            <a:r>
              <a:rPr lang="cs-CZ" dirty="0"/>
              <a:t>Pohybují se </a:t>
            </a:r>
            <a:r>
              <a:rPr lang="cs-CZ" dirty="0" smtClean="0"/>
              <a:t>pomocí</a:t>
            </a:r>
            <a:r>
              <a:rPr lang="cs-CZ" b="1" dirty="0"/>
              <a:t> </a:t>
            </a:r>
            <a:r>
              <a:rPr lang="cs-CZ" b="1" dirty="0" smtClean="0">
                <a:solidFill>
                  <a:srgbClr val="FF0000"/>
                </a:solidFill>
              </a:rPr>
              <a:t>ploutevního ocasního lemu</a:t>
            </a:r>
            <a:r>
              <a:rPr lang="cs-CZ" dirty="0" smtClean="0">
                <a:solidFill>
                  <a:srgbClr val="FF0000"/>
                </a:solidFill>
              </a:rPr>
              <a:t>. </a:t>
            </a:r>
            <a:endParaRPr lang="cs-CZ" dirty="0">
              <a:solidFill>
                <a:srgbClr val="FF0000"/>
              </a:solidFill>
            </a:endParaRPr>
          </a:p>
          <a:p>
            <a:pPr marL="0" indent="0">
              <a:buNone/>
            </a:pPr>
            <a:r>
              <a:rPr lang="cs-CZ" dirty="0"/>
              <a:t>Známe tyto druhy mihulí:</a:t>
            </a:r>
          </a:p>
          <a:p>
            <a:r>
              <a:rPr lang="cs-CZ" b="1" dirty="0" smtClean="0">
                <a:solidFill>
                  <a:srgbClr val="FF0000"/>
                </a:solidFill>
              </a:rPr>
              <a:t>potoční</a:t>
            </a:r>
            <a:endParaRPr lang="cs-CZ" b="1" dirty="0">
              <a:solidFill>
                <a:srgbClr val="FF0000"/>
              </a:solidFill>
            </a:endParaRPr>
          </a:p>
          <a:p>
            <a:r>
              <a:rPr lang="cs-CZ" b="1" dirty="0" smtClean="0">
                <a:solidFill>
                  <a:srgbClr val="FF0000"/>
                </a:solidFill>
              </a:rPr>
              <a:t>říční</a:t>
            </a:r>
            <a:endParaRPr lang="cs-CZ" b="1" dirty="0">
              <a:solidFill>
                <a:srgbClr val="FF0000"/>
              </a:solidFill>
            </a:endParaRPr>
          </a:p>
          <a:p>
            <a:r>
              <a:rPr lang="cs-CZ" b="1" dirty="0" smtClean="0">
                <a:solidFill>
                  <a:srgbClr val="FF0000"/>
                </a:solidFill>
              </a:rPr>
              <a:t>mořská</a:t>
            </a:r>
            <a:endParaRPr lang="cs-CZ" b="1" dirty="0">
              <a:solidFill>
                <a:srgbClr val="FF0000"/>
              </a:solidFill>
            </a:endParaRPr>
          </a:p>
          <a:p>
            <a:endParaRPr lang="cs-CZ" dirty="0"/>
          </a:p>
        </p:txBody>
      </p:sp>
    </p:spTree>
    <p:extLst>
      <p:ext uri="{BB962C8B-B14F-4D97-AF65-F5344CB8AC3E}">
        <p14:creationId xmlns:p14="http://schemas.microsoft.com/office/powerpoint/2010/main" val="391025465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noFill/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5" name="Rectangle 2"/>
          <p:cNvSpPr>
            <a:spLocks noChangeArrowheads="1"/>
          </p:cNvSpPr>
          <p:nvPr/>
        </p:nvSpPr>
        <p:spPr bwMode="auto">
          <a:xfrm rot="10800000" flipV="1">
            <a:off x="-137717" y="192445"/>
            <a:ext cx="9264352" cy="2504795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  <p:txBody>
          <a:bodyPr vert="horz" wrap="square" lIns="936330" tIns="179331" rIns="53958" bIns="0" numCol="1" anchor="ctr" anchorCtr="0" compatLnSpc="1">
            <a:prstTxWarp prst="textNoShape">
              <a:avLst/>
            </a:prstTxWarp>
            <a:spAutoFit/>
          </a:bodyPr>
          <a:lstStyle/>
          <a:p>
            <a:pPr marL="0" marR="0" lvl="0" indent="0" algn="ctr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tabLst/>
            </a:pPr>
            <a:r>
              <a:rPr kumimoji="0" lang="cs-CZ" sz="3200" b="0" i="0" u="none" strike="noStrike" cap="none" normalizeH="0" baseline="0" dirty="0" smtClean="0">
                <a:ln>
                  <a:noFill/>
                </a:ln>
                <a:solidFill>
                  <a:schemeClr val="tx1"/>
                </a:solidFill>
                <a:effectLst/>
                <a:latin typeface="Arial" pitchFamily="34" charset="0"/>
                <a:cs typeface="Arial" pitchFamily="34" charset="0"/>
              </a:rPr>
              <a:t>Zdroje:</a:t>
            </a:r>
          </a:p>
          <a:p>
            <a:pPr marL="0" marR="0" lvl="0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tabLst/>
            </a:pPr>
            <a:r>
              <a:rPr lang="cs-CZ" sz="2000" b="1" dirty="0" smtClean="0">
                <a:latin typeface="Arial" pitchFamily="34" charset="0"/>
                <a:cs typeface="Arial" pitchFamily="34" charset="0"/>
              </a:rPr>
              <a:t>Obrázků:</a:t>
            </a:r>
            <a:endParaRPr kumimoji="0" lang="cs-CZ" sz="2000" b="1" i="0" u="none" strike="noStrike" cap="none" normalizeH="0" baseline="0" dirty="0" smtClean="0">
              <a:ln>
                <a:noFill/>
              </a:ln>
              <a:solidFill>
                <a:schemeClr val="tx1"/>
              </a:solidFill>
              <a:effectLst/>
              <a:latin typeface="Arial" pitchFamily="34" charset="0"/>
              <a:cs typeface="Arial" pitchFamily="34" charset="0"/>
            </a:endParaRPr>
          </a:p>
          <a:p>
            <a:pPr marL="0" marR="0" lvl="0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tabLst/>
            </a:pPr>
            <a:r>
              <a:rPr kumimoji="0" lang="cs-CZ" sz="1800" b="0" i="0" u="none" strike="noStrike" cap="none" normalizeH="0" baseline="0" dirty="0" smtClean="0">
                <a:ln>
                  <a:noFill/>
                </a:ln>
                <a:solidFill>
                  <a:schemeClr val="tx1"/>
                </a:solidFill>
                <a:effectLst/>
                <a:latin typeface="Arial" pitchFamily="34" charset="0"/>
                <a:cs typeface="Arial" pitchFamily="34" charset="0"/>
              </a:rPr>
              <a:t>Wikipedie: mihule potoční. </a:t>
            </a:r>
            <a:r>
              <a:rPr kumimoji="0" lang="cs-CZ" sz="1800" b="0" i="1" u="none" strike="noStrike" cap="none" normalizeH="0" baseline="0" dirty="0" smtClean="0">
                <a:ln>
                  <a:noFill/>
                </a:ln>
                <a:solidFill>
                  <a:schemeClr val="tx1"/>
                </a:solidFill>
                <a:effectLst/>
                <a:latin typeface="Arial" pitchFamily="34" charset="0"/>
                <a:cs typeface="Arial" pitchFamily="34" charset="0"/>
              </a:rPr>
              <a:t>Wikipedie: mihule potoční</a:t>
            </a:r>
            <a:r>
              <a:rPr kumimoji="0" lang="cs-CZ" sz="1800" b="0" i="0" u="none" strike="noStrike" cap="none" normalizeH="0" baseline="0" dirty="0" smtClean="0">
                <a:ln>
                  <a:noFill/>
                </a:ln>
                <a:solidFill>
                  <a:schemeClr val="tx1"/>
                </a:solidFill>
                <a:effectLst/>
                <a:latin typeface="Arial" pitchFamily="34" charset="0"/>
                <a:cs typeface="Arial" pitchFamily="34" charset="0"/>
              </a:rPr>
              <a:t> [online]. 2013 [cit. 2013-07-31]. Dostupné z: http://cs.wikipedia.org/wiki/Soubor:Sorgenti_del_Pescara_21_(RaBoe).jpg </a:t>
            </a:r>
          </a:p>
          <a:p>
            <a:pPr marL="0" marR="0" lvl="0" indent="0" algn="l" defTabSz="914400" rtl="0" eaLnBrk="0" fontAlgn="base" latinLnBrk="0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tabLst/>
            </a:pPr>
            <a:endParaRPr kumimoji="0" lang="cs-CZ" sz="1000" b="1" i="0" u="sng" strike="noStrike" cap="none" normalizeH="0" baseline="0" dirty="0" smtClean="0">
              <a:ln>
                <a:noFill/>
              </a:ln>
              <a:solidFill>
                <a:srgbClr val="CE7E00"/>
              </a:solidFill>
              <a:effectLst/>
              <a:latin typeface="Arial" pitchFamily="34" charset="0"/>
              <a:cs typeface="Arial" pitchFamily="34" charset="0"/>
            </a:endParaRPr>
          </a:p>
          <a:p>
            <a:pPr lvl="0" eaLnBrk="0" fontAlgn="base" hangingPunct="0">
              <a:spcBef>
                <a:spcPct val="0"/>
              </a:spcBef>
              <a:spcAft>
                <a:spcPct val="0"/>
              </a:spcAft>
            </a:pPr>
            <a:endParaRPr kumimoji="0" lang="cs-CZ" sz="1100" b="1" i="0" u="sng" strike="noStrike" cap="none" normalizeH="0" baseline="0" dirty="0" smtClean="0">
              <a:ln>
                <a:noFill/>
              </a:ln>
              <a:solidFill>
                <a:srgbClr val="CE7E00"/>
              </a:solidFill>
              <a:effectLst/>
              <a:latin typeface="Arial" pitchFamily="34" charset="0"/>
              <a:cs typeface="Arial" pitchFamily="34" charset="0"/>
            </a:endParaRPr>
          </a:p>
          <a:p>
            <a:pPr marL="0" marR="0" lvl="0" indent="0" algn="l" defTabSz="914400" rtl="0" eaLnBrk="0" fontAlgn="base" latinLnBrk="0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tabLst/>
            </a:pPr>
            <a:r>
              <a:rPr kumimoji="0" lang="cs-CZ" sz="800" b="0" i="0" u="none" strike="noStrike" cap="none" normalizeH="0" baseline="0" dirty="0" smtClean="0">
                <a:ln>
                  <a:noFill/>
                </a:ln>
                <a:solidFill>
                  <a:schemeClr val="tx1"/>
                </a:solidFill>
                <a:effectLst/>
                <a:latin typeface="Arial" pitchFamily="34" charset="0"/>
                <a:cs typeface="Arial" pitchFamily="34" charset="0"/>
              </a:rPr>
              <a:t>  </a:t>
            </a:r>
            <a:r>
              <a:rPr kumimoji="0" lang="cs-CZ" sz="2400" b="0" i="0" u="none" strike="noStrike" cap="none" normalizeH="0" baseline="0" dirty="0" smtClean="0">
                <a:ln>
                  <a:noFill/>
                </a:ln>
                <a:solidFill>
                  <a:schemeClr val="tx1"/>
                </a:solidFill>
                <a:effectLst/>
                <a:latin typeface="Arial" pitchFamily="34" charset="0"/>
                <a:cs typeface="Arial" pitchFamily="34" charset="0"/>
              </a:rPr>
              <a:t> </a:t>
            </a:r>
            <a:endParaRPr kumimoji="0" lang="cs-CZ" sz="1800" b="0" i="0" u="none" strike="noStrike" cap="none" normalizeH="0" baseline="0" dirty="0" smtClean="0">
              <a:ln>
                <a:noFill/>
              </a:ln>
              <a:solidFill>
                <a:schemeClr val="tx1"/>
              </a:solidFill>
              <a:effectLst/>
              <a:latin typeface="Arial" pitchFamily="34" charset="0"/>
              <a:cs typeface="Arial" pitchFamily="34" charset="0"/>
            </a:endParaRPr>
          </a:p>
        </p:txBody>
      </p:sp>
      <p:sp>
        <p:nvSpPr>
          <p:cNvPr id="6" name="Obdélník 5"/>
          <p:cNvSpPr/>
          <p:nvPr/>
        </p:nvSpPr>
        <p:spPr>
          <a:xfrm>
            <a:off x="741900" y="2323298"/>
            <a:ext cx="7992888" cy="5539978"/>
          </a:xfrm>
          <a:prstGeom prst="rect">
            <a:avLst/>
          </a:prstGeom>
        </p:spPr>
        <p:txBody>
          <a:bodyPr wrap="square">
            <a:spAutoFit/>
          </a:bodyPr>
          <a:lstStyle/>
          <a:p>
            <a:r>
              <a:rPr lang="cs-CZ" sz="2000" dirty="0"/>
              <a:t>Wikipedie: mihule říční. </a:t>
            </a:r>
            <a:r>
              <a:rPr lang="cs-CZ" sz="2000" i="1" dirty="0"/>
              <a:t>Wikipedie: mihule říční</a:t>
            </a:r>
            <a:r>
              <a:rPr lang="cs-CZ" sz="2000" dirty="0"/>
              <a:t> [online]. 2013 [cit. 2013-07-31]. </a:t>
            </a:r>
            <a:r>
              <a:rPr lang="cs-CZ" dirty="0">
                <a:latin typeface="Arial" pitchFamily="34" charset="0"/>
                <a:cs typeface="Arial" pitchFamily="34" charset="0"/>
              </a:rPr>
              <a:t>Dostupné</a:t>
            </a:r>
            <a:r>
              <a:rPr lang="cs-CZ" sz="2000" dirty="0"/>
              <a:t> z: http://cs.wikipedia.org/wiki/Soubor:Lampetra_fluviatilis.jpg </a:t>
            </a:r>
            <a:endParaRPr lang="cs-CZ" sz="2000" dirty="0" smtClean="0"/>
          </a:p>
          <a:p>
            <a:endParaRPr lang="cs-CZ" sz="2000" dirty="0" smtClean="0"/>
          </a:p>
          <a:p>
            <a:endParaRPr lang="cs-CZ" sz="2000" dirty="0"/>
          </a:p>
          <a:p>
            <a:r>
              <a:rPr lang="cs-CZ" sz="2000" b="1" dirty="0">
                <a:latin typeface="Arial" pitchFamily="34" charset="0"/>
                <a:cs typeface="Arial" pitchFamily="34" charset="0"/>
              </a:rPr>
              <a:t>Učebnice:</a:t>
            </a:r>
          </a:p>
          <a:p>
            <a:r>
              <a:rPr lang="cs-CZ" dirty="0"/>
              <a:t> </a:t>
            </a:r>
            <a:r>
              <a:rPr lang="cs-CZ" dirty="0" smtClean="0">
                <a:latin typeface="Arial" pitchFamily="34" charset="0"/>
                <a:cs typeface="Arial" pitchFamily="34" charset="0"/>
              </a:rPr>
              <a:t>ČABRADOVÁ</a:t>
            </a:r>
            <a:r>
              <a:rPr lang="cs-CZ" dirty="0">
                <a:latin typeface="Arial" pitchFamily="34" charset="0"/>
                <a:cs typeface="Arial" pitchFamily="34" charset="0"/>
              </a:rPr>
              <a:t>, </a:t>
            </a:r>
            <a:r>
              <a:rPr lang="cs-CZ" dirty="0" smtClean="0">
                <a:latin typeface="Arial" pitchFamily="34" charset="0"/>
                <a:cs typeface="Arial" pitchFamily="34" charset="0"/>
              </a:rPr>
              <a:t>Věra a </a:t>
            </a:r>
            <a:r>
              <a:rPr lang="cs-CZ" dirty="0">
                <a:latin typeface="Arial" pitchFamily="34" charset="0"/>
                <a:cs typeface="Arial" pitchFamily="34" charset="0"/>
              </a:rPr>
              <a:t>kol. </a:t>
            </a:r>
            <a:r>
              <a:rPr lang="cs-CZ" i="1" dirty="0">
                <a:latin typeface="Arial" pitchFamily="34" charset="0"/>
                <a:cs typeface="Arial" pitchFamily="34" charset="0"/>
              </a:rPr>
              <a:t>Přírodopis 7- učebnice </a:t>
            </a:r>
            <a:r>
              <a:rPr lang="cs-CZ" i="1" dirty="0" smtClean="0">
                <a:latin typeface="Arial" pitchFamily="34" charset="0"/>
                <a:cs typeface="Arial" pitchFamily="34" charset="0"/>
              </a:rPr>
              <a:t>pro základní školy  </a:t>
            </a:r>
            <a:r>
              <a:rPr lang="cs-CZ" i="1" dirty="0">
                <a:latin typeface="Arial" pitchFamily="34" charset="0"/>
                <a:cs typeface="Arial" pitchFamily="34" charset="0"/>
              </a:rPr>
              <a:t>a víceletá gymnázia</a:t>
            </a:r>
            <a:r>
              <a:rPr lang="cs-CZ" dirty="0">
                <a:latin typeface="Arial" pitchFamily="34" charset="0"/>
                <a:cs typeface="Arial" pitchFamily="34" charset="0"/>
              </a:rPr>
              <a:t>. </a:t>
            </a:r>
            <a:r>
              <a:rPr lang="cs-CZ" dirty="0" smtClean="0">
                <a:latin typeface="Arial" pitchFamily="34" charset="0"/>
                <a:cs typeface="Arial" pitchFamily="34" charset="0"/>
              </a:rPr>
              <a:t>Nakladatelství Fraus, Plzeň </a:t>
            </a:r>
            <a:r>
              <a:rPr lang="cs-CZ" dirty="0">
                <a:latin typeface="Arial" pitchFamily="34" charset="0"/>
                <a:cs typeface="Arial" pitchFamily="34" charset="0"/>
              </a:rPr>
              <a:t>2005</a:t>
            </a:r>
            <a:r>
              <a:rPr lang="cs-CZ" dirty="0" smtClean="0">
                <a:latin typeface="Arial" pitchFamily="34" charset="0"/>
                <a:cs typeface="Arial" pitchFamily="34" charset="0"/>
              </a:rPr>
              <a:t>, s.128,  </a:t>
            </a:r>
            <a:r>
              <a:rPr lang="cs-CZ" dirty="0">
                <a:latin typeface="Arial" pitchFamily="34" charset="0"/>
                <a:cs typeface="Arial" pitchFamily="34" charset="0"/>
              </a:rPr>
              <a:t>ISBN 80-7238-424-4. </a:t>
            </a:r>
          </a:p>
          <a:p>
            <a:endParaRPr lang="cs-CZ" sz="2000" dirty="0">
              <a:latin typeface="Arial" pitchFamily="34" charset="0"/>
              <a:cs typeface="Arial" pitchFamily="34" charset="0"/>
            </a:endParaRPr>
          </a:p>
          <a:p>
            <a:endParaRPr lang="cs-CZ" sz="2000" dirty="0">
              <a:latin typeface="Arial" pitchFamily="34" charset="0"/>
              <a:cs typeface="Arial" pitchFamily="34" charset="0"/>
            </a:endParaRPr>
          </a:p>
          <a:p>
            <a:endParaRPr lang="cs-CZ" sz="2000" dirty="0" smtClean="0"/>
          </a:p>
          <a:p>
            <a:endParaRPr lang="cs-CZ" sz="2000" dirty="0"/>
          </a:p>
          <a:p>
            <a:endParaRPr lang="cs-CZ" sz="2000" dirty="0" smtClean="0"/>
          </a:p>
          <a:p>
            <a:endParaRPr lang="cs-CZ" sz="2000" dirty="0"/>
          </a:p>
          <a:p>
            <a:endParaRPr lang="cs-CZ" sz="2000" dirty="0" smtClean="0"/>
          </a:p>
          <a:p>
            <a:endParaRPr lang="cs-CZ" sz="2000" dirty="0"/>
          </a:p>
          <a:p>
            <a:endParaRPr lang="cs-CZ" sz="2000" dirty="0"/>
          </a:p>
        </p:txBody>
      </p:sp>
    </p:spTree>
    <p:extLst>
      <p:ext uri="{BB962C8B-B14F-4D97-AF65-F5344CB8AC3E}">
        <p14:creationId xmlns:p14="http://schemas.microsoft.com/office/powerpoint/2010/main" val="3739902282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theme/theme1.xml><?xml version="1.0" encoding="utf-8"?>
<a:theme xmlns:a="http://schemas.openxmlformats.org/drawingml/2006/main" name="Motiv systému Office">
  <a:themeElements>
    <a:clrScheme name="Kancelář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Kancelář">
      <a:maj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Kancelář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  <a:extraClrSchemeLst/>
</a:theme>
</file>

<file path=docProps/app.xml><?xml version="1.0" encoding="utf-8"?>
<Properties xmlns="http://schemas.openxmlformats.org/officeDocument/2006/extended-properties" xmlns:vt="http://schemas.openxmlformats.org/officeDocument/2006/docPropsVTypes">
  <TotalTime>581</TotalTime>
  <Words>233</Words>
  <Application>Microsoft Office PowerPoint</Application>
  <PresentationFormat>Předvádění na obrazovce (4:3)</PresentationFormat>
  <Paragraphs>47</Paragraphs>
  <Slides>9</Slides>
  <Notes>0</Notes>
  <HiddenSlides>0</HiddenSlides>
  <MMClips>0</MMClips>
  <ScaleCrop>false</ScaleCrop>
  <HeadingPairs>
    <vt:vector size="6" baseType="variant">
      <vt:variant>
        <vt:lpstr>Motiv</vt:lpstr>
      </vt:variant>
      <vt:variant>
        <vt:i4>1</vt:i4>
      </vt:variant>
      <vt:variant>
        <vt:lpstr>Vložené servery OLE</vt:lpstr>
      </vt:variant>
      <vt:variant>
        <vt:i4>1</vt:i4>
      </vt:variant>
      <vt:variant>
        <vt:lpstr>Nadpisy snímků</vt:lpstr>
      </vt:variant>
      <vt:variant>
        <vt:i4>9</vt:i4>
      </vt:variant>
    </vt:vector>
  </HeadingPairs>
  <TitlesOfParts>
    <vt:vector size="11" baseType="lpstr">
      <vt:lpstr>Motiv systému Office</vt:lpstr>
      <vt:lpstr>Microsoft Word Document</vt:lpstr>
      <vt:lpstr>Prezentace aplikace PowerPoint</vt:lpstr>
      <vt:lpstr>KRUHOÚSTÍ – MIHULE /po výkladu si zapiš do sešitu/</vt:lpstr>
      <vt:lpstr>Druhy mihulí:</vt:lpstr>
      <vt:lpstr>Prezentace aplikace PowerPoint</vt:lpstr>
      <vt:lpstr>Prezentace aplikace PowerPoint</vt:lpstr>
      <vt:lpstr>Doplňovačka /použij učebnici str.10/</vt:lpstr>
      <vt:lpstr>Prezentace aplikace PowerPoint</vt:lpstr>
      <vt:lpstr>Řešení</vt:lpstr>
      <vt:lpstr>Prezentace aplikace PowerPoint</vt:lpstr>
    </vt:vector>
  </TitlesOfParts>
  <LinksUpToDate>false</LinksUpToDate>
  <SharedDoc>false</SharedDoc>
  <HyperlinksChanged>false</HyperlinksChanged>
  <AppVersion>14.0000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Prezentace aplikace PowerPoint</dc:title>
  <dc:creator>Jitka Kopalová</dc:creator>
  <cp:lastModifiedBy>Jitka Kopalová</cp:lastModifiedBy>
  <cp:revision>22</cp:revision>
  <dcterms:created xsi:type="dcterms:W3CDTF">2013-07-30T15:42:03Z</dcterms:created>
  <dcterms:modified xsi:type="dcterms:W3CDTF">2013-12-02T07:35:17Z</dcterms:modified>
</cp:coreProperties>
</file>