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70A4C-C4C1-483A-B9DA-DDB323FE9F22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4D1F-8E15-4D9B-A884-088BC35FBC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6348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70A4C-C4C1-483A-B9DA-DDB323FE9F22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4D1F-8E15-4D9B-A884-088BC35FBC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6087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70A4C-C4C1-483A-B9DA-DDB323FE9F22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4D1F-8E15-4D9B-A884-088BC35FBC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457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70A4C-C4C1-483A-B9DA-DDB323FE9F22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4D1F-8E15-4D9B-A884-088BC35FBC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0094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70A4C-C4C1-483A-B9DA-DDB323FE9F22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4D1F-8E15-4D9B-A884-088BC35FBC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3327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70A4C-C4C1-483A-B9DA-DDB323FE9F22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4D1F-8E15-4D9B-A884-088BC35FBC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8220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70A4C-C4C1-483A-B9DA-DDB323FE9F22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4D1F-8E15-4D9B-A884-088BC35FBC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5993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70A4C-C4C1-483A-B9DA-DDB323FE9F22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4D1F-8E15-4D9B-A884-088BC35FBC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7532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70A4C-C4C1-483A-B9DA-DDB323FE9F22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4D1F-8E15-4D9B-A884-088BC35FBC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1239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70A4C-C4C1-483A-B9DA-DDB323FE9F22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4D1F-8E15-4D9B-A884-088BC35FBC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7699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70A4C-C4C1-483A-B9DA-DDB323FE9F22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14D1F-8E15-4D9B-A884-088BC35FBC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5050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E70A4C-C4C1-483A-B9DA-DDB323FE9F22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C14D1F-8E15-4D9B-A884-088BC35FBC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408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963486929"/>
              </p:ext>
            </p:extLst>
          </p:nvPr>
        </p:nvGraphicFramePr>
        <p:xfrm>
          <a:off x="1609725" y="115888"/>
          <a:ext cx="5821363" cy="6529387"/>
        </p:xfrm>
        <a:graphic>
          <a:graphicData uri="http://schemas.openxmlformats.org/presentationml/2006/ole">
            <p:oleObj spid="_x0000_s6153" name="Dokument" r:id="rId3" imgW="5902889" imgH="6630598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772042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/>
          <a:lstStyle/>
          <a:p>
            <a:r>
              <a:rPr lang="cs-CZ" b="1" u="sng" dirty="0" smtClean="0"/>
              <a:t>PARYBY – ŽRALOCI A REJNOCI</a:t>
            </a:r>
            <a:br>
              <a:rPr lang="cs-CZ" b="1" u="sng" dirty="0" smtClean="0"/>
            </a:br>
            <a:r>
              <a:rPr lang="cs-CZ" dirty="0" smtClean="0"/>
              <a:t>/po výkladu si zapiš do sešitu/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/>
          <a:lstStyle/>
          <a:p>
            <a:pPr marL="0" indent="0">
              <a:buNone/>
            </a:pPr>
            <a:r>
              <a:rPr lang="cs-CZ" sz="4000" b="1" dirty="0" smtClean="0"/>
              <a:t>Znaky:</a:t>
            </a:r>
          </a:p>
          <a:p>
            <a:r>
              <a:rPr lang="cs-CZ" dirty="0"/>
              <a:t>m</a:t>
            </a:r>
            <a:r>
              <a:rPr lang="cs-CZ" dirty="0" smtClean="0"/>
              <a:t>ořští živočichové s chrupavčitou kostrou</a:t>
            </a:r>
          </a:p>
          <a:p>
            <a:r>
              <a:rPr lang="cs-CZ" dirty="0" smtClean="0"/>
              <a:t>dýchají žábrami</a:t>
            </a:r>
          </a:p>
          <a:p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ají 5 -  7 žaberních otvorů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4779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/>
              <a:t>ŽRALOCI</a:t>
            </a:r>
            <a:endParaRPr lang="cs-CZ" sz="4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řevážně dravci</a:t>
            </a:r>
          </a:p>
          <a:p>
            <a:r>
              <a:rPr lang="cs-CZ" dirty="0" smtClean="0"/>
              <a:t>žijí v teplých mořích</a:t>
            </a:r>
          </a:p>
          <a:p>
            <a:r>
              <a:rPr lang="cs-CZ" dirty="0" smtClean="0"/>
              <a:t>délka těla  0,5 – 18 m</a:t>
            </a:r>
          </a:p>
          <a:p>
            <a:r>
              <a:rPr lang="cs-CZ" dirty="0"/>
              <a:t>s</a:t>
            </a:r>
            <a:r>
              <a:rPr lang="cs-CZ" dirty="0" smtClean="0"/>
              <a:t>vislá nesouměrná ploutev</a:t>
            </a:r>
          </a:p>
          <a:p>
            <a:r>
              <a:rPr lang="cs-CZ" dirty="0"/>
              <a:t>k</a:t>
            </a:r>
            <a:r>
              <a:rPr lang="cs-CZ" dirty="0" smtClean="0"/>
              <a:t>ůže se šupinami s ostrými hroty</a:t>
            </a:r>
          </a:p>
          <a:p>
            <a:r>
              <a:rPr lang="cs-CZ" dirty="0"/>
              <a:t>z</a:t>
            </a:r>
            <a:r>
              <a:rPr lang="cs-CZ" dirty="0" smtClean="0"/>
              <a:t>uby v několika řadách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4794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Některé druhy žraloků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Ostroun obecný</a:t>
            </a:r>
          </a:p>
          <a:p>
            <a:r>
              <a:rPr lang="cs-CZ" dirty="0" smtClean="0"/>
              <a:t>Máčka skvrnitá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924944"/>
            <a:ext cx="4602088" cy="3451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3016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5112568"/>
          </a:xfrm>
        </p:spPr>
        <p:txBody>
          <a:bodyPr/>
          <a:lstStyle/>
          <a:p>
            <a:r>
              <a:rPr lang="cs-CZ" dirty="0" smtClean="0"/>
              <a:t>Žralok obrovský</a:t>
            </a:r>
          </a:p>
          <a:p>
            <a:r>
              <a:rPr lang="cs-CZ" dirty="0" smtClean="0"/>
              <a:t>Kladivoun obecný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984516"/>
            <a:ext cx="5616623" cy="3582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52898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32656"/>
            <a:ext cx="8229600" cy="4813995"/>
          </a:xfrm>
        </p:spPr>
        <p:txBody>
          <a:bodyPr/>
          <a:lstStyle/>
          <a:p>
            <a:r>
              <a:rPr lang="cs-CZ" sz="3600" dirty="0" smtClean="0"/>
              <a:t>Piloun mnohozubý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096406"/>
            <a:ext cx="5178152" cy="3883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1243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/>
              <a:t>REJNOCI</a:t>
            </a:r>
            <a:endParaRPr lang="cs-CZ" sz="4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tělo zploštělé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rostlé párové ploutve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80663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Některé druhy rejnoků: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Rejnok ostnatý</a:t>
            </a:r>
          </a:p>
          <a:p>
            <a:r>
              <a:rPr lang="cs-CZ" dirty="0" smtClean="0"/>
              <a:t>Manta obrovská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Parejnok elektrický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4262" y="1484784"/>
            <a:ext cx="3482153" cy="5205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91953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44016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DOPLŇ SLOVA DO VĚT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/použij učebnici str. 10 – 11/.</a:t>
            </a:r>
            <a:r>
              <a:rPr lang="cs-CZ" sz="3100" dirty="0"/>
              <a:t> Žáci pracují do sešitu, výsledky vpisují na tabuli pomocí programu </a:t>
            </a:r>
            <a:r>
              <a:rPr lang="cs-CZ" sz="3100" dirty="0" err="1"/>
              <a:t>AktivInspire</a:t>
            </a:r>
            <a:r>
              <a:rPr lang="cs-CZ" sz="3100" dirty="0" smtClean="0"/>
              <a:t/>
            </a:r>
            <a:br>
              <a:rPr lang="cs-CZ" sz="3100" dirty="0" smtClean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712968" cy="481399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Žraloci a rejnoci žijí v __________ </a:t>
            </a:r>
            <a:r>
              <a:rPr lang="cs-CZ" dirty="0"/>
              <a:t>m</a:t>
            </a:r>
            <a:r>
              <a:rPr lang="cs-CZ" dirty="0" smtClean="0"/>
              <a:t>ořích.</a:t>
            </a:r>
          </a:p>
          <a:p>
            <a:pPr marL="0" indent="0">
              <a:buNone/>
            </a:pPr>
            <a:r>
              <a:rPr lang="cs-CZ" dirty="0" smtClean="0"/>
              <a:t>Mají  kostru tvořenou _____________. </a:t>
            </a:r>
          </a:p>
          <a:p>
            <a:pPr marL="0" indent="0">
              <a:buNone/>
            </a:pPr>
            <a:r>
              <a:rPr lang="cs-CZ" dirty="0" smtClean="0"/>
              <a:t>Dýchají ___________ , které se nacházejí pod ______  žaberními __________.</a:t>
            </a:r>
          </a:p>
          <a:p>
            <a:pPr marL="0" indent="0">
              <a:buNone/>
            </a:pPr>
            <a:r>
              <a:rPr lang="cs-CZ" dirty="0" smtClean="0"/>
              <a:t>Svislou a nesouměrnou ploutev mají ________.</a:t>
            </a:r>
          </a:p>
          <a:p>
            <a:pPr marL="0" indent="0">
              <a:buNone/>
            </a:pPr>
            <a:r>
              <a:rPr lang="cs-CZ" dirty="0" smtClean="0"/>
              <a:t>Zploštělé tělo mají _________.</a:t>
            </a:r>
          </a:p>
          <a:p>
            <a:pPr marL="0" indent="0">
              <a:buNone/>
            </a:pPr>
            <a:r>
              <a:rPr lang="cs-CZ" dirty="0" smtClean="0"/>
              <a:t>Srostlé ploutve mají ______________.</a:t>
            </a:r>
          </a:p>
          <a:p>
            <a:pPr marL="0" indent="0">
              <a:buNone/>
            </a:pPr>
            <a:r>
              <a:rPr lang="cs-CZ" dirty="0" smtClean="0"/>
              <a:t>Mezi největší žraloky patří _____________.</a:t>
            </a:r>
          </a:p>
          <a:p>
            <a:pPr marL="0" indent="0">
              <a:buNone/>
            </a:pPr>
            <a:r>
              <a:rPr lang="cs-CZ" dirty="0" smtClean="0"/>
              <a:t>Největší z rejnoků je ________________.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107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Žraloci a rejnoci žijí v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teplých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mořích.</a:t>
            </a:r>
          </a:p>
          <a:p>
            <a:pPr marL="0" indent="0">
              <a:buNone/>
            </a:pPr>
            <a:r>
              <a:rPr lang="cs-CZ" dirty="0" smtClean="0"/>
              <a:t>Mají  kostru tvořenou </a:t>
            </a:r>
            <a:r>
              <a:rPr lang="cs-CZ" b="1" dirty="0" smtClean="0">
                <a:solidFill>
                  <a:srgbClr val="FF0000"/>
                </a:solidFill>
              </a:rPr>
              <a:t>chrupavkou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Dýchají </a:t>
            </a:r>
            <a:r>
              <a:rPr lang="cs-CZ" b="1" dirty="0" smtClean="0">
                <a:solidFill>
                  <a:srgbClr val="FF0000"/>
                </a:solidFill>
              </a:rPr>
              <a:t>žábrami</a:t>
            </a:r>
            <a:r>
              <a:rPr lang="cs-CZ" dirty="0" smtClean="0"/>
              <a:t>, které se nacházejí pod </a:t>
            </a:r>
            <a:r>
              <a:rPr lang="cs-CZ" b="1" dirty="0" smtClean="0">
                <a:solidFill>
                  <a:srgbClr val="FF0000"/>
                </a:solidFill>
              </a:rPr>
              <a:t>5 -7</a:t>
            </a:r>
            <a:r>
              <a:rPr lang="cs-CZ" dirty="0" smtClean="0"/>
              <a:t> žaberními </a:t>
            </a:r>
            <a:r>
              <a:rPr lang="cs-CZ" b="1" dirty="0" smtClean="0">
                <a:solidFill>
                  <a:srgbClr val="FF0000"/>
                </a:solidFill>
              </a:rPr>
              <a:t>otvory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Svislou a nesouměrnou ploutev mají </a:t>
            </a:r>
            <a:r>
              <a:rPr lang="cs-CZ" b="1" dirty="0" smtClean="0">
                <a:solidFill>
                  <a:srgbClr val="FF0000"/>
                </a:solidFill>
              </a:rPr>
              <a:t>žraloci</a:t>
            </a:r>
            <a:r>
              <a:rPr lang="cs-CZ" dirty="0" smtClean="0"/>
              <a:t>.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Zploštělé tělo mají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rejnoci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Srostlé ploutve mají </a:t>
            </a:r>
            <a:r>
              <a:rPr lang="cs-CZ" b="1" dirty="0" smtClean="0">
                <a:solidFill>
                  <a:srgbClr val="FF0000"/>
                </a:solidFill>
              </a:rPr>
              <a:t>rejnoci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Mezi největší žraloky patří </a:t>
            </a:r>
            <a:r>
              <a:rPr lang="cs-CZ" b="1" dirty="0" smtClean="0">
                <a:solidFill>
                  <a:srgbClr val="FF0000"/>
                </a:solidFill>
              </a:rPr>
              <a:t>žralok obrovský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Největší z rejnoků je </a:t>
            </a:r>
            <a:r>
              <a:rPr lang="cs-CZ" b="1" dirty="0" smtClean="0">
                <a:solidFill>
                  <a:srgbClr val="FF0000"/>
                </a:solidFill>
              </a:rPr>
              <a:t>manta obrovská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903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000" dirty="0" smtClean="0">
                <a:effectLst/>
              </a:rPr>
              <a:t>Obrázků:</a:t>
            </a:r>
          </a:p>
          <a:p>
            <a:r>
              <a:rPr lang="cs-CZ" sz="2000" dirty="0" smtClean="0">
                <a:effectLst/>
              </a:rPr>
              <a:t>Wikipedie: máčka skvrnitá. </a:t>
            </a:r>
            <a:r>
              <a:rPr lang="cs-CZ" sz="2000" i="1" dirty="0" smtClean="0">
                <a:effectLst/>
              </a:rPr>
              <a:t>Wikipedie: máčka skvrnitá</a:t>
            </a:r>
            <a:r>
              <a:rPr lang="cs-CZ" sz="2000" dirty="0" smtClean="0">
                <a:effectLst/>
              </a:rPr>
              <a:t> [online]. 2013 [cit. 2013-07-31]. Dostupné z: http://cs.wikipedia.org/wiki/Soubor:Scyliorhinus_canicula.jpg </a:t>
            </a:r>
          </a:p>
          <a:p>
            <a:r>
              <a:rPr lang="cs-CZ" sz="2000" dirty="0" smtClean="0">
                <a:effectLst/>
              </a:rPr>
              <a:t>Wikipedie: kladivoun obecný. </a:t>
            </a:r>
            <a:r>
              <a:rPr lang="cs-CZ" sz="2000" i="1" dirty="0" smtClean="0">
                <a:effectLst/>
              </a:rPr>
              <a:t>Wikipedie: kladivoun obecný</a:t>
            </a:r>
            <a:r>
              <a:rPr lang="cs-CZ" sz="2000" dirty="0" smtClean="0">
                <a:effectLst/>
              </a:rPr>
              <a:t> [online]. 2013 [cit. 2013-07-31]. Dostupné z: http://upload.wikimedia.org/wikipedia/commons/c/c0/Sphyrna_zygaena_noaa.jpg </a:t>
            </a:r>
          </a:p>
          <a:p>
            <a:r>
              <a:rPr lang="cs-CZ" sz="2000" dirty="0" smtClean="0">
                <a:effectLst/>
              </a:rPr>
              <a:t>Wikipedie: piloun mnohozubý. </a:t>
            </a:r>
            <a:r>
              <a:rPr lang="cs-CZ" sz="2000" i="1" dirty="0" smtClean="0">
                <a:effectLst/>
              </a:rPr>
              <a:t>Wikipedie: piloun mnohozubý</a:t>
            </a:r>
            <a:r>
              <a:rPr lang="cs-CZ" sz="2000" dirty="0" smtClean="0">
                <a:effectLst/>
              </a:rPr>
              <a:t> [online]. 2013 [cit. 2013-07-31]. Dostupné z: http://cs.wikipedia.org/wiki/Soubor:Sawfish.jpg </a:t>
            </a:r>
          </a:p>
          <a:p>
            <a:r>
              <a:rPr lang="cs-CZ" sz="2000" dirty="0" smtClean="0">
                <a:effectLst/>
              </a:rPr>
              <a:t>Wikipedie: manta obrovská. </a:t>
            </a:r>
            <a:r>
              <a:rPr lang="cs-CZ" sz="2000" i="1" dirty="0" smtClean="0">
                <a:effectLst/>
              </a:rPr>
              <a:t>Wikipedie: manta obrovská</a:t>
            </a:r>
            <a:r>
              <a:rPr lang="cs-CZ" sz="2000" dirty="0" smtClean="0">
                <a:effectLst/>
              </a:rPr>
              <a:t> [online]. 2013 [cit. 2013-07-31]. Dostupné z: http://cs.wikipedia.org/wiki/Soubor:Giant_pacific_manta.jpg</a:t>
            </a:r>
          </a:p>
          <a:p>
            <a:endParaRPr lang="cs-CZ" sz="2000" dirty="0" smtClean="0">
              <a:effectLst/>
            </a:endParaRPr>
          </a:p>
          <a:p>
            <a:pPr marL="0" indent="0">
              <a:buNone/>
            </a:pPr>
            <a:r>
              <a:rPr lang="cs-CZ" sz="2000" dirty="0" smtClean="0"/>
              <a:t>Učebnice:</a:t>
            </a:r>
          </a:p>
          <a:p>
            <a:pPr marL="0" indent="0">
              <a:buNone/>
            </a:pPr>
            <a:r>
              <a:rPr lang="cs-CZ" sz="2000" dirty="0">
                <a:latin typeface="Calibri" pitchFamily="34" charset="0"/>
                <a:cs typeface="Arial" pitchFamily="34" charset="0"/>
              </a:rPr>
              <a:t>ČABRADOVÁ, Věra a kol. </a:t>
            </a:r>
            <a:r>
              <a:rPr lang="cs-CZ" sz="2000" i="1" dirty="0">
                <a:latin typeface="Calibri" pitchFamily="34" charset="0"/>
                <a:cs typeface="Arial" pitchFamily="34" charset="0"/>
              </a:rPr>
              <a:t>Přírodopis 7- učebnice pro základní školy  a víceletá gymnázia</a:t>
            </a:r>
            <a:r>
              <a:rPr lang="cs-CZ" sz="2000" dirty="0">
                <a:latin typeface="Calibri" pitchFamily="34" charset="0"/>
                <a:cs typeface="Arial" pitchFamily="34" charset="0"/>
              </a:rPr>
              <a:t>. Nakladatelství Fraus, Plzeň 2005, s.128,  ISBN 80-7238-424-4. </a:t>
            </a:r>
          </a:p>
          <a:p>
            <a:pPr marL="0" indent="0">
              <a:buNone/>
            </a:pPr>
            <a:endParaRPr lang="cs-CZ" sz="2000" dirty="0" smtClean="0">
              <a:effectLst/>
              <a:latin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effectLst/>
              </a:rPr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191768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314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Dokument</vt:lpstr>
      <vt:lpstr>Snímek 1</vt:lpstr>
      <vt:lpstr>PARYBY – ŽRALOCI A REJNOCI /po výkladu si zapiš do sešitu/</vt:lpstr>
      <vt:lpstr>ŽRALOCI</vt:lpstr>
      <vt:lpstr>Některé druhy žraloků:</vt:lpstr>
      <vt:lpstr>Snímek 5</vt:lpstr>
      <vt:lpstr>Snímek 6</vt:lpstr>
      <vt:lpstr>REJNOCI</vt:lpstr>
      <vt:lpstr>Některé druhy rejnoků:</vt:lpstr>
      <vt:lpstr>DOPLŇ SLOVA DO VĚT /použij učebnici str. 10 – 11/. Žáci pracují do sešitu, výsledky vpisují na tabuli pomocí programu AktivInspire </vt:lpstr>
      <vt:lpstr>ŘEŠENÍ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PARYBY – ŽRALOCI A PARYBY</dc:title>
  <dc:creator>Jitka Kopalová</dc:creator>
  <cp:lastModifiedBy>jana.lejskova</cp:lastModifiedBy>
  <cp:revision>19</cp:revision>
  <dcterms:created xsi:type="dcterms:W3CDTF">2013-07-31T14:33:22Z</dcterms:created>
  <dcterms:modified xsi:type="dcterms:W3CDTF">2013-10-15T09:33:12Z</dcterms:modified>
</cp:coreProperties>
</file>