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2492B-2267-45CF-8421-36726B83766D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327A2-2BAD-4591-8750-B5E2647EB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692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2492B-2267-45CF-8421-36726B83766D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327A2-2BAD-4591-8750-B5E2647EB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1366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2492B-2267-45CF-8421-36726B83766D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327A2-2BAD-4591-8750-B5E2647EB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839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2492B-2267-45CF-8421-36726B83766D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327A2-2BAD-4591-8750-B5E2647EB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66615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2492B-2267-45CF-8421-36726B83766D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327A2-2BAD-4591-8750-B5E2647EB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9155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2492B-2267-45CF-8421-36726B83766D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327A2-2BAD-4591-8750-B5E2647EB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8873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2492B-2267-45CF-8421-36726B83766D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327A2-2BAD-4591-8750-B5E2647EB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111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2492B-2267-45CF-8421-36726B83766D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327A2-2BAD-4591-8750-B5E2647EB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9156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2492B-2267-45CF-8421-36726B83766D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327A2-2BAD-4591-8750-B5E2647EB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592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2492B-2267-45CF-8421-36726B83766D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327A2-2BAD-4591-8750-B5E2647EB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459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2492B-2267-45CF-8421-36726B83766D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327A2-2BAD-4591-8750-B5E2647EB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669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D2492B-2267-45CF-8421-36726B83766D}" type="datetimeFigureOut">
              <a:rPr lang="cs-CZ" smtClean="0"/>
              <a:t>15. 10. 2013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3327A2-2BAD-4591-8750-B5E2647EBBF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336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09584748"/>
              </p:ext>
            </p:extLst>
          </p:nvPr>
        </p:nvGraphicFramePr>
        <p:xfrm>
          <a:off x="1609725" y="115888"/>
          <a:ext cx="5821363" cy="6542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0" name="Dokument" r:id="rId4" imgW="5902889" imgH="6641416" progId="Word.Document.12">
                  <p:embed/>
                </p:oleObj>
              </mc:Choice>
              <mc:Fallback>
                <p:oleObj name="Dokument" r:id="rId4" imgW="5902889" imgH="664141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09725" y="115888"/>
                        <a:ext cx="5821363" cy="65420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36681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075" y="188640"/>
            <a:ext cx="8705850" cy="1872208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 </a:t>
            </a:r>
            <a:r>
              <a:rPr lang="cs-CZ" sz="3200" b="1" u="sng" dirty="0" smtClean="0"/>
              <a:t>POZORUJ OBRÁZEK KAPRA A SLEDUJ VÝKLAD. </a:t>
            </a:r>
            <a:r>
              <a:rPr lang="cs-CZ" sz="2800" u="sng" dirty="0" smtClean="0"/>
              <a:t/>
            </a:r>
            <a:br>
              <a:rPr lang="cs-CZ" sz="2800" u="sng" dirty="0" smtClean="0"/>
            </a:br>
            <a:r>
              <a:rPr lang="cs-CZ" sz="2400" dirty="0" smtClean="0"/>
              <a:t>Soustřeď </a:t>
            </a:r>
            <a:r>
              <a:rPr lang="cs-CZ" sz="2400" dirty="0" smtClean="0"/>
              <a:t>se na</a:t>
            </a:r>
            <a:r>
              <a:rPr lang="cs-CZ" sz="2800" dirty="0" smtClean="0"/>
              <a:t> </a:t>
            </a:r>
            <a:r>
              <a:rPr lang="cs-CZ" sz="2400" dirty="0" smtClean="0"/>
              <a:t>pojmy: </a:t>
            </a:r>
            <a:r>
              <a:rPr lang="cs-CZ" sz="2400" b="1" dirty="0" smtClean="0"/>
              <a:t>skřele</a:t>
            </a:r>
            <a:r>
              <a:rPr lang="cs-CZ" sz="2400" b="1" dirty="0"/>
              <a:t>, hřbetní ploutev, ocasní ploutev, řitní </a:t>
            </a:r>
            <a:r>
              <a:rPr lang="cs-CZ" sz="2400" b="1" dirty="0" smtClean="0"/>
              <a:t>ploutev, prsní </a:t>
            </a:r>
            <a:r>
              <a:rPr lang="cs-CZ" sz="2400" b="1" dirty="0"/>
              <a:t>ploutve, břišní ploutve, postranní </a:t>
            </a:r>
            <a:r>
              <a:rPr lang="cs-CZ" sz="2400" b="1" dirty="0" smtClean="0"/>
              <a:t>čára</a:t>
            </a:r>
            <a:br>
              <a:rPr lang="cs-CZ" sz="2400" b="1" dirty="0" smtClean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32037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75" y="2276872"/>
            <a:ext cx="8705850" cy="3968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8248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 fontScale="90000"/>
          </a:bodyPr>
          <a:lstStyle/>
          <a:p>
            <a:pPr algn="l"/>
            <a:r>
              <a:rPr lang="cs-CZ" sz="4000" b="1" dirty="0" smtClean="0"/>
              <a:t>Doplň</a:t>
            </a:r>
            <a:r>
              <a:rPr lang="cs-CZ" sz="4000" dirty="0" smtClean="0"/>
              <a:t> </a:t>
            </a:r>
            <a:r>
              <a:rPr lang="cs-CZ" sz="4000" b="1" dirty="0" smtClean="0"/>
              <a:t>názvy ploutví </a:t>
            </a:r>
            <a:r>
              <a:rPr lang="cs-CZ" sz="3600" dirty="0"/>
              <a:t>(</a:t>
            </a:r>
            <a:r>
              <a:rPr lang="cs-CZ" sz="3600" dirty="0" smtClean="0"/>
              <a:t>použij </a:t>
            </a:r>
            <a:r>
              <a:rPr lang="cs-CZ" sz="3600" dirty="0" smtClean="0"/>
              <a:t>učebnici str. 12 </a:t>
            </a:r>
            <a:r>
              <a:rPr lang="cs-CZ" sz="3600" dirty="0"/>
              <a:t>)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i="1" dirty="0" smtClean="0"/>
              <a:t>/</a:t>
            </a:r>
            <a:r>
              <a:rPr lang="cs-CZ" sz="3200" i="1" dirty="0" smtClean="0"/>
              <a:t>žáci </a:t>
            </a:r>
            <a:r>
              <a:rPr lang="cs-CZ" sz="3200" i="1" dirty="0" smtClean="0"/>
              <a:t>pracují do sešitu, pro kontrolu mohou použít program </a:t>
            </a:r>
            <a:r>
              <a:rPr lang="cs-CZ" sz="3200" i="1" dirty="0" err="1" smtClean="0"/>
              <a:t>AktivInspire</a:t>
            </a:r>
            <a:r>
              <a:rPr lang="cs-CZ" sz="3200" i="1" dirty="0" smtClean="0"/>
              <a:t> na obrázku </a:t>
            </a:r>
            <a:r>
              <a:rPr lang="cs-CZ" sz="3200" i="1" dirty="0" smtClean="0"/>
              <a:t>kapra/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424847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u="sng" dirty="0" smtClean="0"/>
              <a:t>RYBY – KAPR </a:t>
            </a:r>
          </a:p>
          <a:p>
            <a:r>
              <a:rPr lang="cs-CZ" sz="3600" b="1" dirty="0" smtClean="0"/>
              <a:t>Ploutve párové:   ………………, ……………….</a:t>
            </a:r>
          </a:p>
          <a:p>
            <a:endParaRPr lang="cs-CZ" sz="3600" dirty="0" smtClean="0"/>
          </a:p>
          <a:p>
            <a:r>
              <a:rPr lang="cs-CZ" sz="3600" b="1" dirty="0" smtClean="0"/>
              <a:t>Ploutve nepárové:   ………, …………, ………</a:t>
            </a:r>
          </a:p>
          <a:p>
            <a:endParaRPr lang="cs-CZ" sz="3600" dirty="0" smtClean="0"/>
          </a:p>
          <a:p>
            <a:r>
              <a:rPr lang="cs-CZ" sz="3600" b="1" dirty="0" smtClean="0"/>
              <a:t>Celkem ploutví: …………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272006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Ploutve párové: </a:t>
            </a:r>
            <a:r>
              <a:rPr lang="cs-CZ" dirty="0" smtClean="0">
                <a:solidFill>
                  <a:srgbClr val="FF0000"/>
                </a:solidFill>
              </a:rPr>
              <a:t>PRSNÍ, BŘIŠNÍ</a:t>
            </a:r>
          </a:p>
          <a:p>
            <a:endParaRPr lang="cs-CZ" dirty="0" smtClean="0"/>
          </a:p>
          <a:p>
            <a:r>
              <a:rPr lang="cs-CZ" b="1" dirty="0" smtClean="0"/>
              <a:t>Ploutve nepárové: </a:t>
            </a:r>
            <a:r>
              <a:rPr lang="cs-CZ" dirty="0" smtClean="0">
                <a:solidFill>
                  <a:srgbClr val="FF0000"/>
                </a:solidFill>
              </a:rPr>
              <a:t>HŘBETNÍ, OCASNÍ, ŘITNÍ</a:t>
            </a:r>
          </a:p>
          <a:p>
            <a:endParaRPr lang="cs-CZ" dirty="0" smtClean="0"/>
          </a:p>
          <a:p>
            <a:r>
              <a:rPr lang="cs-CZ" b="1" dirty="0" smtClean="0"/>
              <a:t>Celkem ploutví: </a:t>
            </a:r>
            <a:r>
              <a:rPr lang="cs-CZ" dirty="0" smtClean="0">
                <a:solidFill>
                  <a:srgbClr val="FF0000"/>
                </a:solidFill>
              </a:rPr>
              <a:t>7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729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964488" cy="2204864"/>
          </a:xfrm>
        </p:spPr>
        <p:txBody>
          <a:bodyPr>
            <a:normAutofit fontScale="90000"/>
          </a:bodyPr>
          <a:lstStyle/>
          <a:p>
            <a:pPr lvl="0" algn="l"/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b="1" dirty="0"/>
              <a:t/>
            </a:r>
            <a:br>
              <a:rPr lang="cs-CZ" sz="3600" b="1" dirty="0"/>
            </a:br>
            <a:r>
              <a:rPr lang="cs-CZ" sz="3600" b="1" dirty="0" smtClean="0"/>
              <a:t>DOPLŇ DO TEXTU SLOVA TAK, ABY TEXT BYL PRAVDIVÝ</a:t>
            </a:r>
            <a:r>
              <a:rPr lang="cs-CZ" sz="2800" dirty="0" smtClean="0"/>
              <a:t>:</a:t>
            </a:r>
            <a:br>
              <a:rPr lang="cs-CZ" sz="2800" dirty="0" smtClean="0"/>
            </a:br>
            <a:r>
              <a:rPr lang="cs-CZ" sz="2800" i="1" dirty="0" smtClean="0"/>
              <a:t>/</a:t>
            </a:r>
            <a:r>
              <a:rPr lang="cs-CZ" sz="3200" i="1" dirty="0" smtClean="0"/>
              <a:t>žáci </a:t>
            </a:r>
            <a:r>
              <a:rPr lang="cs-CZ" sz="3200" i="1" dirty="0"/>
              <a:t>pracují do sešitu</a:t>
            </a:r>
            <a:r>
              <a:rPr lang="cs-CZ" sz="3200" i="1" dirty="0" smtClean="0"/>
              <a:t>, na tabuli </a:t>
            </a:r>
            <a:r>
              <a:rPr lang="cs-CZ" sz="3200" i="1" dirty="0"/>
              <a:t>mohou použít </a:t>
            </a:r>
            <a:r>
              <a:rPr lang="cs-CZ" sz="3200" i="1" dirty="0" smtClean="0"/>
              <a:t>program </a:t>
            </a:r>
            <a:r>
              <a:rPr lang="cs-CZ" sz="3200" i="1" dirty="0" err="1" smtClean="0"/>
              <a:t>AktivInspire</a:t>
            </a:r>
            <a:r>
              <a:rPr lang="cs-CZ" sz="3200" i="1" dirty="0" smtClean="0"/>
              <a:t> </a:t>
            </a:r>
            <a:r>
              <a:rPr lang="cs-CZ" sz="3200" i="1" dirty="0" smtClean="0"/>
              <a:t>/</a:t>
            </a:r>
            <a:r>
              <a:rPr lang="cs-CZ" sz="2800" i="1" dirty="0" smtClean="0"/>
              <a:t/>
            </a:r>
            <a:br>
              <a:rPr lang="cs-CZ" sz="2800" i="1" dirty="0" smtClean="0"/>
            </a:b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132856"/>
            <a:ext cx="9036496" cy="460851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Tělo kapra  tvoří  …………………………………. </a:t>
            </a:r>
          </a:p>
          <a:p>
            <a:pPr marL="0" indent="0">
              <a:buNone/>
            </a:pPr>
            <a:r>
              <a:rPr lang="cs-CZ" dirty="0" smtClean="0"/>
              <a:t>Povrch těla kryje…………………., v její </a:t>
            </a:r>
            <a:r>
              <a:rPr lang="cs-CZ" sz="3600" dirty="0" smtClean="0"/>
              <a:t>spodní vrstvě </a:t>
            </a:r>
            <a:r>
              <a:rPr lang="cs-CZ" dirty="0" smtClean="0"/>
              <a:t>jsou uloženy………………………………</a:t>
            </a:r>
          </a:p>
          <a:p>
            <a:pPr marL="0" indent="0">
              <a:buNone/>
            </a:pPr>
            <a:r>
              <a:rPr lang="cs-CZ" dirty="0" smtClean="0"/>
              <a:t>Osou kostry je……………….., složená z ………………</a:t>
            </a:r>
          </a:p>
          <a:p>
            <a:pPr marL="0" indent="0">
              <a:buNone/>
            </a:pPr>
            <a:r>
              <a:rPr lang="cs-CZ" dirty="0" smtClean="0"/>
              <a:t>Ploutve jsou vyztuženy……………………….</a:t>
            </a:r>
          </a:p>
          <a:p>
            <a:pPr marL="0" indent="0">
              <a:buNone/>
            </a:pPr>
            <a:r>
              <a:rPr lang="cs-CZ" dirty="0" smtClean="0"/>
              <a:t>………………………….kapra nadnáší a pomáhá udržovat tělo v různých hloubkách.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9579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92696"/>
            <a:ext cx="8229600" cy="53180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Dýchacím orgánem jsou……………..</a:t>
            </a:r>
          </a:p>
          <a:p>
            <a:pPr marL="0" indent="0">
              <a:buNone/>
            </a:pPr>
            <a:r>
              <a:rPr lang="cs-CZ" dirty="0" smtClean="0"/>
              <a:t>Srdce se skládá z ………………a …………………..</a:t>
            </a:r>
          </a:p>
          <a:p>
            <a:pPr marL="0" indent="0">
              <a:buNone/>
            </a:pPr>
            <a:r>
              <a:rPr lang="cs-CZ" dirty="0" smtClean="0"/>
              <a:t>Teplota těla je ……………………….</a:t>
            </a:r>
          </a:p>
          <a:p>
            <a:pPr marL="0" indent="0">
              <a:buNone/>
            </a:pPr>
            <a:r>
              <a:rPr lang="cs-CZ" dirty="0" smtClean="0"/>
              <a:t>Vylučování odpadních látek z těla zajišťují ………………….</a:t>
            </a:r>
          </a:p>
          <a:p>
            <a:pPr marL="0" indent="0">
              <a:buNone/>
            </a:pPr>
            <a:r>
              <a:rPr lang="cs-CZ" dirty="0" smtClean="0"/>
              <a:t>Nervovou soustavu tvoří ……………….,………………  ….a ……………….</a:t>
            </a:r>
          </a:p>
          <a:p>
            <a:pPr marL="0" indent="0">
              <a:buNone/>
            </a:pPr>
            <a:r>
              <a:rPr lang="cs-CZ" dirty="0" smtClean="0"/>
              <a:t>Smyslové orgány jsou………………, ………………. ,……………., ……………….. </a:t>
            </a:r>
            <a:r>
              <a:rPr lang="cs-CZ" dirty="0"/>
              <a:t>a</a:t>
            </a:r>
            <a:r>
              <a:rPr lang="cs-CZ" dirty="0" smtClean="0"/>
              <a:t> 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2196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Tělo kapra je tvořeno </a:t>
            </a:r>
            <a:r>
              <a:rPr lang="cs-CZ" dirty="0" smtClean="0">
                <a:solidFill>
                  <a:srgbClr val="FF0000"/>
                </a:solidFill>
              </a:rPr>
              <a:t>hlavou, trupem a ocasem.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Povrch těla kryje </a:t>
            </a:r>
            <a:r>
              <a:rPr lang="cs-CZ" dirty="0" smtClean="0">
                <a:solidFill>
                  <a:srgbClr val="FF0000"/>
                </a:solidFill>
              </a:rPr>
              <a:t>vícevrstevná kůže</a:t>
            </a:r>
            <a:r>
              <a:rPr lang="cs-CZ" dirty="0" smtClean="0"/>
              <a:t>, v její spodní vrstvě jsou uloženy </a:t>
            </a:r>
            <a:r>
              <a:rPr lang="cs-CZ" dirty="0" smtClean="0">
                <a:solidFill>
                  <a:srgbClr val="FF0000"/>
                </a:solidFill>
              </a:rPr>
              <a:t>šupiny.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Osou kostry je </a:t>
            </a:r>
            <a:r>
              <a:rPr lang="cs-CZ" dirty="0" smtClean="0">
                <a:solidFill>
                  <a:srgbClr val="FF0000"/>
                </a:solidFill>
              </a:rPr>
              <a:t>páteř</a:t>
            </a:r>
            <a:r>
              <a:rPr lang="cs-CZ" dirty="0" smtClean="0"/>
              <a:t>, složená z </a:t>
            </a:r>
            <a:r>
              <a:rPr lang="cs-CZ" dirty="0" smtClean="0">
                <a:solidFill>
                  <a:srgbClr val="FF0000"/>
                </a:solidFill>
              </a:rPr>
              <a:t>obratlů.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Ploutve jsou vyztuženy </a:t>
            </a:r>
            <a:r>
              <a:rPr lang="cs-CZ" dirty="0" smtClean="0">
                <a:solidFill>
                  <a:srgbClr val="FF0000"/>
                </a:solidFill>
              </a:rPr>
              <a:t>ploutevními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paprsky.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Plynový měchýř</a:t>
            </a:r>
            <a:r>
              <a:rPr lang="cs-CZ" dirty="0" smtClean="0"/>
              <a:t> kapra nadnáší a pomáhá udržovat tělo v různých hloubkách.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1576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548680"/>
            <a:ext cx="8229600" cy="54620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Dýchacím orgánem jsou </a:t>
            </a:r>
            <a:r>
              <a:rPr lang="cs-CZ" dirty="0" smtClean="0">
                <a:solidFill>
                  <a:srgbClr val="FF0000"/>
                </a:solidFill>
              </a:rPr>
              <a:t>žábry.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Srdce se skládá z </a:t>
            </a:r>
            <a:r>
              <a:rPr lang="cs-CZ" dirty="0" smtClean="0">
                <a:solidFill>
                  <a:srgbClr val="FF0000"/>
                </a:solidFill>
              </a:rPr>
              <a:t>síně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FF0000"/>
                </a:solidFill>
              </a:rPr>
              <a:t>komory.</a:t>
            </a:r>
          </a:p>
          <a:p>
            <a:pPr marL="0" indent="0">
              <a:buNone/>
            </a:pPr>
            <a:r>
              <a:rPr lang="cs-CZ" dirty="0" smtClean="0"/>
              <a:t>Teplota těla je </a:t>
            </a:r>
            <a:r>
              <a:rPr lang="cs-CZ" dirty="0" smtClean="0">
                <a:solidFill>
                  <a:srgbClr val="FF0000"/>
                </a:solidFill>
              </a:rPr>
              <a:t>proměnlivá.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Vylučování odpadních látek z těla zajišťují </a:t>
            </a:r>
            <a:r>
              <a:rPr lang="cs-CZ" dirty="0" smtClean="0">
                <a:solidFill>
                  <a:srgbClr val="FF0000"/>
                </a:solidFill>
              </a:rPr>
              <a:t>ledviny.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Nervovou soustavu tvoří </a:t>
            </a:r>
            <a:r>
              <a:rPr lang="cs-CZ" dirty="0" smtClean="0">
                <a:solidFill>
                  <a:srgbClr val="FF0000"/>
                </a:solidFill>
              </a:rPr>
              <a:t>mozek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mícha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nervy.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Smyslové orgány jsou </a:t>
            </a:r>
            <a:r>
              <a:rPr lang="cs-CZ" dirty="0" smtClean="0">
                <a:solidFill>
                  <a:srgbClr val="FF0000"/>
                </a:solidFill>
              </a:rPr>
              <a:t>oči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vnitřní ucho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čichové jamky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hmatové vousy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postranní čára</a:t>
            </a:r>
            <a:r>
              <a:rPr lang="cs-CZ" dirty="0" smtClean="0"/>
              <a:t>.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8974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O</a:t>
            </a:r>
            <a:r>
              <a:rPr lang="cs-CZ" sz="2000" b="1" dirty="0" smtClean="0">
                <a:effectLst/>
              </a:rPr>
              <a:t>brázky:</a:t>
            </a:r>
          </a:p>
          <a:p>
            <a:pPr marL="0" indent="0">
              <a:buNone/>
            </a:pPr>
            <a:r>
              <a:rPr lang="cs-CZ" sz="2000" dirty="0" smtClean="0">
                <a:effectLst/>
              </a:rPr>
              <a:t>Wikipedie: kapr obecný. </a:t>
            </a:r>
            <a:r>
              <a:rPr lang="cs-CZ" sz="2000" i="1" dirty="0" smtClean="0">
                <a:effectLst/>
              </a:rPr>
              <a:t>Wikipedie: kapr obecný</a:t>
            </a:r>
            <a:r>
              <a:rPr lang="cs-CZ" sz="2000" dirty="0" smtClean="0">
                <a:effectLst/>
              </a:rPr>
              <a:t> [online]. 2013 [cit. 2013-08-13]. </a:t>
            </a:r>
            <a:r>
              <a:rPr lang="cs-CZ" sz="2000" dirty="0" smtClean="0">
                <a:effectLst/>
              </a:rPr>
              <a:t>Dostupné z http</a:t>
            </a:r>
            <a:r>
              <a:rPr lang="cs-CZ" sz="2000" dirty="0" smtClean="0">
                <a:effectLst/>
              </a:rPr>
              <a:t>://upload.wikimedia.org/wikipedia/commons/a/a8/Common_carp.jpg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b="1" dirty="0" smtClean="0">
                <a:effectLst/>
              </a:rPr>
              <a:t>učebnice: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dirty="0" smtClean="0"/>
              <a:t> </a:t>
            </a:r>
            <a:r>
              <a:rPr lang="cs-CZ" sz="2000" dirty="0" smtClean="0">
                <a:cs typeface="Arial" pitchFamily="34" charset="0"/>
              </a:rPr>
              <a:t>ČABRADOVÁ, Věra a kol. </a:t>
            </a:r>
            <a:r>
              <a:rPr lang="cs-CZ" sz="2000" i="1" dirty="0" smtClean="0">
                <a:cs typeface="Arial" pitchFamily="34" charset="0"/>
              </a:rPr>
              <a:t>Přírodopis 7- učebnice pro základní školy  a víceletá gymnázia</a:t>
            </a:r>
            <a:r>
              <a:rPr lang="cs-CZ" sz="2000" dirty="0" smtClean="0">
                <a:cs typeface="Arial" pitchFamily="34" charset="0"/>
              </a:rPr>
              <a:t>. Nakladatelství Fraus, Plzeň 2005, s.128,  ISBN 80-7238-424-4.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effectLst/>
              </a:rPr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48845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293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Dokument</vt:lpstr>
      <vt:lpstr>Prezentace aplikace PowerPoint</vt:lpstr>
      <vt:lpstr> POZORUJ OBRÁZEK KAPRA A SLEDUJ VÝKLAD.  Soustřeď se na pojmy: skřele, hřbetní ploutev, ocasní ploutev, řitní ploutev, prsní ploutve, břišní ploutve, postranní čára </vt:lpstr>
      <vt:lpstr>Doplň názvy ploutví (použij učebnici str. 12 ) /žáci pracují do sešitu, pro kontrolu mohou použít program AktivInspire na obrázku kapra/</vt:lpstr>
      <vt:lpstr>ŘEŠENÍ:</vt:lpstr>
      <vt:lpstr>  DOPLŇ DO TEXTU SLOVA TAK, ABY TEXT BYL PRAVDIVÝ: /žáci pracují do sešitu, na tabuli mohou použít program AktivInspire /  </vt:lpstr>
      <vt:lpstr>Prezentace aplikace PowerPoint</vt:lpstr>
      <vt:lpstr>ŘEŠENÍ: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Jitka Kopalová</cp:lastModifiedBy>
  <cp:revision>20</cp:revision>
  <dcterms:created xsi:type="dcterms:W3CDTF">2013-08-13T09:11:59Z</dcterms:created>
  <dcterms:modified xsi:type="dcterms:W3CDTF">2013-10-15T07:51:30Z</dcterms:modified>
</cp:coreProperties>
</file>