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9563931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30787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060848"/>
            <a:ext cx="7406640" cy="1472184"/>
          </a:xfrm>
        </p:spPr>
        <p:txBody>
          <a:bodyPr>
            <a:noAutofit/>
          </a:bodyPr>
          <a:lstStyle/>
          <a:p>
            <a:r>
              <a:rPr lang="cs-CZ" sz="3200" b="1" dirty="0">
                <a:effectLst/>
              </a:rPr>
              <a:t>Akty aplikace práva a jejich klasifikace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07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908720"/>
            <a:ext cx="741682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Akty </a:t>
            </a:r>
            <a:r>
              <a:rPr lang="cs-CZ" sz="2000" b="1" dirty="0"/>
              <a:t>aplikace </a:t>
            </a:r>
            <a:r>
              <a:rPr lang="cs-CZ" sz="2000" b="1" dirty="0" smtClean="0"/>
              <a:t>práva</a:t>
            </a:r>
            <a:br>
              <a:rPr lang="cs-CZ" sz="2000" b="1" dirty="0" smtClean="0"/>
            </a:br>
            <a:endParaRPr lang="cs-CZ" sz="2000" dirty="0"/>
          </a:p>
          <a:p>
            <a:r>
              <a:rPr lang="cs-CZ" sz="2000" b="1" dirty="0"/>
              <a:t>=individuální právní akty</a:t>
            </a:r>
            <a:endParaRPr lang="cs-CZ" sz="2000" dirty="0"/>
          </a:p>
          <a:p>
            <a:pPr marL="1257300" lvl="2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rozhodnutí </a:t>
            </a:r>
            <a:r>
              <a:rPr lang="cs-CZ" sz="2000" dirty="0"/>
              <a:t>o konkrétních právech a povinnostech účastníků</a:t>
            </a:r>
          </a:p>
          <a:p>
            <a:endParaRPr lang="cs-CZ" sz="2000" dirty="0" smtClean="0"/>
          </a:p>
          <a:p>
            <a:r>
              <a:rPr lang="cs-CZ" sz="2000" dirty="0" smtClean="0"/>
              <a:t>-</a:t>
            </a:r>
            <a:r>
              <a:rPr lang="cs-CZ" sz="2000" dirty="0"/>
              <a:t>má 3 </a:t>
            </a:r>
            <a:r>
              <a:rPr lang="cs-CZ" sz="2000" dirty="0" smtClean="0"/>
              <a:t>části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výrok </a:t>
            </a:r>
            <a:r>
              <a:rPr lang="cs-CZ" sz="2000" b="1" dirty="0"/>
              <a:t>(petit</a:t>
            </a:r>
            <a:r>
              <a:rPr lang="cs-CZ" sz="2000" b="1" dirty="0" smtClean="0"/>
              <a:t>)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/>
              <a:t> </a:t>
            </a:r>
            <a:r>
              <a:rPr lang="cs-CZ" sz="2000" dirty="0" smtClean="0"/>
              <a:t>vlastní </a:t>
            </a:r>
            <a:r>
              <a:rPr lang="cs-CZ" sz="2000" dirty="0"/>
              <a:t>rozhodnutí, samotný výrok o právech a </a:t>
            </a:r>
            <a:r>
              <a:rPr lang="cs-CZ" sz="2000" dirty="0" smtClean="0"/>
              <a:t>povinnostech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součástí </a:t>
            </a:r>
            <a:r>
              <a:rPr lang="cs-CZ" sz="2000" dirty="0"/>
              <a:t>je rozhodnutí o nákladech řízení</a:t>
            </a:r>
          </a:p>
        </p:txBody>
      </p:sp>
    </p:spTree>
    <p:extLst>
      <p:ext uri="{BB962C8B-B14F-4D97-AF65-F5344CB8AC3E}">
        <p14:creationId xmlns:p14="http://schemas.microsoft.com/office/powerpoint/2010/main" val="332963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92696"/>
            <a:ext cx="662473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odůvodnění </a:t>
            </a:r>
            <a:r>
              <a:rPr lang="cs-CZ" sz="2000" b="1" dirty="0" smtClean="0"/>
              <a:t>rozhodnutí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textově </a:t>
            </a:r>
            <a:r>
              <a:rPr lang="cs-CZ" sz="2000" dirty="0"/>
              <a:t>nejrozsáhlejší </a:t>
            </a:r>
            <a:r>
              <a:rPr lang="cs-CZ" sz="2000" dirty="0" smtClean="0"/>
              <a:t>část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výjimečně </a:t>
            </a:r>
            <a:r>
              <a:rPr lang="cs-CZ" sz="2000" dirty="0"/>
              <a:t>být nemusí (vyhoví-li se navrhovateli, který </a:t>
            </a:r>
            <a:r>
              <a:rPr lang="cs-CZ" sz="2000" dirty="0" smtClean="0"/>
              <a:t>je v</a:t>
            </a:r>
            <a:r>
              <a:rPr lang="cs-CZ" sz="2000" dirty="0"/>
              <a:t> řízení sám)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46447" y="2708920"/>
            <a:ext cx="648072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dvě </a:t>
            </a:r>
            <a:r>
              <a:rPr lang="cs-CZ" sz="2000" dirty="0" smtClean="0"/>
              <a:t>roviny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skutková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jaké </a:t>
            </a:r>
            <a:r>
              <a:rPr lang="cs-CZ" sz="2000" dirty="0"/>
              <a:t>důkazy byly navrženy, které byly provedeny a </a:t>
            </a:r>
            <a:r>
              <a:rPr lang="cs-CZ" sz="2000" dirty="0" smtClean="0"/>
              <a:t>jak byly </a:t>
            </a:r>
            <a:r>
              <a:rPr lang="cs-CZ" sz="2000" dirty="0"/>
              <a:t>hodnoceny, jaké závěry z nich vyplývají</a:t>
            </a:r>
            <a:r>
              <a:rPr lang="cs-CZ" sz="2000" dirty="0" smtClean="0"/>
              <a:t>,…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právní</a:t>
            </a:r>
            <a:br>
              <a:rPr lang="cs-CZ" sz="2000" dirty="0" smtClean="0"/>
            </a:br>
            <a:r>
              <a:rPr lang="cs-CZ" sz="2000" dirty="0" smtClean="0"/>
              <a:t>jaké </a:t>
            </a:r>
            <a:r>
              <a:rPr lang="cs-CZ" sz="2000" dirty="0"/>
              <a:t>byly použity právní přepisy nebo jiné </a:t>
            </a:r>
            <a:r>
              <a:rPr lang="cs-CZ" sz="2000" dirty="0" smtClean="0"/>
              <a:t>prameny </a:t>
            </a:r>
            <a:r>
              <a:rPr lang="cs-CZ" sz="2000" dirty="0"/>
              <a:t>prameny práva, jak byly interpretovány,…</a:t>
            </a:r>
          </a:p>
          <a:p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poučení </a:t>
            </a:r>
            <a:r>
              <a:rPr lang="cs-CZ" sz="2000" b="1" dirty="0"/>
              <a:t>o opravných prostředcích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4837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31662" y="548680"/>
            <a:ext cx="686873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Vlastnosti aktů </a:t>
            </a:r>
            <a:r>
              <a:rPr lang="cs-CZ" sz="2000" b="1" dirty="0"/>
              <a:t>aplikace práva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31662" y="1700808"/>
            <a:ext cx="708475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účinnost 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schopnost </a:t>
            </a:r>
            <a:r>
              <a:rPr lang="cs-CZ" sz="2000" dirty="0"/>
              <a:t>vyvolat zamýšlené právní </a:t>
            </a:r>
            <a:r>
              <a:rPr lang="cs-CZ" sz="2000" dirty="0" smtClean="0"/>
              <a:t>následky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nastává </a:t>
            </a:r>
            <a:r>
              <a:rPr lang="cs-CZ" sz="2000" dirty="0"/>
              <a:t>okamžikem sdělení obsahu aktu aplikace </a:t>
            </a:r>
            <a:r>
              <a:rPr lang="cs-CZ" sz="2000" dirty="0" smtClean="0"/>
              <a:t>účastníků řízení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právní moc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proti </a:t>
            </a:r>
            <a:r>
              <a:rPr lang="cs-CZ" sz="2000" dirty="0"/>
              <a:t>aktu aplikace práva se již nelze odvolat</a:t>
            </a:r>
          </a:p>
        </p:txBody>
      </p:sp>
    </p:spTree>
    <p:extLst>
      <p:ext uri="{BB962C8B-B14F-4D97-AF65-F5344CB8AC3E}">
        <p14:creationId xmlns:p14="http://schemas.microsoft.com/office/powerpoint/2010/main" val="1534174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548680"/>
            <a:ext cx="691276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oustavy </a:t>
            </a:r>
            <a:r>
              <a:rPr lang="cs-CZ" sz="2000" b="1" dirty="0"/>
              <a:t>opravných </a:t>
            </a:r>
            <a:r>
              <a:rPr lang="cs-CZ" sz="2000" b="1" dirty="0" smtClean="0"/>
              <a:t>řízení</a:t>
            </a:r>
            <a:br>
              <a:rPr lang="cs-CZ" sz="2000" b="1" dirty="0" smtClean="0"/>
            </a:br>
            <a:endParaRPr lang="cs-CZ" sz="20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apelace 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přezkoumává </a:t>
            </a:r>
            <a:r>
              <a:rPr lang="cs-CZ" sz="2000" dirty="0"/>
              <a:t>rozhodnutí po stránce skutkové i </a:t>
            </a:r>
            <a:r>
              <a:rPr lang="cs-CZ" sz="2000" dirty="0" smtClean="0"/>
              <a:t>právní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může ho potvrdit, změnit nebo zrušit</a:t>
            </a:r>
            <a:br>
              <a:rPr lang="cs-CZ" sz="2000" dirty="0" smtClean="0"/>
            </a:b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kasace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přezkoumání </a:t>
            </a:r>
            <a:r>
              <a:rPr lang="cs-CZ" sz="2000" dirty="0"/>
              <a:t>po právní </a:t>
            </a:r>
            <a:r>
              <a:rPr lang="cs-CZ" sz="2000" dirty="0" smtClean="0"/>
              <a:t>stránce</a:t>
            </a: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vychází </a:t>
            </a:r>
            <a:r>
              <a:rPr lang="cs-CZ" sz="2000" dirty="0"/>
              <a:t>ze skutečnosti / důkazů uplatněných u </a:t>
            </a:r>
            <a:r>
              <a:rPr lang="cs-CZ" sz="2000" dirty="0" smtClean="0"/>
              <a:t>soudu</a:t>
            </a:r>
            <a:r>
              <a:rPr lang="cs-CZ" sz="2000" b="1" dirty="0"/>
              <a:t>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předchozí instance</a:t>
            </a: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může </a:t>
            </a:r>
            <a:r>
              <a:rPr lang="cs-CZ" sz="2000" dirty="0"/>
              <a:t>rozhodnutí zrušit a vrátit věc k </a:t>
            </a:r>
            <a:r>
              <a:rPr lang="cs-CZ" sz="2000" dirty="0" smtClean="0"/>
              <a:t>přezkoumání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revize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přezkoumává </a:t>
            </a:r>
            <a:r>
              <a:rPr lang="cs-CZ" sz="2000" dirty="0"/>
              <a:t>pouze po právní stránce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rozsah </a:t>
            </a:r>
            <a:r>
              <a:rPr lang="cs-CZ" sz="2000" dirty="0"/>
              <a:t>přezkoumání je širší než jak to navrhuje </a:t>
            </a:r>
            <a:r>
              <a:rPr lang="cs-CZ" sz="2000" dirty="0" smtClean="0"/>
              <a:t>strana odvolávající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až </a:t>
            </a:r>
            <a:r>
              <a:rPr lang="cs-CZ" sz="2000" dirty="0"/>
              <a:t>po nabytí PN je věc rozsouzena</a:t>
            </a:r>
          </a:p>
          <a:p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938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692696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Vykonatelnost</a:t>
            </a:r>
          </a:p>
          <a:p>
            <a:r>
              <a:rPr lang="cs-CZ" sz="2000" dirty="0" smtClean="0"/>
              <a:t>možnost </a:t>
            </a:r>
            <a:r>
              <a:rPr lang="cs-CZ" sz="2000" dirty="0"/>
              <a:t>vynucení povinností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91680" y="1772816"/>
            <a:ext cx="705678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Klasifikace </a:t>
            </a:r>
            <a:r>
              <a:rPr lang="cs-CZ" sz="2000" b="1" dirty="0"/>
              <a:t>aktů aplikace </a:t>
            </a:r>
            <a:r>
              <a:rPr lang="cs-CZ" sz="2000" b="1" dirty="0" smtClean="0"/>
              <a:t>práva</a:t>
            </a:r>
          </a:p>
          <a:p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konstitutivní </a:t>
            </a:r>
            <a:r>
              <a:rPr lang="cs-CZ" sz="2000" dirty="0"/>
              <a:t>(zakládá nová práva) x </a:t>
            </a:r>
            <a:r>
              <a:rPr lang="cs-CZ" sz="2000" b="1" dirty="0"/>
              <a:t>deklaratorní </a:t>
            </a:r>
            <a:r>
              <a:rPr lang="cs-CZ" sz="2000" dirty="0"/>
              <a:t>(potvrzují </a:t>
            </a:r>
            <a:r>
              <a:rPr lang="cs-CZ" sz="2000" dirty="0" smtClean="0"/>
              <a:t>existující </a:t>
            </a:r>
            <a:r>
              <a:rPr lang="cs-CZ" sz="2000" dirty="0"/>
              <a:t>práva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meritorní </a:t>
            </a:r>
            <a:r>
              <a:rPr lang="cs-CZ" sz="2000" dirty="0"/>
              <a:t>(ve věci samé) x </a:t>
            </a:r>
            <a:r>
              <a:rPr lang="cs-CZ" sz="2000" b="1" dirty="0"/>
              <a:t>procesní </a:t>
            </a:r>
            <a:r>
              <a:rPr lang="cs-CZ" sz="2000" dirty="0"/>
              <a:t>(upravuje samotné řízení</a:t>
            </a:r>
            <a:r>
              <a:rPr lang="cs-CZ" sz="2000" dirty="0" smtClean="0"/>
              <a:t>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Osvědčení</a:t>
            </a:r>
            <a:br>
              <a:rPr lang="cs-CZ" sz="2000" b="1" dirty="0" smtClean="0"/>
            </a:br>
            <a:r>
              <a:rPr lang="cs-CZ" sz="2000" dirty="0" smtClean="0"/>
              <a:t>NENÍ </a:t>
            </a:r>
            <a:r>
              <a:rPr lang="cs-CZ" sz="2000" dirty="0"/>
              <a:t>aktem aplikace práva (řidičský nebo </a:t>
            </a:r>
            <a:r>
              <a:rPr lang="cs-CZ" sz="2000" dirty="0" smtClean="0"/>
              <a:t>občanský průkaz</a:t>
            </a:r>
            <a:r>
              <a:rPr lang="cs-CZ" sz="2000" dirty="0"/>
              <a:t>,…)</a:t>
            </a:r>
          </a:p>
        </p:txBody>
      </p:sp>
    </p:spTree>
    <p:extLst>
      <p:ext uri="{BB962C8B-B14F-4D97-AF65-F5344CB8AC3E}">
        <p14:creationId xmlns:p14="http://schemas.microsoft.com/office/powerpoint/2010/main" val="3293389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</TotalTime>
  <Words>43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Akty aplikace práva a jejich klasifikace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Akty aplikace práva a jejich klasifikace</dc:title>
  <dc:creator>administrator</dc:creator>
  <cp:lastModifiedBy>administrator</cp:lastModifiedBy>
  <cp:revision>5</cp:revision>
  <dcterms:created xsi:type="dcterms:W3CDTF">2013-11-28T10:59:51Z</dcterms:created>
  <dcterms:modified xsi:type="dcterms:W3CDTF">2013-12-05T10:59:28Z</dcterms:modified>
</cp:coreProperties>
</file>