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73A55D6-1FBC-459E-A363-02684D274834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3E56BB-D06A-45EC-A9C7-4F3BD0A9A60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18" Type="http://schemas.openxmlformats.org/officeDocument/2006/relationships/image" Target="../media/image23.wmf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12" Type="http://schemas.openxmlformats.org/officeDocument/2006/relationships/image" Target="../media/image17.png"/><Relationship Id="rId17" Type="http://schemas.openxmlformats.org/officeDocument/2006/relationships/image" Target="../media/image22.wmf"/><Relationship Id="rId2" Type="http://schemas.openxmlformats.org/officeDocument/2006/relationships/audio" Target="../media/audio1.wav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10" Type="http://schemas.openxmlformats.org/officeDocument/2006/relationships/image" Target="../media/image15.wmf"/><Relationship Id="rId4" Type="http://schemas.openxmlformats.org/officeDocument/2006/relationships/image" Target="../media/image9.jpeg"/><Relationship Id="rId9" Type="http://schemas.openxmlformats.org/officeDocument/2006/relationships/image" Target="../media/image14.png"/><Relationship Id="rId1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0.wmf"/><Relationship Id="rId4" Type="http://schemas.openxmlformats.org/officeDocument/2006/relationships/image" Target="../media/image20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052736"/>
            <a:ext cx="5162550" cy="1038225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195736" y="285293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    </a:t>
            </a:r>
            <a:r>
              <a:rPr lang="cs-CZ" dirty="0" smtClean="0">
                <a:latin typeface="+mj-lt"/>
              </a:rPr>
              <a:t>Adresa </a:t>
            </a:r>
            <a:r>
              <a:rPr lang="cs-CZ" dirty="0">
                <a:latin typeface="+mj-lt"/>
              </a:rPr>
              <a:t>školy:  ZŠ Třeboň, Na Sadech 375</a:t>
            </a:r>
          </a:p>
          <a:p>
            <a:r>
              <a:rPr lang="cs-CZ" dirty="0">
                <a:latin typeface="+mj-lt"/>
              </a:rPr>
              <a:t>    Jméno autora: Mgr. Jana </a:t>
            </a:r>
            <a:r>
              <a:rPr lang="cs-CZ" dirty="0" err="1">
                <a:latin typeface="+mj-lt"/>
              </a:rPr>
              <a:t>Písaříková</a:t>
            </a:r>
            <a:endParaRPr lang="cs-CZ" dirty="0">
              <a:latin typeface="+mj-lt"/>
            </a:endParaRPr>
          </a:p>
          <a:p>
            <a:r>
              <a:rPr lang="cs-CZ" dirty="0">
                <a:latin typeface="+mj-lt"/>
              </a:rPr>
              <a:t>    Název: </a:t>
            </a:r>
            <a:r>
              <a:rPr lang="cs-CZ" dirty="0" smtClean="0">
                <a:latin typeface="+mj-lt"/>
              </a:rPr>
              <a:t>VY_32_INOVACE_449Nj/7</a:t>
            </a:r>
            <a:r>
              <a:rPr lang="cs-CZ" b="1" i="1" dirty="0" smtClean="0">
                <a:latin typeface="+mj-lt"/>
              </a:rPr>
              <a:t>      </a:t>
            </a:r>
            <a:endParaRPr lang="cs-CZ" dirty="0">
              <a:latin typeface="+mj-lt"/>
            </a:endParaRPr>
          </a:p>
          <a:p>
            <a:r>
              <a:rPr lang="cs-CZ" dirty="0">
                <a:latin typeface="+mj-lt"/>
              </a:rPr>
              <a:t>    Číslo projektu: CZ.1.07/1.4.00/21.3807</a:t>
            </a:r>
          </a:p>
          <a:p>
            <a:r>
              <a:rPr lang="cs-CZ" dirty="0">
                <a:latin typeface="+mj-lt"/>
              </a:rPr>
              <a:t>    Téma hodiny: </a:t>
            </a:r>
            <a:r>
              <a:rPr lang="cs-CZ" dirty="0" smtClean="0">
                <a:latin typeface="+mj-lt"/>
              </a:rPr>
              <a:t>4. pád podstatných jmen</a:t>
            </a:r>
            <a:endParaRPr lang="cs-CZ" dirty="0">
              <a:latin typeface="+mj-lt"/>
            </a:endParaRPr>
          </a:p>
          <a:p>
            <a:r>
              <a:rPr lang="cs-CZ" dirty="0">
                <a:latin typeface="+mj-lt"/>
              </a:rPr>
              <a:t>    Ročník: 7.</a:t>
            </a:r>
          </a:p>
          <a:p>
            <a:r>
              <a:rPr lang="cs-CZ" dirty="0">
                <a:latin typeface="+mj-lt"/>
              </a:rPr>
              <a:t>    Klíčová slova</a:t>
            </a:r>
            <a:r>
              <a:rPr lang="cs-CZ" dirty="0" smtClean="0">
                <a:latin typeface="+mj-lt"/>
              </a:rPr>
              <a:t>: 4. pád podstatných jmen,</a:t>
            </a:r>
          </a:p>
          <a:p>
            <a:r>
              <a:rPr lang="cs-CZ" dirty="0" smtClean="0">
                <a:latin typeface="+mj-lt"/>
              </a:rPr>
              <a:t>    členy ve 4. pádu, zápor (</a:t>
            </a:r>
            <a:r>
              <a:rPr lang="cs-CZ" dirty="0" err="1" smtClean="0">
                <a:latin typeface="+mj-lt"/>
              </a:rPr>
              <a:t>kein</a:t>
            </a:r>
            <a:r>
              <a:rPr lang="cs-CZ" dirty="0" smtClean="0">
                <a:latin typeface="+mj-lt"/>
              </a:rPr>
              <a:t>)</a:t>
            </a:r>
            <a:endParaRPr lang="cs-CZ" dirty="0">
              <a:latin typeface="+mj-lt"/>
            </a:endParaRPr>
          </a:p>
          <a:p>
            <a:r>
              <a:rPr lang="cs-CZ" dirty="0">
                <a:latin typeface="+mj-lt"/>
              </a:rPr>
              <a:t>    Datum tvorby: 17. 7. 2013</a:t>
            </a:r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Metodické pokyny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Tato prezentace je určena žákům 7. ročníku.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Hlavním gramatickým tématem je tvorba a používání 4. pádu podstatných jmen.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Cílem opakovacích úkolů je procvičení a správné užívání daného gramatického jevu.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Jednotlivá cvičení je možné řešit formou společné i samostatné práce.</a:t>
            </a:r>
            <a:r>
              <a:rPr lang="cs-CZ" sz="2400" b="1" u="sng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Úkoly na snímcích 9 a 10 jsou konverzačně zaměřeny. </a:t>
            </a:r>
          </a:p>
          <a:p>
            <a:endParaRPr lang="cs-CZ" sz="2400" dirty="0"/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pád podstatných jmen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916832"/>
          <a:ext cx="7931223" cy="2566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722"/>
                <a:gridCol w="2247167"/>
                <a:gridCol w="2247167"/>
                <a:gridCol w="2247167"/>
              </a:tblGrid>
              <a:tr h="48163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Mužský rod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Ženský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rod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Střední rod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8163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1. pád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DAS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163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EIN, MEIN, KEIN ...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EINE, MEINE, KEINE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EIN, MEIN, KEIN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163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4. pád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DEN</a:t>
                      </a:r>
                      <a:endParaRPr lang="cs-CZ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DAS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23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EINEN, MEINEN,</a:t>
                      </a:r>
                      <a:r>
                        <a:rPr lang="cs-CZ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KEINEN</a:t>
                      </a:r>
                      <a:endParaRPr lang="cs-CZ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EINE, MEINE, KEINE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EIN, MEIN, KEIN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611560" y="4725144"/>
            <a:ext cx="78488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Typická slovesa:  </a:t>
            </a:r>
            <a:r>
              <a:rPr lang="cs-CZ" dirty="0" err="1" smtClean="0">
                <a:solidFill>
                  <a:schemeClr val="tx1"/>
                </a:solidFill>
              </a:rPr>
              <a:t>kaufen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malen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haben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fotografieren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suchen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sehen</a:t>
            </a:r>
            <a:r>
              <a:rPr lang="cs-CZ" dirty="0" smtClean="0">
                <a:solidFill>
                  <a:schemeClr val="tx1"/>
                </a:solidFill>
              </a:rPr>
              <a:t>, ... 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Ich</a:t>
            </a:r>
            <a:r>
              <a:rPr lang="cs-CZ" dirty="0" smtClean="0"/>
              <a:t> male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</a:rPr>
              <a:t>das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r>
              <a:rPr lang="cs-CZ" dirty="0" smtClean="0"/>
              <a:t>.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Das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zwei</a:t>
            </a:r>
            <a:r>
              <a:rPr lang="cs-CZ" dirty="0" smtClean="0"/>
              <a:t> </a:t>
            </a:r>
            <a:r>
              <a:rPr lang="cs-CZ" dirty="0" err="1" smtClean="0"/>
              <a:t>Fenster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sehe</a:t>
            </a:r>
            <a:r>
              <a:rPr lang="cs-CZ" dirty="0" smtClean="0"/>
              <a:t>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</a:rPr>
              <a:t>einen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. </a:t>
            </a:r>
            <a:r>
              <a:rPr lang="cs-CZ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Der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schwarz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</a:rPr>
              <a:t>eine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r>
              <a:rPr lang="cs-CZ" dirty="0" smtClean="0"/>
              <a:t>. </a:t>
            </a:r>
            <a:r>
              <a:rPr lang="cs-CZ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cs-CZ" dirty="0" err="1" smtClean="0">
                <a:latin typeface="Calibri"/>
              </a:rPr>
              <a:t>ßt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Mona</a:t>
            </a:r>
            <a:r>
              <a:rPr lang="cs-CZ" dirty="0" smtClean="0">
                <a:latin typeface="Calibri"/>
              </a:rPr>
              <a:t>.</a:t>
            </a:r>
          </a:p>
          <a:p>
            <a:r>
              <a:rPr lang="cs-CZ" dirty="0" err="1" smtClean="0">
                <a:latin typeface="Calibri"/>
              </a:rPr>
              <a:t>Suchst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du</a:t>
            </a:r>
            <a:r>
              <a:rPr lang="cs-CZ" dirty="0" smtClean="0">
                <a:latin typeface="Calibri"/>
              </a:rPr>
              <a:t> </a:t>
            </a:r>
            <a:r>
              <a:rPr lang="cs-CZ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latin typeface="Calibri"/>
              </a:rPr>
              <a:t>den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Pinsel</a:t>
            </a:r>
            <a:r>
              <a:rPr lang="cs-CZ" dirty="0">
                <a:latin typeface="Calibri"/>
              </a:rPr>
              <a:t>?</a:t>
            </a:r>
            <a:r>
              <a:rPr lang="cs-CZ" dirty="0" smtClean="0">
                <a:latin typeface="Calibri"/>
              </a:rPr>
              <a:t> </a:t>
            </a:r>
            <a:r>
              <a:rPr lang="cs-CZ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Calibri"/>
              </a:rPr>
              <a:t>Der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Pinsel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liegt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hier</a:t>
            </a:r>
            <a:r>
              <a:rPr lang="cs-CZ" dirty="0" smtClean="0">
                <a:latin typeface="Calibri"/>
              </a:rPr>
              <a:t>.</a:t>
            </a:r>
          </a:p>
          <a:p>
            <a:r>
              <a:rPr lang="cs-CZ" dirty="0" smtClean="0">
                <a:latin typeface="Calibri"/>
              </a:rPr>
              <a:t>Anna </a:t>
            </a:r>
            <a:r>
              <a:rPr lang="cs-CZ" dirty="0" err="1" smtClean="0">
                <a:latin typeface="Calibri"/>
              </a:rPr>
              <a:t>bekommt</a:t>
            </a:r>
            <a:r>
              <a:rPr lang="cs-CZ" dirty="0" smtClean="0">
                <a:latin typeface="Calibri"/>
              </a:rPr>
              <a:t>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latin typeface="Calibri"/>
              </a:rPr>
              <a:t>eine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Puppe</a:t>
            </a:r>
            <a:r>
              <a:rPr lang="cs-CZ" dirty="0" smtClean="0">
                <a:latin typeface="Calibri"/>
              </a:rPr>
              <a:t>. </a:t>
            </a:r>
            <a:r>
              <a:rPr lang="cs-CZ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Calibri"/>
              </a:rPr>
              <a:t>Die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Puppe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ist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sehr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schön</a:t>
            </a:r>
            <a:r>
              <a:rPr lang="cs-CZ" dirty="0" smtClean="0">
                <a:latin typeface="Calibri"/>
              </a:rPr>
              <a:t>.</a:t>
            </a:r>
          </a:p>
          <a:p>
            <a:r>
              <a:rPr lang="cs-CZ" dirty="0" err="1" smtClean="0">
                <a:latin typeface="Calibri"/>
              </a:rPr>
              <a:t>Ist</a:t>
            </a:r>
            <a:r>
              <a:rPr lang="cs-CZ" dirty="0" smtClean="0">
                <a:latin typeface="Calibri"/>
              </a:rPr>
              <a:t>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Calibri"/>
              </a:rPr>
              <a:t>das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Bier</a:t>
            </a:r>
            <a:r>
              <a:rPr lang="cs-CZ" dirty="0" smtClean="0">
                <a:latin typeface="Calibri"/>
              </a:rPr>
              <a:t> gut? </a:t>
            </a:r>
            <a:r>
              <a:rPr lang="cs-CZ" dirty="0" err="1" smtClean="0">
                <a:latin typeface="Calibri"/>
              </a:rPr>
              <a:t>Ich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weiß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nicht</a:t>
            </a:r>
            <a:r>
              <a:rPr lang="cs-CZ" dirty="0" smtClean="0">
                <a:latin typeface="Calibri"/>
              </a:rPr>
              <a:t>, </a:t>
            </a:r>
            <a:r>
              <a:rPr lang="cs-CZ" dirty="0" err="1" smtClean="0">
                <a:latin typeface="Calibri"/>
              </a:rPr>
              <a:t>ich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trinke</a:t>
            </a:r>
            <a:r>
              <a:rPr lang="cs-CZ" dirty="0" smtClean="0">
                <a:latin typeface="Calibri"/>
              </a:rPr>
              <a:t> </a:t>
            </a:r>
            <a:r>
              <a:rPr lang="cs-CZ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latin typeface="Calibri"/>
              </a:rPr>
              <a:t>kein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Bier</a:t>
            </a:r>
            <a:r>
              <a:rPr lang="cs-CZ" dirty="0" smtClean="0">
                <a:latin typeface="Calibri"/>
              </a:rPr>
              <a:t>. </a:t>
            </a:r>
          </a:p>
          <a:p>
            <a:endParaRPr lang="cs-CZ" dirty="0"/>
          </a:p>
        </p:txBody>
      </p:sp>
      <p:pic>
        <p:nvPicPr>
          <p:cNvPr id="2050" name="Picture 2" descr="C:\Users\standard\AppData\Local\Microsoft\Windows\Temporary Internet Files\Content.IE5\B7C7GSGO\MC9004370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60648"/>
            <a:ext cx="792088" cy="792088"/>
          </a:xfrm>
          <a:prstGeom prst="rect">
            <a:avLst/>
          </a:prstGeom>
          <a:noFill/>
        </p:spPr>
      </p:pic>
      <p:pic>
        <p:nvPicPr>
          <p:cNvPr id="2051" name="Picture 3" descr="C:\Users\standard\AppData\Local\Microsoft\Windows\Temporary Internet Files\Content.IE5\B7C7GSGO\MC90043705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60648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členy ve 4. pádu: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Tina malt ...................</a:t>
            </a:r>
            <a:r>
              <a:rPr lang="cs-CZ" dirty="0" err="1" smtClean="0"/>
              <a:t>Hund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Habt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...................</a:t>
            </a:r>
            <a:r>
              <a:rPr lang="cs-CZ" dirty="0" err="1" smtClean="0"/>
              <a:t>Computer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Die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sucht</a:t>
            </a:r>
            <a:r>
              <a:rPr lang="cs-CZ" dirty="0" smtClean="0"/>
              <a:t> ...............</a:t>
            </a:r>
            <a:r>
              <a:rPr lang="cs-CZ" dirty="0" err="1" smtClean="0"/>
              <a:t>Tasche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fotografieren</a:t>
            </a:r>
            <a:r>
              <a:rPr lang="cs-CZ" dirty="0" smtClean="0"/>
              <a:t> ................</a:t>
            </a:r>
            <a:r>
              <a:rPr lang="cs-CZ" dirty="0" err="1" smtClean="0"/>
              <a:t>Kind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Mein</a:t>
            </a:r>
            <a:r>
              <a:rPr lang="cs-CZ" dirty="0" smtClean="0"/>
              <a:t> </a:t>
            </a:r>
            <a:r>
              <a:rPr lang="cs-CZ" dirty="0" err="1" smtClean="0"/>
              <a:t>Freund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...............</a:t>
            </a:r>
            <a:r>
              <a:rPr lang="cs-CZ" dirty="0" err="1" smtClean="0"/>
              <a:t>Buch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Siehst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.................</a:t>
            </a:r>
            <a:r>
              <a:rPr lang="cs-CZ" dirty="0" err="1" smtClean="0"/>
              <a:t>Maus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schreibe</a:t>
            </a:r>
            <a:r>
              <a:rPr lang="cs-CZ" dirty="0" smtClean="0"/>
              <a:t> ..................</a:t>
            </a:r>
            <a:r>
              <a:rPr lang="cs-CZ" dirty="0" err="1" smtClean="0"/>
              <a:t>Brief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1026" name="Picture 2" descr="C:\Users\standard\AppData\Local\Microsoft\Windows\Temporary Internet Files\Content.IE5\N8BTERDW\MM91000109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772816"/>
            <a:ext cx="1304925" cy="192405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/>
              <a:t>Možné řešení: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Tina malt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den    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</a:t>
            </a:r>
            <a:r>
              <a:rPr lang="cs-CZ" dirty="0" err="1" smtClean="0"/>
              <a:t>Hund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Habt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einen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</a:t>
            </a:r>
            <a:r>
              <a:rPr lang="cs-CZ" dirty="0" err="1" smtClean="0"/>
              <a:t>Computer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Die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sucht</a:t>
            </a:r>
            <a:r>
              <a:rPr lang="cs-CZ" dirty="0" smtClean="0"/>
              <a:t>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die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</a:t>
            </a:r>
            <a:r>
              <a:rPr lang="cs-CZ" dirty="0" err="1" smtClean="0"/>
              <a:t>Tasche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fotografieren</a:t>
            </a:r>
            <a:r>
              <a:rPr lang="cs-CZ" dirty="0" smtClean="0"/>
              <a:t>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das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</a:t>
            </a:r>
            <a:r>
              <a:rPr lang="cs-CZ" dirty="0" err="1" smtClean="0"/>
              <a:t>Kind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Mein</a:t>
            </a:r>
            <a:r>
              <a:rPr lang="cs-CZ" dirty="0" smtClean="0"/>
              <a:t> </a:t>
            </a:r>
            <a:r>
              <a:rPr lang="cs-CZ" dirty="0" err="1" smtClean="0"/>
              <a:t>Freund</a:t>
            </a:r>
            <a:r>
              <a:rPr lang="cs-CZ" dirty="0" smtClean="0"/>
              <a:t> </a:t>
            </a:r>
            <a:r>
              <a:rPr lang="cs-CZ" dirty="0" err="1" smtClean="0"/>
              <a:t>kauft</a:t>
            </a:r>
            <a:r>
              <a:rPr lang="cs-CZ" dirty="0" smtClean="0"/>
              <a:t>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das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  <a:r>
              <a:rPr lang="cs-CZ" dirty="0" err="1" smtClean="0"/>
              <a:t>Buch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Siehst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die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  <a:r>
              <a:rPr lang="cs-CZ" dirty="0" err="1" smtClean="0"/>
              <a:t>Maus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schreibe</a:t>
            </a:r>
            <a:r>
              <a:rPr lang="cs-CZ" dirty="0" smtClean="0"/>
              <a:t> 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</a:t>
            </a:r>
            <a:r>
              <a:rPr lang="cs-CZ" b="1" u="sng" dirty="0" err="1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einen</a:t>
            </a:r>
            <a:r>
              <a:rPr lang="cs-CZ" b="1" u="sng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        </a:t>
            </a:r>
            <a:r>
              <a:rPr lang="cs-CZ" b="1" dirty="0" smtClean="0">
                <a:ln w="10541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  <a:r>
              <a:rPr lang="cs-CZ" dirty="0" err="1" smtClean="0"/>
              <a:t>Brief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2051" name="Picture 3" descr="C:\Users\standard\AppData\Local\Microsoft\Windows\Temporary Internet Files\Content.IE5\N8BTERDW\MC90038363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916832"/>
            <a:ext cx="967924" cy="115212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Tvořte věty - co si koupí děti: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Anna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Alex</a:t>
            </a:r>
            <a:endParaRPr lang="cs-CZ" b="1" dirty="0"/>
          </a:p>
        </p:txBody>
      </p:sp>
      <p:pic>
        <p:nvPicPr>
          <p:cNvPr id="3075" name="Picture 3" descr="C:\Users\standard\AppData\Local\Microsoft\Windows\Temporary Internet Files\Content.IE5\N8BTERDW\MP900427653[1].jpg"/>
          <p:cNvPicPr>
            <a:picLocks noChangeAspect="1" noChangeArrowheads="1"/>
          </p:cNvPicPr>
          <p:nvPr/>
        </p:nvPicPr>
        <p:blipFill>
          <a:blip r:embed="rId3" cstate="print"/>
          <a:srcRect r="30656"/>
          <a:stretch>
            <a:fillRect/>
          </a:stretch>
        </p:blipFill>
        <p:spPr bwMode="auto">
          <a:xfrm>
            <a:off x="683568" y="4437112"/>
            <a:ext cx="998660" cy="1440160"/>
          </a:xfrm>
          <a:prstGeom prst="rect">
            <a:avLst/>
          </a:prstGeom>
          <a:noFill/>
        </p:spPr>
      </p:pic>
      <p:pic>
        <p:nvPicPr>
          <p:cNvPr id="3082" name="Picture 10" descr="C:\Users\standard\AppData\Local\Microsoft\Windows\Temporary Internet Files\Content.IE5\N8BTERDW\MP900422793[1].jpg"/>
          <p:cNvPicPr>
            <a:picLocks noChangeAspect="1" noChangeArrowheads="1"/>
          </p:cNvPicPr>
          <p:nvPr/>
        </p:nvPicPr>
        <p:blipFill>
          <a:blip r:embed="rId4" cstate="print"/>
          <a:srcRect l="30050" r="6951" b="34250"/>
          <a:stretch>
            <a:fillRect/>
          </a:stretch>
        </p:blipFill>
        <p:spPr bwMode="auto">
          <a:xfrm>
            <a:off x="7308304" y="4797152"/>
            <a:ext cx="1172924" cy="1224136"/>
          </a:xfrm>
          <a:prstGeom prst="rect">
            <a:avLst/>
          </a:prstGeom>
          <a:noFill/>
        </p:spPr>
      </p:pic>
      <p:sp>
        <p:nvSpPr>
          <p:cNvPr id="15" name="Oválný popisek 14"/>
          <p:cNvSpPr/>
          <p:nvPr/>
        </p:nvSpPr>
        <p:spPr>
          <a:xfrm rot="20558045">
            <a:off x="559112" y="2104120"/>
            <a:ext cx="962294" cy="124304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ný popisek 15"/>
          <p:cNvSpPr/>
          <p:nvPr/>
        </p:nvSpPr>
        <p:spPr>
          <a:xfrm rot="662601">
            <a:off x="1927265" y="3112231"/>
            <a:ext cx="962294" cy="1243046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ný popisek 16"/>
          <p:cNvSpPr/>
          <p:nvPr/>
        </p:nvSpPr>
        <p:spPr>
          <a:xfrm rot="850656">
            <a:off x="1613229" y="2087755"/>
            <a:ext cx="962294" cy="1243046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ný popisek 17"/>
          <p:cNvSpPr/>
          <p:nvPr/>
        </p:nvSpPr>
        <p:spPr>
          <a:xfrm rot="20558045">
            <a:off x="1063169" y="2968215"/>
            <a:ext cx="962294" cy="1243046"/>
          </a:xfrm>
          <a:prstGeom prst="wedgeEllipseCallou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ný popisek 18"/>
          <p:cNvSpPr/>
          <p:nvPr/>
        </p:nvSpPr>
        <p:spPr>
          <a:xfrm rot="318532">
            <a:off x="3259291" y="2750771"/>
            <a:ext cx="962294" cy="1243046"/>
          </a:xfrm>
          <a:prstGeom prst="wedgeEllipse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ný popisek 19"/>
          <p:cNvSpPr/>
          <p:nvPr/>
        </p:nvSpPr>
        <p:spPr>
          <a:xfrm rot="20558045">
            <a:off x="2431321" y="1960103"/>
            <a:ext cx="962294" cy="1243046"/>
          </a:xfrm>
          <a:prstGeom prst="wedgeEllipseCallout">
            <a:avLst>
              <a:gd name="adj1" fmla="val -15164"/>
              <a:gd name="adj2" fmla="val 649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ný popisek 20"/>
          <p:cNvSpPr/>
          <p:nvPr/>
        </p:nvSpPr>
        <p:spPr>
          <a:xfrm rot="755003">
            <a:off x="3367424" y="1744079"/>
            <a:ext cx="962294" cy="1243046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1597152" y="4413504"/>
            <a:ext cx="406400" cy="1398016"/>
          </a:xfrm>
          <a:custGeom>
            <a:avLst/>
            <a:gdLst>
              <a:gd name="connsiteX0" fmla="*/ 0 w 406400"/>
              <a:gd name="connsiteY0" fmla="*/ 0 h 1398016"/>
              <a:gd name="connsiteX1" fmla="*/ 365760 w 406400"/>
              <a:gd name="connsiteY1" fmla="*/ 377952 h 1398016"/>
              <a:gd name="connsiteX2" fmla="*/ 243840 w 406400"/>
              <a:gd name="connsiteY2" fmla="*/ 804672 h 1398016"/>
              <a:gd name="connsiteX3" fmla="*/ 121920 w 406400"/>
              <a:gd name="connsiteY3" fmla="*/ 1316736 h 1398016"/>
              <a:gd name="connsiteX4" fmla="*/ 109728 w 406400"/>
              <a:gd name="connsiteY4" fmla="*/ 1292352 h 1398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6400" h="1398016">
                <a:moveTo>
                  <a:pt x="0" y="0"/>
                </a:moveTo>
                <a:cubicBezTo>
                  <a:pt x="162560" y="121920"/>
                  <a:pt x="325120" y="243840"/>
                  <a:pt x="365760" y="377952"/>
                </a:cubicBezTo>
                <a:cubicBezTo>
                  <a:pt x="406400" y="512064"/>
                  <a:pt x="284480" y="648208"/>
                  <a:pt x="243840" y="804672"/>
                </a:cubicBezTo>
                <a:cubicBezTo>
                  <a:pt x="203200" y="961136"/>
                  <a:pt x="144272" y="1235456"/>
                  <a:pt x="121920" y="1316736"/>
                </a:cubicBezTo>
                <a:cubicBezTo>
                  <a:pt x="99568" y="1398016"/>
                  <a:pt x="104648" y="1345184"/>
                  <a:pt x="109728" y="1292352"/>
                </a:cubicBez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1763688" y="4437112"/>
            <a:ext cx="288032" cy="1296144"/>
          </a:xfrm>
          <a:custGeom>
            <a:avLst/>
            <a:gdLst>
              <a:gd name="connsiteX0" fmla="*/ 422656 w 422656"/>
              <a:gd name="connsiteY0" fmla="*/ 0 h 1487424"/>
              <a:gd name="connsiteX1" fmla="*/ 56896 w 422656"/>
              <a:gd name="connsiteY1" fmla="*/ 548640 h 1487424"/>
              <a:gd name="connsiteX2" fmla="*/ 81280 w 422656"/>
              <a:gd name="connsiteY2" fmla="*/ 1133856 h 1487424"/>
              <a:gd name="connsiteX3" fmla="*/ 44704 w 422656"/>
              <a:gd name="connsiteY3" fmla="*/ 1487424 h 1487424"/>
              <a:gd name="connsiteX4" fmla="*/ 44704 w 422656"/>
              <a:gd name="connsiteY4" fmla="*/ 1487424 h 148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2656" h="1487424">
                <a:moveTo>
                  <a:pt x="422656" y="0"/>
                </a:moveTo>
                <a:cubicBezTo>
                  <a:pt x="268224" y="179832"/>
                  <a:pt x="113792" y="359664"/>
                  <a:pt x="56896" y="548640"/>
                </a:cubicBezTo>
                <a:cubicBezTo>
                  <a:pt x="0" y="737616"/>
                  <a:pt x="83312" y="977392"/>
                  <a:pt x="81280" y="1133856"/>
                </a:cubicBezTo>
                <a:cubicBezTo>
                  <a:pt x="79248" y="1290320"/>
                  <a:pt x="44704" y="1487424"/>
                  <a:pt x="44704" y="1487424"/>
                </a:cubicBezTo>
                <a:lnTo>
                  <a:pt x="44704" y="1487424"/>
                </a:lnTo>
              </a:path>
            </a:pathLst>
          </a:cu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2889504" y="3352800"/>
            <a:ext cx="121920" cy="109728"/>
          </a:xfrm>
          <a:custGeom>
            <a:avLst/>
            <a:gdLst>
              <a:gd name="connsiteX0" fmla="*/ 121920 w 121920"/>
              <a:gd name="connsiteY0" fmla="*/ 0 h 109728"/>
              <a:gd name="connsiteX1" fmla="*/ 0 w 121920"/>
              <a:gd name="connsiteY1" fmla="*/ 109728 h 109728"/>
              <a:gd name="connsiteX2" fmla="*/ 0 w 121920"/>
              <a:gd name="connsiteY2" fmla="*/ 109728 h 109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920" h="109728">
                <a:moveTo>
                  <a:pt x="121920" y="0"/>
                </a:moveTo>
                <a:lnTo>
                  <a:pt x="0" y="109728"/>
                </a:lnTo>
                <a:lnTo>
                  <a:pt x="0" y="109728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1731264" y="4352544"/>
            <a:ext cx="707136" cy="1389888"/>
          </a:xfrm>
          <a:custGeom>
            <a:avLst/>
            <a:gdLst>
              <a:gd name="connsiteX0" fmla="*/ 707136 w 707136"/>
              <a:gd name="connsiteY0" fmla="*/ 0 h 1389888"/>
              <a:gd name="connsiteX1" fmla="*/ 512064 w 707136"/>
              <a:gd name="connsiteY1" fmla="*/ 950976 h 1389888"/>
              <a:gd name="connsiteX2" fmla="*/ 0 w 707136"/>
              <a:gd name="connsiteY2" fmla="*/ 1389888 h 1389888"/>
              <a:gd name="connsiteX3" fmla="*/ 0 w 707136"/>
              <a:gd name="connsiteY3" fmla="*/ 1389888 h 138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136" h="1389888">
                <a:moveTo>
                  <a:pt x="707136" y="0"/>
                </a:moveTo>
                <a:cubicBezTo>
                  <a:pt x="668528" y="359664"/>
                  <a:pt x="629920" y="719328"/>
                  <a:pt x="512064" y="950976"/>
                </a:cubicBezTo>
                <a:cubicBezTo>
                  <a:pt x="394208" y="1182624"/>
                  <a:pt x="0" y="1389888"/>
                  <a:pt x="0" y="1389888"/>
                </a:cubicBezTo>
                <a:lnTo>
                  <a:pt x="0" y="1389888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1719072" y="2974848"/>
            <a:ext cx="1804416" cy="2755392"/>
          </a:xfrm>
          <a:custGeom>
            <a:avLst/>
            <a:gdLst>
              <a:gd name="connsiteX0" fmla="*/ 1804416 w 1804416"/>
              <a:gd name="connsiteY0" fmla="*/ 0 h 2755392"/>
              <a:gd name="connsiteX1" fmla="*/ 1572768 w 1804416"/>
              <a:gd name="connsiteY1" fmla="*/ 451104 h 2755392"/>
              <a:gd name="connsiteX2" fmla="*/ 1267968 w 1804416"/>
              <a:gd name="connsiteY2" fmla="*/ 914400 h 2755392"/>
              <a:gd name="connsiteX3" fmla="*/ 1426464 w 1804416"/>
              <a:gd name="connsiteY3" fmla="*/ 1219200 h 2755392"/>
              <a:gd name="connsiteX4" fmla="*/ 1365504 w 1804416"/>
              <a:gd name="connsiteY4" fmla="*/ 1706880 h 2755392"/>
              <a:gd name="connsiteX5" fmla="*/ 999744 w 1804416"/>
              <a:gd name="connsiteY5" fmla="*/ 1889760 h 2755392"/>
              <a:gd name="connsiteX6" fmla="*/ 329184 w 1804416"/>
              <a:gd name="connsiteY6" fmla="*/ 2182368 h 2755392"/>
              <a:gd name="connsiteX7" fmla="*/ 0 w 1804416"/>
              <a:gd name="connsiteY7" fmla="*/ 2755392 h 2755392"/>
              <a:gd name="connsiteX8" fmla="*/ 0 w 1804416"/>
              <a:gd name="connsiteY8" fmla="*/ 2755392 h 2755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4416" h="2755392">
                <a:moveTo>
                  <a:pt x="1804416" y="0"/>
                </a:moveTo>
                <a:cubicBezTo>
                  <a:pt x="1733296" y="149352"/>
                  <a:pt x="1662176" y="298704"/>
                  <a:pt x="1572768" y="451104"/>
                </a:cubicBezTo>
                <a:cubicBezTo>
                  <a:pt x="1483360" y="603504"/>
                  <a:pt x="1292352" y="786384"/>
                  <a:pt x="1267968" y="914400"/>
                </a:cubicBezTo>
                <a:cubicBezTo>
                  <a:pt x="1243584" y="1042416"/>
                  <a:pt x="1410208" y="1087120"/>
                  <a:pt x="1426464" y="1219200"/>
                </a:cubicBezTo>
                <a:cubicBezTo>
                  <a:pt x="1442720" y="1351280"/>
                  <a:pt x="1436624" y="1595120"/>
                  <a:pt x="1365504" y="1706880"/>
                </a:cubicBezTo>
                <a:cubicBezTo>
                  <a:pt x="1294384" y="1818640"/>
                  <a:pt x="1172464" y="1810512"/>
                  <a:pt x="999744" y="1889760"/>
                </a:cubicBezTo>
                <a:cubicBezTo>
                  <a:pt x="827024" y="1969008"/>
                  <a:pt x="495808" y="2038096"/>
                  <a:pt x="329184" y="2182368"/>
                </a:cubicBezTo>
                <a:cubicBezTo>
                  <a:pt x="162560" y="2326640"/>
                  <a:pt x="0" y="2755392"/>
                  <a:pt x="0" y="2755392"/>
                </a:cubicBezTo>
                <a:lnTo>
                  <a:pt x="0" y="2755392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1721104" y="3998976"/>
            <a:ext cx="1916176" cy="1798320"/>
          </a:xfrm>
          <a:custGeom>
            <a:avLst/>
            <a:gdLst>
              <a:gd name="connsiteX0" fmla="*/ 1814576 w 1916176"/>
              <a:gd name="connsiteY0" fmla="*/ 0 h 1798320"/>
              <a:gd name="connsiteX1" fmla="*/ 1814576 w 1916176"/>
              <a:gd name="connsiteY1" fmla="*/ 451104 h 1798320"/>
              <a:gd name="connsiteX2" fmla="*/ 1204976 w 1916176"/>
              <a:gd name="connsiteY2" fmla="*/ 536448 h 1798320"/>
              <a:gd name="connsiteX3" fmla="*/ 1058672 w 1916176"/>
              <a:gd name="connsiteY3" fmla="*/ 1194816 h 1798320"/>
              <a:gd name="connsiteX4" fmla="*/ 717296 w 1916176"/>
              <a:gd name="connsiteY4" fmla="*/ 1487424 h 1798320"/>
              <a:gd name="connsiteX5" fmla="*/ 156464 w 1916176"/>
              <a:gd name="connsiteY5" fmla="*/ 1645920 h 1798320"/>
              <a:gd name="connsiteX6" fmla="*/ 22352 w 1916176"/>
              <a:gd name="connsiteY6" fmla="*/ 1780032 h 1798320"/>
              <a:gd name="connsiteX7" fmla="*/ 22352 w 1916176"/>
              <a:gd name="connsiteY7" fmla="*/ 1755648 h 1798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16176" h="1798320">
                <a:moveTo>
                  <a:pt x="1814576" y="0"/>
                </a:moveTo>
                <a:cubicBezTo>
                  <a:pt x="1865376" y="180848"/>
                  <a:pt x="1916176" y="361696"/>
                  <a:pt x="1814576" y="451104"/>
                </a:cubicBezTo>
                <a:cubicBezTo>
                  <a:pt x="1712976" y="540512"/>
                  <a:pt x="1330960" y="412496"/>
                  <a:pt x="1204976" y="536448"/>
                </a:cubicBezTo>
                <a:cubicBezTo>
                  <a:pt x="1078992" y="660400"/>
                  <a:pt x="1139952" y="1036320"/>
                  <a:pt x="1058672" y="1194816"/>
                </a:cubicBezTo>
                <a:cubicBezTo>
                  <a:pt x="977392" y="1353312"/>
                  <a:pt x="867664" y="1412240"/>
                  <a:pt x="717296" y="1487424"/>
                </a:cubicBezTo>
                <a:cubicBezTo>
                  <a:pt x="566928" y="1562608"/>
                  <a:pt x="272288" y="1597152"/>
                  <a:pt x="156464" y="1645920"/>
                </a:cubicBezTo>
                <a:cubicBezTo>
                  <a:pt x="40640" y="1694688"/>
                  <a:pt x="44704" y="1761744"/>
                  <a:pt x="22352" y="1780032"/>
                </a:cubicBezTo>
                <a:cubicBezTo>
                  <a:pt x="0" y="1798320"/>
                  <a:pt x="11176" y="1776984"/>
                  <a:pt x="22352" y="1755648"/>
                </a:cubicBez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ný popisek 27"/>
          <p:cNvSpPr/>
          <p:nvPr/>
        </p:nvSpPr>
        <p:spPr>
          <a:xfrm rot="20558045">
            <a:off x="5599672" y="1600063"/>
            <a:ext cx="962294" cy="1243046"/>
          </a:xfrm>
          <a:prstGeom prst="wedgeEllipse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ný popisek 28"/>
          <p:cNvSpPr/>
          <p:nvPr/>
        </p:nvSpPr>
        <p:spPr>
          <a:xfrm rot="20558045">
            <a:off x="5023607" y="2248135"/>
            <a:ext cx="962294" cy="124304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ný popisek 29"/>
          <p:cNvSpPr/>
          <p:nvPr/>
        </p:nvSpPr>
        <p:spPr>
          <a:xfrm rot="548542">
            <a:off x="6608856" y="1769361"/>
            <a:ext cx="962294" cy="1243046"/>
          </a:xfrm>
          <a:prstGeom prst="wedgeEllipseCallout">
            <a:avLst>
              <a:gd name="adj1" fmla="val -13328"/>
              <a:gd name="adj2" fmla="val 61565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ný popisek 30"/>
          <p:cNvSpPr/>
          <p:nvPr/>
        </p:nvSpPr>
        <p:spPr>
          <a:xfrm rot="21354082">
            <a:off x="5839328" y="2669712"/>
            <a:ext cx="962294" cy="1243046"/>
          </a:xfrm>
          <a:prstGeom prst="wedgeEllipseCallout">
            <a:avLst>
              <a:gd name="adj1" fmla="val -9011"/>
              <a:gd name="adj2" fmla="val 72006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ný popisek 31"/>
          <p:cNvSpPr/>
          <p:nvPr/>
        </p:nvSpPr>
        <p:spPr>
          <a:xfrm rot="936525">
            <a:off x="7313775" y="2455421"/>
            <a:ext cx="962294" cy="1243046"/>
          </a:xfrm>
          <a:prstGeom prst="wedgeEllipse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ný popisek 32"/>
          <p:cNvSpPr/>
          <p:nvPr/>
        </p:nvSpPr>
        <p:spPr>
          <a:xfrm rot="20558045">
            <a:off x="5023608" y="3328255"/>
            <a:ext cx="962294" cy="1243046"/>
          </a:xfrm>
          <a:prstGeom prst="wedgeEllipseCallout">
            <a:avLst>
              <a:gd name="adj1" fmla="val 9776"/>
              <a:gd name="adj2" fmla="val 68883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ný popisek 33"/>
          <p:cNvSpPr/>
          <p:nvPr/>
        </p:nvSpPr>
        <p:spPr>
          <a:xfrm rot="459208">
            <a:off x="6594706" y="2983487"/>
            <a:ext cx="962294" cy="1243046"/>
          </a:xfrm>
          <a:prstGeom prst="wedgeEllipseCallout">
            <a:avLst>
              <a:gd name="adj1" fmla="val -19314"/>
              <a:gd name="adj2" fmla="val 7124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olný tvar 34"/>
          <p:cNvSpPr/>
          <p:nvPr/>
        </p:nvSpPr>
        <p:spPr>
          <a:xfrm>
            <a:off x="5852160" y="4718304"/>
            <a:ext cx="1387856" cy="1194816"/>
          </a:xfrm>
          <a:custGeom>
            <a:avLst/>
            <a:gdLst>
              <a:gd name="connsiteX0" fmla="*/ 0 w 1387856"/>
              <a:gd name="connsiteY0" fmla="*/ 0 h 1194816"/>
              <a:gd name="connsiteX1" fmla="*/ 524256 w 1387856"/>
              <a:gd name="connsiteY1" fmla="*/ 268224 h 1194816"/>
              <a:gd name="connsiteX2" fmla="*/ 621792 w 1387856"/>
              <a:gd name="connsiteY2" fmla="*/ 682752 h 1194816"/>
              <a:gd name="connsiteX3" fmla="*/ 1280160 w 1387856"/>
              <a:gd name="connsiteY3" fmla="*/ 1121664 h 1194816"/>
              <a:gd name="connsiteX4" fmla="*/ 1267968 w 1387856"/>
              <a:gd name="connsiteY4" fmla="*/ 1121664 h 119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7856" h="1194816">
                <a:moveTo>
                  <a:pt x="0" y="0"/>
                </a:moveTo>
                <a:cubicBezTo>
                  <a:pt x="210312" y="77216"/>
                  <a:pt x="420624" y="154432"/>
                  <a:pt x="524256" y="268224"/>
                </a:cubicBezTo>
                <a:cubicBezTo>
                  <a:pt x="627888" y="382016"/>
                  <a:pt x="495808" y="540512"/>
                  <a:pt x="621792" y="682752"/>
                </a:cubicBezTo>
                <a:cubicBezTo>
                  <a:pt x="747776" y="824992"/>
                  <a:pt x="1172464" y="1048512"/>
                  <a:pt x="1280160" y="1121664"/>
                </a:cubicBezTo>
                <a:cubicBezTo>
                  <a:pt x="1387856" y="1194816"/>
                  <a:pt x="1327912" y="1158240"/>
                  <a:pt x="1267968" y="1121664"/>
                </a:cubicBez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olný tvar 35"/>
          <p:cNvSpPr/>
          <p:nvPr/>
        </p:nvSpPr>
        <p:spPr>
          <a:xfrm>
            <a:off x="5974080" y="4303776"/>
            <a:ext cx="1235456" cy="1560576"/>
          </a:xfrm>
          <a:custGeom>
            <a:avLst/>
            <a:gdLst>
              <a:gd name="connsiteX0" fmla="*/ 0 w 1235456"/>
              <a:gd name="connsiteY0" fmla="*/ 0 h 1560576"/>
              <a:gd name="connsiteX1" fmla="*/ 207264 w 1235456"/>
              <a:gd name="connsiteY1" fmla="*/ 743712 h 1560576"/>
              <a:gd name="connsiteX2" fmla="*/ 1072896 w 1235456"/>
              <a:gd name="connsiteY2" fmla="*/ 1377696 h 1560576"/>
              <a:gd name="connsiteX3" fmla="*/ 1182624 w 1235456"/>
              <a:gd name="connsiteY3" fmla="*/ 1560576 h 1560576"/>
              <a:gd name="connsiteX4" fmla="*/ 1182624 w 1235456"/>
              <a:gd name="connsiteY4" fmla="*/ 1560576 h 1560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5456" h="1560576">
                <a:moveTo>
                  <a:pt x="0" y="0"/>
                </a:moveTo>
                <a:cubicBezTo>
                  <a:pt x="14224" y="257048"/>
                  <a:pt x="28448" y="514096"/>
                  <a:pt x="207264" y="743712"/>
                </a:cubicBezTo>
                <a:cubicBezTo>
                  <a:pt x="386080" y="973328"/>
                  <a:pt x="910336" y="1241552"/>
                  <a:pt x="1072896" y="1377696"/>
                </a:cubicBezTo>
                <a:cubicBezTo>
                  <a:pt x="1235456" y="1513840"/>
                  <a:pt x="1182624" y="1560576"/>
                  <a:pt x="1182624" y="1560576"/>
                </a:cubicBezTo>
                <a:lnTo>
                  <a:pt x="1182624" y="1560576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olný tvar 36"/>
          <p:cNvSpPr/>
          <p:nvPr/>
        </p:nvSpPr>
        <p:spPr>
          <a:xfrm>
            <a:off x="6291072" y="4145280"/>
            <a:ext cx="865632" cy="1694688"/>
          </a:xfrm>
          <a:custGeom>
            <a:avLst/>
            <a:gdLst>
              <a:gd name="connsiteX0" fmla="*/ 0 w 865632"/>
              <a:gd name="connsiteY0" fmla="*/ 0 h 1694688"/>
              <a:gd name="connsiteX1" fmla="*/ 365760 w 865632"/>
              <a:gd name="connsiteY1" fmla="*/ 585216 h 1694688"/>
              <a:gd name="connsiteX2" fmla="*/ 451104 w 865632"/>
              <a:gd name="connsiteY2" fmla="*/ 1207008 h 1694688"/>
              <a:gd name="connsiteX3" fmla="*/ 865632 w 865632"/>
              <a:gd name="connsiteY3" fmla="*/ 1694688 h 1694688"/>
              <a:gd name="connsiteX4" fmla="*/ 865632 w 865632"/>
              <a:gd name="connsiteY4" fmla="*/ 1694688 h 1694688"/>
              <a:gd name="connsiteX5" fmla="*/ 865632 w 865632"/>
              <a:gd name="connsiteY5" fmla="*/ 1694688 h 169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5632" h="1694688">
                <a:moveTo>
                  <a:pt x="0" y="0"/>
                </a:moveTo>
                <a:cubicBezTo>
                  <a:pt x="145288" y="192024"/>
                  <a:pt x="290576" y="384048"/>
                  <a:pt x="365760" y="585216"/>
                </a:cubicBezTo>
                <a:cubicBezTo>
                  <a:pt x="440944" y="786384"/>
                  <a:pt x="367792" y="1022096"/>
                  <a:pt x="451104" y="1207008"/>
                </a:cubicBezTo>
                <a:cubicBezTo>
                  <a:pt x="534416" y="1391920"/>
                  <a:pt x="865632" y="1694688"/>
                  <a:pt x="865632" y="1694688"/>
                </a:cubicBezTo>
                <a:lnTo>
                  <a:pt x="865632" y="1694688"/>
                </a:lnTo>
                <a:lnTo>
                  <a:pt x="865632" y="1694688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 rot="983665">
            <a:off x="6227604" y="4425310"/>
            <a:ext cx="1106233" cy="1175732"/>
          </a:xfrm>
          <a:custGeom>
            <a:avLst/>
            <a:gdLst>
              <a:gd name="connsiteX0" fmla="*/ 270256 w 721360"/>
              <a:gd name="connsiteY0" fmla="*/ 0 h 1633728"/>
              <a:gd name="connsiteX1" fmla="*/ 26416 w 721360"/>
              <a:gd name="connsiteY1" fmla="*/ 548640 h 1633728"/>
              <a:gd name="connsiteX2" fmla="*/ 428752 w 721360"/>
              <a:gd name="connsiteY2" fmla="*/ 975360 h 1633728"/>
              <a:gd name="connsiteX3" fmla="*/ 721360 w 721360"/>
              <a:gd name="connsiteY3" fmla="*/ 1633728 h 1633728"/>
              <a:gd name="connsiteX4" fmla="*/ 721360 w 721360"/>
              <a:gd name="connsiteY4" fmla="*/ 1633728 h 163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360" h="1633728">
                <a:moveTo>
                  <a:pt x="270256" y="0"/>
                </a:moveTo>
                <a:cubicBezTo>
                  <a:pt x="135128" y="193040"/>
                  <a:pt x="0" y="386080"/>
                  <a:pt x="26416" y="548640"/>
                </a:cubicBezTo>
                <a:cubicBezTo>
                  <a:pt x="52832" y="711200"/>
                  <a:pt x="312928" y="794512"/>
                  <a:pt x="428752" y="975360"/>
                </a:cubicBezTo>
                <a:cubicBezTo>
                  <a:pt x="544576" y="1156208"/>
                  <a:pt x="721360" y="1633728"/>
                  <a:pt x="721360" y="1633728"/>
                </a:cubicBezTo>
                <a:lnTo>
                  <a:pt x="721360" y="1633728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6258560" y="3840480"/>
            <a:ext cx="898144" cy="2048256"/>
          </a:xfrm>
          <a:custGeom>
            <a:avLst/>
            <a:gdLst>
              <a:gd name="connsiteX0" fmla="*/ 361696 w 898144"/>
              <a:gd name="connsiteY0" fmla="*/ 0 h 2048256"/>
              <a:gd name="connsiteX1" fmla="*/ 227584 w 898144"/>
              <a:gd name="connsiteY1" fmla="*/ 365760 h 2048256"/>
              <a:gd name="connsiteX2" fmla="*/ 32512 w 898144"/>
              <a:gd name="connsiteY2" fmla="*/ 926592 h 2048256"/>
              <a:gd name="connsiteX3" fmla="*/ 422656 w 898144"/>
              <a:gd name="connsiteY3" fmla="*/ 1328928 h 2048256"/>
              <a:gd name="connsiteX4" fmla="*/ 898144 w 898144"/>
              <a:gd name="connsiteY4" fmla="*/ 2048256 h 2048256"/>
              <a:gd name="connsiteX5" fmla="*/ 898144 w 898144"/>
              <a:gd name="connsiteY5" fmla="*/ 2048256 h 2048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98144" h="2048256">
                <a:moveTo>
                  <a:pt x="361696" y="0"/>
                </a:moveTo>
                <a:cubicBezTo>
                  <a:pt x="322072" y="105664"/>
                  <a:pt x="282448" y="211328"/>
                  <a:pt x="227584" y="365760"/>
                </a:cubicBezTo>
                <a:cubicBezTo>
                  <a:pt x="172720" y="520192"/>
                  <a:pt x="0" y="766064"/>
                  <a:pt x="32512" y="926592"/>
                </a:cubicBezTo>
                <a:cubicBezTo>
                  <a:pt x="65024" y="1087120"/>
                  <a:pt x="278384" y="1141984"/>
                  <a:pt x="422656" y="1328928"/>
                </a:cubicBezTo>
                <a:cubicBezTo>
                  <a:pt x="566928" y="1515872"/>
                  <a:pt x="898144" y="2048256"/>
                  <a:pt x="898144" y="2048256"/>
                </a:cubicBezTo>
                <a:lnTo>
                  <a:pt x="898144" y="2048256"/>
                </a:ln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tandard\AppData\Local\Microsoft\Windows\Temporary Internet Files\Content.IE5\UO45GX0D\MC9000213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276872"/>
            <a:ext cx="594958" cy="702719"/>
          </a:xfrm>
          <a:prstGeom prst="rect">
            <a:avLst/>
          </a:prstGeom>
          <a:noFill/>
        </p:spPr>
      </p:pic>
      <p:pic>
        <p:nvPicPr>
          <p:cNvPr id="1027" name="Picture 3" descr="C:\Users\standard\AppData\Local\Microsoft\Windows\Temporary Internet Files\Content.IE5\E3MN2VRV\MC900441734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844824"/>
            <a:ext cx="795536" cy="795536"/>
          </a:xfrm>
          <a:prstGeom prst="rect">
            <a:avLst/>
          </a:prstGeom>
          <a:noFill/>
        </p:spPr>
      </p:pic>
      <p:pic>
        <p:nvPicPr>
          <p:cNvPr id="1028" name="Picture 4" descr="C:\Users\standard\AppData\Local\Microsoft\Windows\Temporary Internet Files\Content.IE5\B7C7GSGO\MC90029025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2348880"/>
            <a:ext cx="615051" cy="686473"/>
          </a:xfrm>
          <a:prstGeom prst="rect">
            <a:avLst/>
          </a:prstGeom>
          <a:noFill/>
        </p:spPr>
      </p:pic>
      <p:pic>
        <p:nvPicPr>
          <p:cNvPr id="1029" name="Picture 5" descr="C:\Users\standard\AppData\Local\Microsoft\Windows\Temporary Internet Files\Content.IE5\UO45GX0D\MC90029092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3356992"/>
            <a:ext cx="774491" cy="762066"/>
          </a:xfrm>
          <a:prstGeom prst="rect">
            <a:avLst/>
          </a:prstGeom>
          <a:noFill/>
        </p:spPr>
      </p:pic>
      <p:pic>
        <p:nvPicPr>
          <p:cNvPr id="1031" name="Picture 7" descr="C:\Users\standard\AppData\Local\Microsoft\Windows\Temporary Internet Files\Content.IE5\E3MN2VRV\MC900431568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2996952"/>
            <a:ext cx="736357" cy="741266"/>
          </a:xfrm>
          <a:prstGeom prst="rect">
            <a:avLst/>
          </a:prstGeom>
          <a:noFill/>
        </p:spPr>
      </p:pic>
      <p:pic>
        <p:nvPicPr>
          <p:cNvPr id="1033" name="Picture 9" descr="C:\Users\standard\AppData\Local\Microsoft\Windows\Temporary Internet Files\Content.IE5\UO45GX0D\MC900354829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87624" y="3140968"/>
            <a:ext cx="616537" cy="772213"/>
          </a:xfrm>
          <a:prstGeom prst="rect">
            <a:avLst/>
          </a:prstGeom>
          <a:noFill/>
        </p:spPr>
      </p:pic>
      <p:pic>
        <p:nvPicPr>
          <p:cNvPr id="1034" name="Picture 10" descr="C:\Users\standard\AppData\Local\Microsoft\Windows\Temporary Internet Files\Content.IE5\E3MN2VRV\MC900432608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55776" y="2204864"/>
            <a:ext cx="648072" cy="648072"/>
          </a:xfrm>
          <a:prstGeom prst="rect">
            <a:avLst/>
          </a:prstGeom>
          <a:noFill/>
        </p:spPr>
      </p:pic>
      <p:pic>
        <p:nvPicPr>
          <p:cNvPr id="1038" name="Picture 14" descr="C:\Users\standard\AppData\Local\Microsoft\Windows\Temporary Internet Files\Content.IE5\B7C7GSGO\MC900440363[1].png"/>
          <p:cNvPicPr>
            <a:picLocks noChangeAspect="1" noChangeArrowheads="1"/>
          </p:cNvPicPr>
          <p:nvPr/>
        </p:nvPicPr>
        <p:blipFill>
          <a:blip r:embed="rId12" cstate="print"/>
          <a:srcRect l="73625" t="18500" b="50000"/>
          <a:stretch>
            <a:fillRect/>
          </a:stretch>
        </p:blipFill>
        <p:spPr bwMode="auto">
          <a:xfrm>
            <a:off x="5712414" y="1772816"/>
            <a:ext cx="663234" cy="792088"/>
          </a:xfrm>
          <a:prstGeom prst="rect">
            <a:avLst/>
          </a:prstGeom>
          <a:noFill/>
        </p:spPr>
      </p:pic>
      <p:pic>
        <p:nvPicPr>
          <p:cNvPr id="1042" name="Picture 18" descr="C:\Users\standard\AppData\Local\Microsoft\Windows\Temporary Internet Files\Content.IE5\E3MN2VRV\MC900412510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4328" y="2636912"/>
            <a:ext cx="500415" cy="827728"/>
          </a:xfrm>
          <a:prstGeom prst="rect">
            <a:avLst/>
          </a:prstGeom>
          <a:noFill/>
        </p:spPr>
      </p:pic>
      <p:pic>
        <p:nvPicPr>
          <p:cNvPr id="1044" name="Picture 20" descr="C:\Users\standard\AppData\Local\Microsoft\Windows\Temporary Internet Files\Content.IE5\UO45GX0D\MC900398519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76056" y="2492896"/>
            <a:ext cx="792088" cy="558870"/>
          </a:xfrm>
          <a:prstGeom prst="rect">
            <a:avLst/>
          </a:prstGeom>
          <a:noFill/>
        </p:spPr>
      </p:pic>
      <p:pic>
        <p:nvPicPr>
          <p:cNvPr id="1046" name="Picture 22" descr="C:\Users\standard\AppData\Local\Microsoft\Windows\Temporary Internet Files\Content.IE5\N8BTERDW\MC900019332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32240" y="2060848"/>
            <a:ext cx="776766" cy="654373"/>
          </a:xfrm>
          <a:prstGeom prst="rect">
            <a:avLst/>
          </a:prstGeom>
          <a:noFill/>
        </p:spPr>
      </p:pic>
      <p:pic>
        <p:nvPicPr>
          <p:cNvPr id="1047" name="Picture 23" descr="C:\Users\standard\AppData\Local\Microsoft\Windows\Temporary Internet Files\Content.IE5\E3MN2VRV\MC900432629[1]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148064" y="3573016"/>
            <a:ext cx="792088" cy="792088"/>
          </a:xfrm>
          <a:prstGeom prst="rect">
            <a:avLst/>
          </a:prstGeom>
          <a:noFill/>
        </p:spPr>
      </p:pic>
      <p:pic>
        <p:nvPicPr>
          <p:cNvPr id="1048" name="Picture 24" descr="C:\Users\standard\AppData\Local\Microsoft\Windows\Temporary Internet Files\Content.IE5\E3MN2VRV\MC900428347[1].wm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940152" y="2924944"/>
            <a:ext cx="625860" cy="715268"/>
          </a:xfrm>
          <a:prstGeom prst="rect">
            <a:avLst/>
          </a:prstGeom>
          <a:noFill/>
        </p:spPr>
      </p:pic>
      <p:pic>
        <p:nvPicPr>
          <p:cNvPr id="1049" name="Picture 25" descr="C:\Users\standard\AppData\Local\Microsoft\Windows\Temporary Internet Files\Content.IE5\E3MN2VRV\MC900300249[1].wmf"/>
          <p:cNvPicPr>
            <a:picLocks noChangeAspect="1" noChangeArrowheads="1"/>
          </p:cNvPicPr>
          <p:nvPr/>
        </p:nvPicPr>
        <p:blipFill>
          <a:blip r:embed="rId18" cstate="print"/>
          <a:srcRect l="14879" t="9945"/>
          <a:stretch>
            <a:fillRect/>
          </a:stretch>
        </p:blipFill>
        <p:spPr bwMode="auto">
          <a:xfrm>
            <a:off x="6660232" y="3212976"/>
            <a:ext cx="768489" cy="79208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Anna </a:t>
            </a:r>
            <a:r>
              <a:rPr lang="cs-CZ" b="1" dirty="0" err="1" smtClean="0"/>
              <a:t>kauft</a:t>
            </a:r>
            <a:r>
              <a:rPr lang="cs-CZ" b="1" dirty="0" smtClean="0"/>
              <a:t>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Puppe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Schokolade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den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Pinsel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Buch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den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Rucksack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Lineal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Maus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  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Alex </a:t>
            </a:r>
            <a:r>
              <a:rPr lang="cs-CZ" b="1" dirty="0" err="1" smtClean="0"/>
              <a:t>kauft</a:t>
            </a:r>
            <a:r>
              <a:rPr lang="cs-CZ" b="1" dirty="0" smtClean="0"/>
              <a:t>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Auto, den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Ball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den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Computer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den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Hamster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Eis,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eine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CD,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das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(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ein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) </a:t>
            </a:r>
            <a:r>
              <a:rPr lang="cs-CZ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Handy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Zapamatujte si co nejvíce obrázků: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700"/>
                <a:gridCol w="2171700"/>
                <a:gridCol w="2171700"/>
                <a:gridCol w="21717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TOM</a:t>
                      </a:r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ANNA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JULIA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6520" marR="965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5" name="Picture 3" descr="C:\Users\standard\AppData\Local\Microsoft\Windows\Temporary Internet Files\Content.IE5\E3MN2VRV\MC90044173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988840"/>
            <a:ext cx="795536" cy="795536"/>
          </a:xfrm>
          <a:prstGeom prst="rect">
            <a:avLst/>
          </a:prstGeom>
          <a:noFill/>
        </p:spPr>
      </p:pic>
      <p:pic>
        <p:nvPicPr>
          <p:cNvPr id="6" name="Picture 3" descr="C:\Users\standard\AppData\Local\Microsoft\Windows\Temporary Internet Files\Content.IE5\E3MN2VRV\MC90044173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861048"/>
            <a:ext cx="795536" cy="795536"/>
          </a:xfrm>
          <a:prstGeom prst="rect">
            <a:avLst/>
          </a:prstGeom>
          <a:noFill/>
        </p:spPr>
      </p:pic>
      <p:pic>
        <p:nvPicPr>
          <p:cNvPr id="7" name="Picture 22" descr="C:\Users\standard\AppData\Local\Microsoft\Windows\Temporary Internet Files\Content.IE5\N8BTERDW\MC9000193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2132856"/>
            <a:ext cx="776766" cy="654373"/>
          </a:xfrm>
          <a:prstGeom prst="rect">
            <a:avLst/>
          </a:prstGeom>
          <a:noFill/>
        </p:spPr>
      </p:pic>
      <p:pic>
        <p:nvPicPr>
          <p:cNvPr id="8" name="Picture 22" descr="C:\Users\standard\AppData\Local\Microsoft\Windows\Temporary Internet Files\Content.IE5\N8BTERDW\MC9000193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996952"/>
            <a:ext cx="776766" cy="654373"/>
          </a:xfrm>
          <a:prstGeom prst="rect">
            <a:avLst/>
          </a:prstGeom>
          <a:noFill/>
        </p:spPr>
      </p:pic>
      <p:pic>
        <p:nvPicPr>
          <p:cNvPr id="9" name="Picture 2" descr="C:\Users\standard\AppData\Local\Microsoft\Windows\Temporary Internet Files\Content.IE5\UO45GX0D\MC9000213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3861048"/>
            <a:ext cx="594958" cy="702719"/>
          </a:xfrm>
          <a:prstGeom prst="rect">
            <a:avLst/>
          </a:prstGeom>
          <a:noFill/>
        </p:spPr>
      </p:pic>
      <p:pic>
        <p:nvPicPr>
          <p:cNvPr id="10" name="Picture 2" descr="C:\Users\standard\AppData\Local\Microsoft\Windows\Temporary Internet Files\Content.IE5\UO45GX0D\MC9000213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060848"/>
            <a:ext cx="594958" cy="702719"/>
          </a:xfrm>
          <a:prstGeom prst="rect">
            <a:avLst/>
          </a:prstGeom>
          <a:noFill/>
        </p:spPr>
      </p:pic>
      <p:pic>
        <p:nvPicPr>
          <p:cNvPr id="11" name="Picture 14" descr="C:\Users\standard\AppData\Local\Microsoft\Windows\Temporary Internet Files\Content.IE5\B7C7GSGO\MC900440363[1].png"/>
          <p:cNvPicPr>
            <a:picLocks noChangeAspect="1" noChangeArrowheads="1"/>
          </p:cNvPicPr>
          <p:nvPr/>
        </p:nvPicPr>
        <p:blipFill>
          <a:blip r:embed="rId6" cstate="print"/>
          <a:srcRect l="73625" t="18500" b="50000"/>
          <a:stretch>
            <a:fillRect/>
          </a:stretch>
        </p:blipFill>
        <p:spPr bwMode="auto">
          <a:xfrm>
            <a:off x="5220072" y="2924944"/>
            <a:ext cx="663234" cy="792088"/>
          </a:xfrm>
          <a:prstGeom prst="rect">
            <a:avLst/>
          </a:prstGeom>
          <a:noFill/>
        </p:spPr>
      </p:pic>
      <p:pic>
        <p:nvPicPr>
          <p:cNvPr id="12" name="Picture 14" descr="C:\Users\standard\AppData\Local\Microsoft\Windows\Temporary Internet Files\Content.IE5\B7C7GSGO\MC900440363[1].png"/>
          <p:cNvPicPr>
            <a:picLocks noChangeAspect="1" noChangeArrowheads="1"/>
          </p:cNvPicPr>
          <p:nvPr/>
        </p:nvPicPr>
        <p:blipFill>
          <a:blip r:embed="rId6" cstate="print"/>
          <a:srcRect l="73625" t="18500" b="50000"/>
          <a:stretch>
            <a:fillRect/>
          </a:stretch>
        </p:blipFill>
        <p:spPr bwMode="auto">
          <a:xfrm>
            <a:off x="3131840" y="3861048"/>
            <a:ext cx="663234" cy="792088"/>
          </a:xfrm>
          <a:prstGeom prst="rect">
            <a:avLst/>
          </a:prstGeom>
          <a:noFill/>
        </p:spPr>
      </p:pic>
      <p:pic>
        <p:nvPicPr>
          <p:cNvPr id="13" name="Picture 4" descr="C:\Users\standard\AppData\Local\Microsoft\Windows\Temporary Internet Files\Content.IE5\B7C7GSGO\MC90029025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2060848"/>
            <a:ext cx="615051" cy="686473"/>
          </a:xfrm>
          <a:prstGeom prst="rect">
            <a:avLst/>
          </a:prstGeom>
          <a:noFill/>
        </p:spPr>
      </p:pic>
      <p:pic>
        <p:nvPicPr>
          <p:cNvPr id="14" name="Picture 4" descr="C:\Users\standard\AppData\Local\Microsoft\Windows\Temporary Internet Files\Content.IE5\B7C7GSGO\MC90029025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3861048"/>
            <a:ext cx="615051" cy="686473"/>
          </a:xfrm>
          <a:prstGeom prst="rect">
            <a:avLst/>
          </a:prstGeom>
          <a:noFill/>
        </p:spPr>
      </p:pic>
      <p:pic>
        <p:nvPicPr>
          <p:cNvPr id="15" name="Picture 23" descr="C:\Users\standard\AppData\Local\Microsoft\Windows\Temporary Internet Files\Content.IE5\E3MN2VRV\MC90043262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2924944"/>
            <a:ext cx="792088" cy="792088"/>
          </a:xfrm>
          <a:prstGeom prst="rect">
            <a:avLst/>
          </a:prstGeom>
          <a:noFill/>
        </p:spPr>
      </p:pic>
      <p:pic>
        <p:nvPicPr>
          <p:cNvPr id="16" name="Picture 23" descr="C:\Users\standard\AppData\Local\Microsoft\Windows\Temporary Internet Files\Content.IE5\E3MN2VRV\MC90043262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2996952"/>
            <a:ext cx="792088" cy="792088"/>
          </a:xfrm>
          <a:prstGeom prst="rect">
            <a:avLst/>
          </a:prstGeom>
          <a:noFill/>
        </p:spPr>
      </p:pic>
      <p:sp>
        <p:nvSpPr>
          <p:cNvPr id="17" name="Šipka dolů 16"/>
          <p:cNvSpPr/>
          <p:nvPr/>
        </p:nvSpPr>
        <p:spPr>
          <a:xfrm>
            <a:off x="4355976" y="5085184"/>
            <a:ext cx="504056" cy="792088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LeftDown"/>
              <a:lightRig rig="threePt" dir="t"/>
            </a:scene3d>
          </a:bodyPr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/>
              <a:t>Odpovídejte na otázky</a:t>
            </a:r>
            <a:endParaRPr lang="cs-CZ" sz="4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Příklad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Hat</a:t>
            </a:r>
            <a:r>
              <a:rPr lang="cs-CZ" dirty="0" smtClean="0"/>
              <a:t> Tom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Buch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Anna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Handy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Julia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Copmuter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 Anna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Schokolade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Max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Puppe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Tom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Handy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Julia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Buch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Tom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Puppe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Hat</a:t>
            </a:r>
            <a:r>
              <a:rPr lang="cs-CZ" dirty="0" smtClean="0"/>
              <a:t> Max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Ball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2200" dirty="0" err="1" smtClean="0"/>
              <a:t>Ja</a:t>
            </a:r>
            <a:r>
              <a:rPr lang="cs-CZ" sz="2200" dirty="0" smtClean="0"/>
              <a:t>, </a:t>
            </a:r>
            <a:r>
              <a:rPr lang="cs-CZ" sz="2200" dirty="0" err="1" smtClean="0"/>
              <a:t>er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ein</a:t>
            </a:r>
            <a:r>
              <a:rPr lang="cs-CZ" sz="2200" dirty="0" smtClean="0"/>
              <a:t> </a:t>
            </a:r>
            <a:r>
              <a:rPr lang="cs-CZ" sz="2200" dirty="0" err="1" smtClean="0"/>
              <a:t>Buch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Nein</a:t>
            </a:r>
            <a:r>
              <a:rPr lang="cs-CZ" sz="2200" dirty="0" smtClean="0"/>
              <a:t>, </a:t>
            </a:r>
            <a:r>
              <a:rPr lang="cs-CZ" sz="2200" dirty="0" err="1" smtClean="0"/>
              <a:t>sie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kein</a:t>
            </a:r>
            <a:r>
              <a:rPr lang="cs-CZ" sz="2200" dirty="0" smtClean="0"/>
              <a:t> </a:t>
            </a:r>
            <a:r>
              <a:rPr lang="cs-CZ" sz="2200" dirty="0" err="1" smtClean="0"/>
              <a:t>Handy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Ja</a:t>
            </a:r>
            <a:r>
              <a:rPr lang="cs-CZ" sz="2200" dirty="0" smtClean="0"/>
              <a:t>, </a:t>
            </a:r>
            <a:r>
              <a:rPr lang="cs-CZ" sz="2200" dirty="0" err="1" smtClean="0"/>
              <a:t>sie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einen</a:t>
            </a:r>
            <a:r>
              <a:rPr lang="cs-CZ" sz="2200" dirty="0" smtClean="0"/>
              <a:t> </a:t>
            </a:r>
            <a:r>
              <a:rPr lang="cs-CZ" sz="2200" dirty="0" err="1" smtClean="0"/>
              <a:t>Computer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Nein</a:t>
            </a:r>
            <a:r>
              <a:rPr lang="cs-CZ" sz="2200" dirty="0" smtClean="0"/>
              <a:t>, </a:t>
            </a:r>
            <a:r>
              <a:rPr lang="cs-CZ" sz="2200" dirty="0" err="1" smtClean="0"/>
              <a:t>sie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keine</a:t>
            </a:r>
            <a:r>
              <a:rPr lang="cs-CZ" sz="2200" dirty="0" smtClean="0"/>
              <a:t> </a:t>
            </a:r>
            <a:r>
              <a:rPr lang="cs-CZ" sz="2200" dirty="0" err="1" smtClean="0"/>
              <a:t>Schokolade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Nein</a:t>
            </a:r>
            <a:r>
              <a:rPr lang="cs-CZ" sz="2200" dirty="0" smtClean="0"/>
              <a:t>, </a:t>
            </a:r>
            <a:r>
              <a:rPr lang="cs-CZ" sz="2200" dirty="0" err="1" smtClean="0"/>
              <a:t>er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keine</a:t>
            </a:r>
            <a:r>
              <a:rPr lang="cs-CZ" sz="2200" dirty="0" smtClean="0"/>
              <a:t> </a:t>
            </a:r>
            <a:r>
              <a:rPr lang="cs-CZ" sz="2200" dirty="0" err="1" smtClean="0"/>
              <a:t>Puppe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Ja</a:t>
            </a:r>
            <a:r>
              <a:rPr lang="cs-CZ" sz="2200" dirty="0" smtClean="0"/>
              <a:t>, </a:t>
            </a:r>
            <a:r>
              <a:rPr lang="cs-CZ" sz="2200" dirty="0" err="1" smtClean="0"/>
              <a:t>er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ein</a:t>
            </a:r>
            <a:r>
              <a:rPr lang="cs-CZ" sz="2200" dirty="0" smtClean="0"/>
              <a:t> </a:t>
            </a:r>
            <a:r>
              <a:rPr lang="cs-CZ" sz="2200" dirty="0" err="1" smtClean="0"/>
              <a:t>Handy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Nein</a:t>
            </a:r>
            <a:r>
              <a:rPr lang="cs-CZ" sz="2200" dirty="0" smtClean="0"/>
              <a:t>, </a:t>
            </a:r>
            <a:r>
              <a:rPr lang="cs-CZ" sz="2200" dirty="0" err="1" smtClean="0"/>
              <a:t>sie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kein</a:t>
            </a:r>
            <a:r>
              <a:rPr lang="cs-CZ" sz="2200" dirty="0" smtClean="0"/>
              <a:t> </a:t>
            </a:r>
            <a:r>
              <a:rPr lang="cs-CZ" sz="2200" dirty="0" err="1" smtClean="0"/>
              <a:t>Buch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Ja</a:t>
            </a:r>
            <a:r>
              <a:rPr lang="cs-CZ" sz="2200" dirty="0" smtClean="0"/>
              <a:t>, </a:t>
            </a:r>
            <a:r>
              <a:rPr lang="cs-CZ" sz="2200" dirty="0" err="1" smtClean="0"/>
              <a:t>er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eine</a:t>
            </a:r>
            <a:r>
              <a:rPr lang="cs-CZ" sz="2200" dirty="0" smtClean="0"/>
              <a:t> </a:t>
            </a:r>
            <a:r>
              <a:rPr lang="cs-CZ" sz="2200" dirty="0" err="1" smtClean="0"/>
              <a:t>Puppe</a:t>
            </a:r>
            <a:r>
              <a:rPr lang="cs-CZ" sz="2200" dirty="0" smtClean="0"/>
              <a:t>.</a:t>
            </a:r>
          </a:p>
          <a:p>
            <a:r>
              <a:rPr lang="cs-CZ" sz="2200" dirty="0" err="1" smtClean="0"/>
              <a:t>Ja</a:t>
            </a:r>
            <a:r>
              <a:rPr lang="cs-CZ" sz="2200" dirty="0" smtClean="0"/>
              <a:t>, </a:t>
            </a:r>
            <a:r>
              <a:rPr lang="cs-CZ" sz="2200" dirty="0" err="1" smtClean="0"/>
              <a:t>er</a:t>
            </a:r>
            <a:r>
              <a:rPr lang="cs-CZ" sz="2200" dirty="0" smtClean="0"/>
              <a:t> </a:t>
            </a:r>
            <a:r>
              <a:rPr lang="cs-CZ" sz="2200" dirty="0" err="1" smtClean="0"/>
              <a:t>hat</a:t>
            </a:r>
            <a:r>
              <a:rPr lang="cs-CZ" sz="2200" dirty="0" smtClean="0"/>
              <a:t> </a:t>
            </a:r>
            <a:r>
              <a:rPr lang="cs-CZ" sz="2200" dirty="0" err="1" smtClean="0"/>
              <a:t>einen</a:t>
            </a:r>
            <a:r>
              <a:rPr lang="cs-CZ" sz="2200" dirty="0" smtClean="0"/>
              <a:t> </a:t>
            </a:r>
            <a:r>
              <a:rPr lang="cs-CZ" sz="2200" dirty="0" err="1" smtClean="0"/>
              <a:t>Ball</a:t>
            </a:r>
            <a:r>
              <a:rPr lang="cs-CZ" sz="2200" dirty="0" smtClean="0"/>
              <a:t>.</a:t>
            </a:r>
          </a:p>
          <a:p>
            <a:endParaRPr lang="cs-CZ" sz="22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Obrázky byly použity ze serveru společnosti Microsoft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http://office.</a:t>
            </a:r>
            <a:r>
              <a:rPr lang="cs-CZ" sz="2000" dirty="0" err="1" smtClean="0">
                <a:solidFill>
                  <a:schemeClr val="tx1"/>
                </a:solidFill>
              </a:rPr>
              <a:t>microsoft.com</a:t>
            </a:r>
            <a:r>
              <a:rPr lang="cs-CZ" sz="2000" dirty="0" smtClean="0">
                <a:solidFill>
                  <a:schemeClr val="tx1"/>
                </a:solidFill>
              </a:rPr>
              <a:t>/</a:t>
            </a:r>
            <a:r>
              <a:rPr lang="cs-CZ" sz="2000" dirty="0" err="1" smtClean="0">
                <a:solidFill>
                  <a:schemeClr val="tx1"/>
                </a:solidFill>
              </a:rPr>
              <a:t>cs</a:t>
            </a:r>
            <a:r>
              <a:rPr lang="cs-CZ" sz="2000" dirty="0" smtClean="0">
                <a:solidFill>
                  <a:schemeClr val="tx1"/>
                </a:solidFill>
              </a:rPr>
              <a:t>-</a:t>
            </a:r>
            <a:r>
              <a:rPr lang="cs-CZ" sz="2000" dirty="0" err="1" smtClean="0">
                <a:solidFill>
                  <a:schemeClr val="tx1"/>
                </a:solidFill>
              </a:rPr>
              <a:t>cz</a:t>
            </a:r>
            <a:r>
              <a:rPr lang="cs-CZ" sz="2000" dirty="0" smtClean="0">
                <a:solidFill>
                  <a:schemeClr val="tx1"/>
                </a:solidFill>
              </a:rPr>
              <a:t>/</a:t>
            </a:r>
            <a:r>
              <a:rPr lang="cs-CZ" sz="2000" dirty="0" err="1" smtClean="0">
                <a:solidFill>
                  <a:schemeClr val="tx1"/>
                </a:solidFill>
              </a:rPr>
              <a:t>images</a:t>
            </a:r>
            <a:r>
              <a:rPr lang="cs-CZ" sz="2000" dirty="0" smtClean="0">
                <a:solidFill>
                  <a:schemeClr val="tx1"/>
                </a:solidFill>
              </a:rPr>
              <a:t>/?CTT=97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Bezplatné kliparty, fotografie, ilustrace, animace a zvuky pro produkty </a:t>
            </a:r>
            <a:r>
              <a:rPr lang="cs-CZ" sz="2000" i="1" dirty="0" smtClean="0">
                <a:solidFill>
                  <a:schemeClr val="tx1"/>
                </a:solidFill>
              </a:rPr>
              <a:t>Microsoft </a:t>
            </a:r>
            <a:r>
              <a:rPr lang="cs-CZ" sz="2000" dirty="0" smtClean="0">
                <a:solidFill>
                  <a:schemeClr val="tx1"/>
                </a:solidFill>
              </a:rPr>
              <a:t>Office.</a:t>
            </a:r>
          </a:p>
          <a:p>
            <a:endParaRPr lang="cs-CZ" sz="2000" dirty="0"/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308</TotalTime>
  <Words>607</Words>
  <Application>Microsoft Office PowerPoint</Application>
  <PresentationFormat>Předvádění na obrazovce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Metodické pokyny</vt:lpstr>
      <vt:lpstr>4. pád podstatných jmen</vt:lpstr>
      <vt:lpstr>Příklady:</vt:lpstr>
      <vt:lpstr>Doplňte členy ve 4. pádu:</vt:lpstr>
      <vt:lpstr>Možné řešení:</vt:lpstr>
      <vt:lpstr>Tvořte věty - co si koupí děti:</vt:lpstr>
      <vt:lpstr>Řešení:</vt:lpstr>
      <vt:lpstr>Zapamatujte si co nejvíce obrázků: </vt:lpstr>
      <vt:lpstr>Odpovídejte na otázky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standard</dc:creator>
  <cp:lastModifiedBy>Your User Name</cp:lastModifiedBy>
  <cp:revision>34</cp:revision>
  <cp:lastPrinted>2013-12-05T12:04:40Z</cp:lastPrinted>
  <dcterms:created xsi:type="dcterms:W3CDTF">2013-07-21T11:21:13Z</dcterms:created>
  <dcterms:modified xsi:type="dcterms:W3CDTF">2013-12-05T12:04:54Z</dcterms:modified>
</cp:coreProperties>
</file>