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FF"/>
    <a:srgbClr val="33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E77B4-5EB9-473F-B02C-7253DFDB2B8A}" type="datetimeFigureOut">
              <a:rPr lang="cs-CZ" smtClean="0"/>
              <a:pPr/>
              <a:t>5.12.2013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AAA65-EF3A-480B-BD7B-519F5486D8B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E77B4-5EB9-473F-B02C-7253DFDB2B8A}" type="datetimeFigureOut">
              <a:rPr lang="cs-CZ" smtClean="0"/>
              <a:pPr/>
              <a:t>5.12.2013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AAA65-EF3A-480B-BD7B-519F5486D8B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E77B4-5EB9-473F-B02C-7253DFDB2B8A}" type="datetimeFigureOut">
              <a:rPr lang="cs-CZ" smtClean="0"/>
              <a:pPr/>
              <a:t>5.12.2013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AAA65-EF3A-480B-BD7B-519F5486D8B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E77B4-5EB9-473F-B02C-7253DFDB2B8A}" type="datetimeFigureOut">
              <a:rPr lang="cs-CZ" smtClean="0"/>
              <a:pPr/>
              <a:t>5.12.2013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AAA65-EF3A-480B-BD7B-519F5486D8B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E77B4-5EB9-473F-B02C-7253DFDB2B8A}" type="datetimeFigureOut">
              <a:rPr lang="cs-CZ" smtClean="0"/>
              <a:pPr/>
              <a:t>5.12.2013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AAA65-EF3A-480B-BD7B-519F5486D8B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E77B4-5EB9-473F-B02C-7253DFDB2B8A}" type="datetimeFigureOut">
              <a:rPr lang="cs-CZ" smtClean="0"/>
              <a:pPr/>
              <a:t>5.12.2013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AAA65-EF3A-480B-BD7B-519F5486D8B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E77B4-5EB9-473F-B02C-7253DFDB2B8A}" type="datetimeFigureOut">
              <a:rPr lang="cs-CZ" smtClean="0"/>
              <a:pPr/>
              <a:t>5.12.2013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AAA65-EF3A-480B-BD7B-519F5486D8B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E77B4-5EB9-473F-B02C-7253DFDB2B8A}" type="datetimeFigureOut">
              <a:rPr lang="cs-CZ" smtClean="0"/>
              <a:pPr/>
              <a:t>5.12.2013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AAA65-EF3A-480B-BD7B-519F5486D8B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E77B4-5EB9-473F-B02C-7253DFDB2B8A}" type="datetimeFigureOut">
              <a:rPr lang="cs-CZ" smtClean="0"/>
              <a:pPr/>
              <a:t>5.12.2013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AAA65-EF3A-480B-BD7B-519F5486D8B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E77B4-5EB9-473F-B02C-7253DFDB2B8A}" type="datetimeFigureOut">
              <a:rPr lang="cs-CZ" smtClean="0"/>
              <a:pPr/>
              <a:t>5.12.2013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AAA65-EF3A-480B-BD7B-519F5486D8B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E77B4-5EB9-473F-B02C-7253DFDB2B8A}" type="datetimeFigureOut">
              <a:rPr lang="cs-CZ" smtClean="0"/>
              <a:pPr/>
              <a:t>5.12.2013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AAA65-EF3A-480B-BD7B-519F5486D8B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0E77B4-5EB9-473F-B02C-7253DFDB2B8A}" type="datetimeFigureOut">
              <a:rPr lang="cs-CZ" smtClean="0"/>
              <a:pPr/>
              <a:t>5.12.2013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2AAA65-EF3A-480B-BD7B-519F5486D8B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gif"/><Relationship Id="rId3" Type="http://schemas.openxmlformats.org/officeDocument/2006/relationships/image" Target="../media/image5.gif"/><Relationship Id="rId7" Type="http://schemas.openxmlformats.org/officeDocument/2006/relationships/image" Target="../media/image9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gif"/><Relationship Id="rId5" Type="http://schemas.openxmlformats.org/officeDocument/2006/relationships/image" Target="../media/image7.gif"/><Relationship Id="rId4" Type="http://schemas.openxmlformats.org/officeDocument/2006/relationships/image" Target="../media/image6.gi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gif"/><Relationship Id="rId3" Type="http://schemas.openxmlformats.org/officeDocument/2006/relationships/image" Target="../media/image12.gif"/><Relationship Id="rId7" Type="http://schemas.openxmlformats.org/officeDocument/2006/relationships/image" Target="../media/image16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gif"/><Relationship Id="rId5" Type="http://schemas.openxmlformats.org/officeDocument/2006/relationships/image" Target="../media/image14.gif"/><Relationship Id="rId4" Type="http://schemas.openxmlformats.org/officeDocument/2006/relationships/image" Target="../media/image13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6" Type="http://schemas.openxmlformats.org/officeDocument/2006/relationships/image" Target="../media/image23.png"/><Relationship Id="rId5" Type="http://schemas.openxmlformats.org/officeDocument/2006/relationships/image" Target="../media/image22.gif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ln w="28575">
            <a:solidFill>
              <a:schemeClr val="accent4">
                <a:lumMod val="75000"/>
              </a:schemeClr>
            </a:solidFill>
          </a:ln>
        </p:spPr>
        <p:txBody>
          <a:bodyPr/>
          <a:lstStyle/>
          <a:p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gradFill flip="none" rotWithShape="1">
            <a:gsLst>
              <a:gs pos="0">
                <a:srgbClr val="FF66FF">
                  <a:tint val="66000"/>
                  <a:satMod val="160000"/>
                </a:srgbClr>
              </a:gs>
              <a:gs pos="50000">
                <a:srgbClr val="FF66FF">
                  <a:tint val="44500"/>
                  <a:satMod val="160000"/>
                </a:srgbClr>
              </a:gs>
              <a:gs pos="100000">
                <a:srgbClr val="FF66FF">
                  <a:tint val="23500"/>
                  <a:satMod val="160000"/>
                </a:srgbClr>
              </a:gs>
            </a:gsLst>
            <a:lin ang="0" scaled="1"/>
            <a:tileRect/>
          </a:gradFill>
          <a:ln w="28575">
            <a:solidFill>
              <a:schemeClr val="accent4">
                <a:lumMod val="75000"/>
              </a:schemeClr>
            </a:solidFill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>
              <a:buNone/>
            </a:pPr>
            <a:endParaRPr lang="cs-CZ" sz="1800" dirty="0" smtClean="0"/>
          </a:p>
          <a:p>
            <a:pPr>
              <a:buNone/>
            </a:pPr>
            <a:endParaRPr lang="cs-CZ" sz="1800" dirty="0"/>
          </a:p>
          <a:p>
            <a:pPr>
              <a:buNone/>
            </a:pPr>
            <a:r>
              <a:rPr lang="cs-CZ" sz="1800" dirty="0"/>
              <a:t> </a:t>
            </a:r>
            <a:r>
              <a:rPr lang="cs-CZ" sz="1800" dirty="0" smtClean="0"/>
              <a:t>   </a:t>
            </a:r>
            <a:r>
              <a:rPr lang="cs-CZ" sz="1800" dirty="0" smtClean="0">
                <a:solidFill>
                  <a:schemeClr val="tx1"/>
                </a:solidFill>
              </a:rPr>
              <a:t>Adresa školy:  ZŠ Třeboň, Na Sadech 375</a:t>
            </a:r>
          </a:p>
          <a:p>
            <a:pPr>
              <a:buNone/>
            </a:pPr>
            <a:r>
              <a:rPr lang="cs-CZ" sz="1800" dirty="0" smtClean="0">
                <a:solidFill>
                  <a:schemeClr val="tx1"/>
                </a:solidFill>
              </a:rPr>
              <a:t>    Jméno autora: Mgr. Jana </a:t>
            </a:r>
            <a:r>
              <a:rPr lang="cs-CZ" sz="1800" dirty="0" err="1" smtClean="0">
                <a:solidFill>
                  <a:schemeClr val="tx1"/>
                </a:solidFill>
              </a:rPr>
              <a:t>Písaříková</a:t>
            </a:r>
            <a:endParaRPr lang="cs-CZ" sz="1800" dirty="0" smtClean="0">
              <a:solidFill>
                <a:schemeClr val="tx1"/>
              </a:solidFill>
            </a:endParaRPr>
          </a:p>
          <a:p>
            <a:pPr>
              <a:buNone/>
            </a:pPr>
            <a:r>
              <a:rPr lang="cs-CZ" sz="1800" dirty="0" smtClean="0">
                <a:solidFill>
                  <a:schemeClr val="tx1"/>
                </a:solidFill>
              </a:rPr>
              <a:t>    Název: </a:t>
            </a:r>
            <a:r>
              <a:rPr lang="cs-CZ" sz="1800" dirty="0" smtClean="0">
                <a:solidFill>
                  <a:schemeClr val="tx1"/>
                </a:solidFill>
              </a:rPr>
              <a:t>VY_32_INOVACE_450Nj/6</a:t>
            </a:r>
            <a:r>
              <a:rPr lang="cs-CZ" sz="1800" b="1" i="1" dirty="0" smtClean="0">
                <a:solidFill>
                  <a:schemeClr val="tx1"/>
                </a:solidFill>
              </a:rPr>
              <a:t>       </a:t>
            </a:r>
            <a:endParaRPr lang="cs-CZ" sz="1800" dirty="0" smtClean="0">
              <a:solidFill>
                <a:schemeClr val="tx1"/>
              </a:solidFill>
            </a:endParaRPr>
          </a:p>
          <a:p>
            <a:pPr>
              <a:buNone/>
            </a:pPr>
            <a:r>
              <a:rPr lang="cs-CZ" sz="1800" dirty="0" smtClean="0">
                <a:solidFill>
                  <a:schemeClr val="tx1"/>
                </a:solidFill>
              </a:rPr>
              <a:t>    Číslo projektu: CZ.1.07/1.4.00/21.3807</a:t>
            </a:r>
          </a:p>
          <a:p>
            <a:pPr>
              <a:buNone/>
            </a:pPr>
            <a:r>
              <a:rPr lang="cs-CZ" sz="1800" dirty="0" smtClean="0">
                <a:solidFill>
                  <a:schemeClr val="tx1"/>
                </a:solidFill>
              </a:rPr>
              <a:t>    Téma hodiny: Rozkazovací způsob (</a:t>
            </a:r>
            <a:r>
              <a:rPr lang="cs-CZ" sz="1800" dirty="0" err="1" smtClean="0">
                <a:solidFill>
                  <a:schemeClr val="tx1"/>
                </a:solidFill>
              </a:rPr>
              <a:t>du</a:t>
            </a:r>
            <a:r>
              <a:rPr lang="cs-CZ" sz="1800" dirty="0" smtClean="0">
                <a:solidFill>
                  <a:schemeClr val="tx1"/>
                </a:solidFill>
              </a:rPr>
              <a:t>, </a:t>
            </a:r>
            <a:r>
              <a:rPr lang="cs-CZ" sz="1800" dirty="0" err="1" smtClean="0">
                <a:solidFill>
                  <a:schemeClr val="tx1"/>
                </a:solidFill>
              </a:rPr>
              <a:t>ihr</a:t>
            </a:r>
            <a:r>
              <a:rPr lang="cs-CZ" sz="1800" dirty="0" smtClean="0">
                <a:solidFill>
                  <a:schemeClr val="tx1"/>
                </a:solidFill>
              </a:rPr>
              <a:t>)</a:t>
            </a:r>
          </a:p>
          <a:p>
            <a:pPr>
              <a:buNone/>
            </a:pPr>
            <a:r>
              <a:rPr lang="cs-CZ" sz="1800" dirty="0" smtClean="0">
                <a:solidFill>
                  <a:schemeClr val="tx1"/>
                </a:solidFill>
              </a:rPr>
              <a:t>    Ročník: 6.</a:t>
            </a:r>
          </a:p>
          <a:p>
            <a:pPr>
              <a:buNone/>
            </a:pPr>
            <a:r>
              <a:rPr lang="cs-CZ" sz="1800" dirty="0" smtClean="0">
                <a:solidFill>
                  <a:schemeClr val="tx1"/>
                </a:solidFill>
              </a:rPr>
              <a:t>    Klíčová slova: Rozkazovací způsob, třídění, doplňování, tvorba vět</a:t>
            </a:r>
          </a:p>
          <a:p>
            <a:pPr>
              <a:buNone/>
            </a:pPr>
            <a:r>
              <a:rPr lang="cs-CZ" sz="1800" dirty="0" smtClean="0">
                <a:solidFill>
                  <a:schemeClr val="tx1"/>
                </a:solidFill>
              </a:rPr>
              <a:t>    Datum tvorby: 18. 11. 2013</a:t>
            </a:r>
          </a:p>
          <a:p>
            <a:endParaRPr lang="cs-CZ" dirty="0"/>
          </a:p>
        </p:txBody>
      </p:sp>
      <p:pic>
        <p:nvPicPr>
          <p:cNvPr id="6" name="Obrázek 5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332656"/>
            <a:ext cx="5162550" cy="10382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gradFill flip="none" rotWithShape="1">
            <a:gsLst>
              <a:gs pos="0">
                <a:srgbClr val="FF66FF">
                  <a:tint val="66000"/>
                  <a:satMod val="160000"/>
                </a:srgbClr>
              </a:gs>
              <a:gs pos="50000">
                <a:srgbClr val="FF66FF">
                  <a:tint val="44500"/>
                  <a:satMod val="160000"/>
                </a:srgbClr>
              </a:gs>
              <a:gs pos="100000">
                <a:srgbClr val="FF66FF">
                  <a:tint val="23500"/>
                  <a:satMod val="160000"/>
                </a:srgbClr>
              </a:gs>
            </a:gsLst>
            <a:lin ang="0" scaled="1"/>
            <a:tileRect/>
          </a:gradFill>
          <a:ln w="28575">
            <a:solidFill>
              <a:schemeClr val="accent4">
                <a:lumMod val="75000"/>
              </a:schemeClr>
            </a:solidFill>
          </a:ln>
        </p:spPr>
        <p:txBody>
          <a:bodyPr/>
          <a:lstStyle/>
          <a:p>
            <a:r>
              <a:rPr lang="cs-CZ" b="1" cap="all" dirty="0" smtClean="0">
                <a:ln w="9000" cmpd="sng">
                  <a:solidFill>
                    <a:sysClr val="windowText" lastClr="000000"/>
                  </a:solidFill>
                  <a:prstDash val="solid"/>
                </a:ln>
                <a:solidFill>
                  <a:srgbClr val="3366FF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Metodické pokyny:</a:t>
            </a:r>
            <a:endParaRPr lang="cs-CZ" b="1" cap="all" dirty="0">
              <a:ln w="9000" cmpd="sng">
                <a:solidFill>
                  <a:sysClr val="windowText" lastClr="000000"/>
                </a:solidFill>
                <a:prstDash val="solid"/>
              </a:ln>
              <a:solidFill>
                <a:srgbClr val="3366FF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gradFill flip="none" rotWithShape="1">
            <a:gsLst>
              <a:gs pos="0">
                <a:srgbClr val="FF66FF">
                  <a:tint val="66000"/>
                  <a:satMod val="160000"/>
                </a:srgbClr>
              </a:gs>
              <a:gs pos="50000">
                <a:srgbClr val="FF66FF">
                  <a:tint val="44500"/>
                  <a:satMod val="160000"/>
                </a:srgbClr>
              </a:gs>
              <a:gs pos="100000">
                <a:srgbClr val="FF66FF">
                  <a:tint val="23500"/>
                  <a:satMod val="160000"/>
                </a:srgbClr>
              </a:gs>
            </a:gsLst>
            <a:lin ang="0" scaled="1"/>
            <a:tileRect/>
          </a:gradFill>
          <a:ln w="28575">
            <a:solidFill>
              <a:schemeClr val="accent4">
                <a:lumMod val="75000"/>
              </a:schemeClr>
            </a:solidFill>
          </a:ln>
        </p:spPr>
        <p:txBody>
          <a:bodyPr>
            <a:normAutofit fontScale="92500" lnSpcReduction="20000"/>
          </a:bodyPr>
          <a:lstStyle/>
          <a:p>
            <a:pPr>
              <a:buFont typeface="Wingdings" pitchFamily="2" charset="2"/>
              <a:buChar char="§"/>
            </a:pPr>
            <a:r>
              <a:rPr lang="cs-CZ" sz="2900" dirty="0" smtClean="0"/>
              <a:t>Tato prezentace je určena žákům 6. ročníku. </a:t>
            </a:r>
          </a:p>
          <a:p>
            <a:pPr>
              <a:buFont typeface="Wingdings" pitchFamily="2" charset="2"/>
              <a:buChar char="§"/>
            </a:pPr>
            <a:r>
              <a:rPr lang="cs-CZ" sz="2900" dirty="0" smtClean="0"/>
              <a:t>Slouží jako doplněk učebnice </a:t>
            </a:r>
            <a:r>
              <a:rPr lang="cs-CZ" sz="2900" i="1" dirty="0" smtClean="0"/>
              <a:t>„</a:t>
            </a:r>
            <a:r>
              <a:rPr lang="cs-CZ" sz="2900" i="1" dirty="0" err="1" smtClean="0"/>
              <a:t>Deutsch</a:t>
            </a:r>
            <a:r>
              <a:rPr lang="cs-CZ" sz="2900" i="1" dirty="0" smtClean="0"/>
              <a:t> </a:t>
            </a:r>
            <a:r>
              <a:rPr lang="cs-CZ" sz="2900" i="1" dirty="0" err="1" smtClean="0"/>
              <a:t>mit</a:t>
            </a:r>
            <a:r>
              <a:rPr lang="cs-CZ" sz="2900" i="1" dirty="0" smtClean="0"/>
              <a:t> Max 1“.</a:t>
            </a:r>
            <a:endParaRPr lang="cs-CZ" sz="2900" dirty="0" smtClean="0"/>
          </a:p>
          <a:p>
            <a:pPr>
              <a:buFont typeface="Wingdings" pitchFamily="2" charset="2"/>
              <a:buChar char="§"/>
            </a:pPr>
            <a:r>
              <a:rPr lang="cs-CZ" sz="2900" dirty="0" smtClean="0"/>
              <a:t>Hlavním cílem je procvičení tvorby rozkazovacího způsobu.</a:t>
            </a:r>
          </a:p>
          <a:p>
            <a:pPr>
              <a:buFont typeface="Wingdings" pitchFamily="2" charset="2"/>
              <a:buChar char="§"/>
            </a:pPr>
            <a:r>
              <a:rPr lang="cs-CZ" sz="2900" dirty="0" smtClean="0"/>
              <a:t>Po výkladových tabulích 3, 4, 6 následuje procvičení daného jevu snímky (5, 7, 9, 11).</a:t>
            </a:r>
          </a:p>
          <a:p>
            <a:pPr>
              <a:buFont typeface="Wingdings" pitchFamily="2" charset="2"/>
              <a:buChar char="§"/>
            </a:pPr>
            <a:r>
              <a:rPr lang="cs-CZ" sz="2900" dirty="0" smtClean="0"/>
              <a:t>Jednotlivá cvičení je možné řešit formou společné i samostatné práce. </a:t>
            </a:r>
            <a:r>
              <a:rPr lang="cs-CZ" sz="2900" b="1" u="sng" dirty="0" smtClean="0"/>
              <a:t> </a:t>
            </a:r>
          </a:p>
          <a:p>
            <a:pPr>
              <a:buFont typeface="Wingdings" pitchFamily="2" charset="2"/>
              <a:buChar char="§"/>
            </a:pPr>
            <a:r>
              <a:rPr lang="cs-CZ" sz="2900" dirty="0" smtClean="0"/>
              <a:t>Použitá slovní zásoba je velmi jednoduchá, cílovou skupinou jsou žáci, kteří se s německým jazykem teprve seznamují. 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gradFill flip="none" rotWithShape="1">
            <a:gsLst>
              <a:gs pos="0">
                <a:srgbClr val="FF66FF">
                  <a:tint val="66000"/>
                  <a:satMod val="160000"/>
                </a:srgbClr>
              </a:gs>
              <a:gs pos="50000">
                <a:srgbClr val="FF66FF">
                  <a:tint val="44500"/>
                  <a:satMod val="160000"/>
                </a:srgbClr>
              </a:gs>
              <a:gs pos="100000">
                <a:srgbClr val="FF66FF">
                  <a:tint val="23500"/>
                  <a:satMod val="160000"/>
                </a:srgbClr>
              </a:gs>
            </a:gsLst>
            <a:lin ang="0" scaled="1"/>
            <a:tileRect/>
          </a:gradFill>
          <a:ln w="28575">
            <a:solidFill>
              <a:schemeClr val="accent4">
                <a:lumMod val="75000"/>
              </a:schemeClr>
            </a:solidFill>
          </a:ln>
        </p:spPr>
        <p:txBody>
          <a:bodyPr/>
          <a:lstStyle/>
          <a:p>
            <a:r>
              <a:rPr lang="cs-CZ" b="1" cap="all" dirty="0" smtClean="0">
                <a:ln w="9000" cmpd="sng">
                  <a:solidFill>
                    <a:sysClr val="windowText" lastClr="000000"/>
                  </a:solidFill>
                  <a:prstDash val="solid"/>
                </a:ln>
                <a:solidFill>
                  <a:srgbClr val="3366FF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Rozkazovací způsob</a:t>
            </a:r>
            <a:endParaRPr lang="cs-CZ" b="1" cap="all" dirty="0">
              <a:ln w="9000" cmpd="sng">
                <a:solidFill>
                  <a:sysClr val="windowText" lastClr="000000"/>
                </a:solidFill>
                <a:prstDash val="solid"/>
              </a:ln>
              <a:solidFill>
                <a:srgbClr val="3366FF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gradFill flip="none" rotWithShape="1">
            <a:gsLst>
              <a:gs pos="0">
                <a:srgbClr val="FF66FF">
                  <a:tint val="66000"/>
                  <a:satMod val="160000"/>
                </a:srgbClr>
              </a:gs>
              <a:gs pos="50000">
                <a:srgbClr val="FF66FF">
                  <a:tint val="44500"/>
                  <a:satMod val="160000"/>
                </a:srgbClr>
              </a:gs>
              <a:gs pos="100000">
                <a:srgbClr val="FF66FF">
                  <a:tint val="23500"/>
                  <a:satMod val="160000"/>
                </a:srgbClr>
              </a:gs>
            </a:gsLst>
            <a:lin ang="0" scaled="1"/>
            <a:tileRect/>
          </a:gradFill>
          <a:ln w="28575">
            <a:solidFill>
              <a:schemeClr val="accent4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b="1" dirty="0" smtClean="0">
                <a:ln>
                  <a:solidFill>
                    <a:sysClr val="windowText" lastClr="000000"/>
                  </a:solidFill>
                </a:ln>
                <a:solidFill>
                  <a:srgbClr val="3366FF"/>
                </a:solidFill>
              </a:rPr>
              <a:t>DU - FORM (tykání) </a:t>
            </a:r>
          </a:p>
          <a:p>
            <a:pPr>
              <a:buNone/>
            </a:pPr>
            <a:r>
              <a:rPr lang="cs-CZ" b="1" dirty="0" smtClean="0"/>
              <a:t>Infinitiv slovesa ztrácí koncovku EN.</a:t>
            </a:r>
          </a:p>
          <a:p>
            <a:pPr>
              <a:buNone/>
            </a:pPr>
            <a:r>
              <a:rPr lang="cs-CZ" i="1" dirty="0" err="1" smtClean="0"/>
              <a:t>Spielen</a:t>
            </a:r>
            <a:r>
              <a:rPr lang="cs-CZ" i="1" dirty="0" smtClean="0"/>
              <a:t>  </a:t>
            </a:r>
            <a:r>
              <a:rPr lang="cs-CZ" i="1" dirty="0" smtClean="0">
                <a:latin typeface="Times New Roman"/>
                <a:cs typeface="Times New Roman"/>
              </a:rPr>
              <a:t>→ </a:t>
            </a:r>
            <a:r>
              <a:rPr lang="cs-CZ" i="1" dirty="0" err="1" smtClean="0">
                <a:cs typeface="Times New Roman"/>
              </a:rPr>
              <a:t>spiel</a:t>
            </a:r>
            <a:r>
              <a:rPr lang="cs-CZ" i="1" dirty="0" smtClean="0">
                <a:cs typeface="Times New Roman"/>
              </a:rPr>
              <a:t>! (hraj!)</a:t>
            </a:r>
          </a:p>
          <a:p>
            <a:pPr>
              <a:buNone/>
            </a:pPr>
            <a:r>
              <a:rPr lang="cs-CZ" i="1" dirty="0" smtClean="0">
                <a:cs typeface="Times New Roman"/>
              </a:rPr>
              <a:t>Malen  </a:t>
            </a:r>
            <a:r>
              <a:rPr lang="cs-CZ" i="1" dirty="0" smtClean="0">
                <a:latin typeface="Times New Roman"/>
                <a:cs typeface="Times New Roman"/>
              </a:rPr>
              <a:t>→ </a:t>
            </a:r>
            <a:r>
              <a:rPr lang="cs-CZ" i="1" dirty="0" err="1" smtClean="0">
                <a:cs typeface="Times New Roman"/>
              </a:rPr>
              <a:t>mal</a:t>
            </a:r>
            <a:r>
              <a:rPr lang="cs-CZ" i="1" dirty="0" smtClean="0">
                <a:cs typeface="Times New Roman"/>
              </a:rPr>
              <a:t>! (maluj!)</a:t>
            </a:r>
          </a:p>
          <a:p>
            <a:pPr>
              <a:buNone/>
            </a:pPr>
            <a:r>
              <a:rPr lang="cs-CZ" b="1" dirty="0" smtClean="0">
                <a:cs typeface="Times New Roman"/>
              </a:rPr>
              <a:t>Slovesa, která po odtržení koncovky EN končí </a:t>
            </a:r>
          </a:p>
          <a:p>
            <a:pPr>
              <a:buNone/>
            </a:pPr>
            <a:r>
              <a:rPr lang="cs-CZ" b="1" dirty="0" smtClean="0">
                <a:solidFill>
                  <a:srgbClr val="FF0000"/>
                </a:solidFill>
                <a:cs typeface="Times New Roman"/>
              </a:rPr>
              <a:t>D</a:t>
            </a:r>
            <a:r>
              <a:rPr lang="cs-CZ" b="1" dirty="0" smtClean="0">
                <a:cs typeface="Times New Roman"/>
              </a:rPr>
              <a:t>,</a:t>
            </a:r>
            <a:r>
              <a:rPr lang="cs-CZ" b="1" dirty="0" smtClean="0">
                <a:solidFill>
                  <a:srgbClr val="FF0000"/>
                </a:solidFill>
                <a:cs typeface="Times New Roman"/>
              </a:rPr>
              <a:t>T</a:t>
            </a:r>
            <a:r>
              <a:rPr lang="cs-CZ" b="1" dirty="0" smtClean="0">
                <a:cs typeface="Times New Roman"/>
              </a:rPr>
              <a:t>,</a:t>
            </a:r>
            <a:r>
              <a:rPr lang="cs-CZ" b="1" dirty="0" smtClean="0">
                <a:solidFill>
                  <a:srgbClr val="FF0000"/>
                </a:solidFill>
                <a:cs typeface="Times New Roman"/>
              </a:rPr>
              <a:t>M</a:t>
            </a:r>
            <a:r>
              <a:rPr lang="cs-CZ" b="1" dirty="0" smtClean="0">
                <a:cs typeface="Times New Roman"/>
              </a:rPr>
              <a:t>,</a:t>
            </a:r>
            <a:r>
              <a:rPr lang="cs-CZ" b="1" dirty="0" smtClean="0">
                <a:solidFill>
                  <a:srgbClr val="FF0000"/>
                </a:solidFill>
                <a:cs typeface="Times New Roman"/>
              </a:rPr>
              <a:t>N</a:t>
            </a:r>
            <a:r>
              <a:rPr lang="cs-CZ" b="1" dirty="0" smtClean="0">
                <a:cs typeface="Times New Roman"/>
              </a:rPr>
              <a:t> přibírají v rozkazu písmenko </a:t>
            </a:r>
            <a:r>
              <a:rPr lang="cs-CZ" b="1" dirty="0" smtClean="0">
                <a:solidFill>
                  <a:srgbClr val="3366FF"/>
                </a:solidFill>
                <a:cs typeface="Times New Roman"/>
              </a:rPr>
              <a:t>E</a:t>
            </a:r>
            <a:r>
              <a:rPr lang="cs-CZ" b="1" dirty="0" smtClean="0">
                <a:cs typeface="Times New Roman"/>
              </a:rPr>
              <a:t>.</a:t>
            </a:r>
          </a:p>
          <a:p>
            <a:pPr>
              <a:buNone/>
            </a:pPr>
            <a:r>
              <a:rPr lang="cs-CZ" i="1" dirty="0" err="1" smtClean="0">
                <a:cs typeface="Times New Roman"/>
              </a:rPr>
              <a:t>War</a:t>
            </a:r>
            <a:r>
              <a:rPr lang="cs-CZ" i="1" dirty="0" err="1" smtClean="0">
                <a:solidFill>
                  <a:srgbClr val="FF0000"/>
                </a:solidFill>
                <a:cs typeface="Times New Roman"/>
              </a:rPr>
              <a:t>t</a:t>
            </a:r>
            <a:r>
              <a:rPr lang="cs-CZ" i="1" dirty="0" err="1" smtClean="0">
                <a:cs typeface="Times New Roman"/>
              </a:rPr>
              <a:t>en</a:t>
            </a:r>
            <a:r>
              <a:rPr lang="cs-CZ" i="1" dirty="0" smtClean="0">
                <a:cs typeface="Times New Roman"/>
              </a:rPr>
              <a:t>  </a:t>
            </a:r>
            <a:r>
              <a:rPr lang="cs-CZ" i="1" dirty="0" smtClean="0">
                <a:latin typeface="Times New Roman"/>
                <a:cs typeface="Times New Roman"/>
              </a:rPr>
              <a:t>→ </a:t>
            </a:r>
            <a:r>
              <a:rPr lang="cs-CZ" i="1" dirty="0" err="1" smtClean="0">
                <a:cs typeface="Times New Roman"/>
              </a:rPr>
              <a:t>wart</a:t>
            </a:r>
            <a:r>
              <a:rPr lang="cs-CZ" i="1" dirty="0" err="1" smtClean="0">
                <a:solidFill>
                  <a:srgbClr val="3366FF"/>
                </a:solidFill>
                <a:cs typeface="Times New Roman"/>
              </a:rPr>
              <a:t>e</a:t>
            </a:r>
            <a:r>
              <a:rPr lang="cs-CZ" i="1" dirty="0" smtClean="0">
                <a:cs typeface="Times New Roman"/>
              </a:rPr>
              <a:t>! (čekej!)</a:t>
            </a:r>
            <a:endParaRPr lang="cs-CZ" i="1" dirty="0"/>
          </a:p>
        </p:txBody>
      </p:sp>
      <p:cxnSp>
        <p:nvCxnSpPr>
          <p:cNvPr id="12" name="Přímá spojovací čára 11"/>
          <p:cNvCxnSpPr/>
          <p:nvPr/>
        </p:nvCxnSpPr>
        <p:spPr>
          <a:xfrm>
            <a:off x="1331640" y="3068960"/>
            <a:ext cx="432048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1187624" y="3645024"/>
            <a:ext cx="432048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Přímá spojovací čára 13"/>
          <p:cNvCxnSpPr/>
          <p:nvPr/>
        </p:nvCxnSpPr>
        <p:spPr>
          <a:xfrm>
            <a:off x="1403648" y="5445224"/>
            <a:ext cx="432048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026" name="Picture 2" descr="C:\Users\standard\AppData\Local\Microsoft\Windows\Temporary Internet Files\Content.IE5\E3MN2VRV\MM900395738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24328" y="2132856"/>
            <a:ext cx="476250" cy="952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gradFill flip="none" rotWithShape="1">
            <a:gsLst>
              <a:gs pos="0">
                <a:srgbClr val="FF66FF">
                  <a:tint val="66000"/>
                  <a:satMod val="160000"/>
                </a:srgbClr>
              </a:gs>
              <a:gs pos="50000">
                <a:srgbClr val="FF66FF">
                  <a:tint val="44500"/>
                  <a:satMod val="160000"/>
                </a:srgbClr>
              </a:gs>
              <a:gs pos="100000">
                <a:srgbClr val="FF66FF">
                  <a:tint val="23500"/>
                  <a:satMod val="160000"/>
                </a:srgbClr>
              </a:gs>
            </a:gsLst>
            <a:lin ang="2700000" scaled="1"/>
            <a:tileRect/>
          </a:gradFill>
          <a:ln w="28575">
            <a:solidFill>
              <a:srgbClr val="7030A0"/>
            </a:solidFill>
          </a:ln>
        </p:spPr>
        <p:txBody>
          <a:bodyPr/>
          <a:lstStyle/>
          <a:p>
            <a:r>
              <a:rPr lang="cs-CZ" b="1" cap="all" dirty="0" smtClean="0">
                <a:ln w="9000" cmpd="sng">
                  <a:solidFill>
                    <a:sysClr val="windowText" lastClr="000000"/>
                  </a:solidFill>
                  <a:prstDash val="solid"/>
                </a:ln>
                <a:solidFill>
                  <a:srgbClr val="3366FF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Výjimky:</a:t>
            </a:r>
            <a:endParaRPr lang="cs-CZ" b="1" cap="all" dirty="0">
              <a:ln w="9000" cmpd="sng">
                <a:solidFill>
                  <a:sysClr val="windowText" lastClr="000000"/>
                </a:solidFill>
                <a:prstDash val="solid"/>
              </a:ln>
              <a:solidFill>
                <a:srgbClr val="3366FF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gradFill flip="none" rotWithShape="1">
            <a:gsLst>
              <a:gs pos="0">
                <a:srgbClr val="FF66FF">
                  <a:tint val="66000"/>
                  <a:satMod val="160000"/>
                </a:srgbClr>
              </a:gs>
              <a:gs pos="50000">
                <a:srgbClr val="FF66FF">
                  <a:tint val="44500"/>
                  <a:satMod val="160000"/>
                </a:srgbClr>
              </a:gs>
              <a:gs pos="100000">
                <a:srgbClr val="FF66FF">
                  <a:tint val="23500"/>
                  <a:satMod val="160000"/>
                </a:srgbClr>
              </a:gs>
            </a:gsLst>
            <a:lin ang="0" scaled="1"/>
            <a:tileRect/>
          </a:gradFill>
          <a:ln w="28575">
            <a:solidFill>
              <a:srgbClr val="7030A0"/>
            </a:solidFill>
          </a:ln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Při rozkazu dochází ke změně samohlásky </a:t>
            </a:r>
            <a:r>
              <a:rPr lang="cs-CZ" dirty="0" smtClean="0">
                <a:ln>
                  <a:solidFill>
                    <a:sysClr val="windowText" lastClr="000000"/>
                  </a:solidFill>
                </a:ln>
                <a:solidFill>
                  <a:srgbClr val="3366FF"/>
                </a:solidFill>
              </a:rPr>
              <a:t>E</a:t>
            </a:r>
            <a:r>
              <a:rPr lang="cs-CZ" dirty="0" smtClean="0"/>
              <a:t> na samohlásku </a:t>
            </a:r>
            <a:r>
              <a:rPr lang="cs-CZ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I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b="1" dirty="0" smtClean="0"/>
              <a:t>H</a:t>
            </a:r>
            <a:r>
              <a:rPr lang="cs-CZ" b="1" dirty="0" smtClean="0">
                <a:ln>
                  <a:solidFill>
                    <a:sysClr val="windowText" lastClr="000000"/>
                  </a:solidFill>
                </a:ln>
                <a:solidFill>
                  <a:srgbClr val="3366FF"/>
                </a:solidFill>
              </a:rPr>
              <a:t>E</a:t>
            </a:r>
            <a:r>
              <a:rPr lang="cs-CZ" b="1" dirty="0" smtClean="0"/>
              <a:t>LFEN </a:t>
            </a:r>
            <a:r>
              <a:rPr lang="cs-CZ" b="1" dirty="0" smtClean="0">
                <a:cs typeface="Times New Roman"/>
              </a:rPr>
              <a:t>→</a:t>
            </a:r>
            <a:r>
              <a:rPr lang="cs-CZ" b="1" dirty="0" smtClean="0">
                <a:latin typeface="Times New Roman"/>
                <a:cs typeface="Times New Roman"/>
              </a:rPr>
              <a:t> </a:t>
            </a:r>
            <a:r>
              <a:rPr lang="cs-CZ" b="1" dirty="0" smtClean="0">
                <a:cs typeface="Times New Roman"/>
              </a:rPr>
              <a:t>H</a:t>
            </a:r>
            <a:r>
              <a:rPr lang="cs-CZ" b="1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cs typeface="Times New Roman"/>
              </a:rPr>
              <a:t>I</a:t>
            </a:r>
            <a:r>
              <a:rPr lang="cs-CZ" b="1" dirty="0" smtClean="0">
                <a:cs typeface="Times New Roman"/>
              </a:rPr>
              <a:t>LF! (pomáhej!)</a:t>
            </a:r>
          </a:p>
          <a:p>
            <a:pPr>
              <a:buNone/>
            </a:pPr>
            <a:r>
              <a:rPr lang="cs-CZ" b="1" dirty="0" smtClean="0">
                <a:ln>
                  <a:solidFill>
                    <a:sysClr val="windowText" lastClr="000000"/>
                  </a:solidFill>
                </a:ln>
                <a:solidFill>
                  <a:srgbClr val="3366FF"/>
                </a:solidFill>
                <a:cs typeface="Times New Roman"/>
              </a:rPr>
              <a:t>E</a:t>
            </a:r>
            <a:r>
              <a:rPr lang="cs-CZ" b="1" dirty="0" smtClean="0">
                <a:cs typeface="Times New Roman"/>
              </a:rPr>
              <a:t>SSEN → </a:t>
            </a:r>
            <a:r>
              <a:rPr lang="cs-CZ" b="1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cs typeface="Times New Roman"/>
              </a:rPr>
              <a:t>I</a:t>
            </a:r>
            <a:r>
              <a:rPr lang="cs-CZ" b="1" dirty="0" smtClean="0">
                <a:cs typeface="Times New Roman"/>
              </a:rPr>
              <a:t>SS! (jez!)</a:t>
            </a:r>
          </a:p>
          <a:p>
            <a:pPr>
              <a:buNone/>
            </a:pPr>
            <a:r>
              <a:rPr lang="cs-CZ" b="1" dirty="0" smtClean="0">
                <a:cs typeface="Times New Roman"/>
              </a:rPr>
              <a:t>G</a:t>
            </a:r>
            <a:r>
              <a:rPr lang="cs-CZ" b="1" dirty="0" smtClean="0">
                <a:ln>
                  <a:solidFill>
                    <a:sysClr val="windowText" lastClr="000000"/>
                  </a:solidFill>
                </a:ln>
                <a:solidFill>
                  <a:srgbClr val="3366FF"/>
                </a:solidFill>
                <a:cs typeface="Times New Roman"/>
              </a:rPr>
              <a:t>E</a:t>
            </a:r>
            <a:r>
              <a:rPr lang="cs-CZ" b="1" dirty="0" smtClean="0">
                <a:cs typeface="Times New Roman"/>
              </a:rPr>
              <a:t>BEN → G</a:t>
            </a:r>
            <a:r>
              <a:rPr lang="cs-CZ" b="1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cs typeface="Times New Roman"/>
              </a:rPr>
              <a:t>I</a:t>
            </a:r>
            <a:r>
              <a:rPr lang="cs-CZ" b="1" dirty="0" smtClean="0">
                <a:cs typeface="Times New Roman"/>
              </a:rPr>
              <a:t>B! (dej!)</a:t>
            </a:r>
          </a:p>
          <a:p>
            <a:pPr>
              <a:buNone/>
            </a:pPr>
            <a:r>
              <a:rPr lang="cs-CZ" b="1" dirty="0" smtClean="0">
                <a:cs typeface="Times New Roman"/>
              </a:rPr>
              <a:t>L</a:t>
            </a:r>
            <a:r>
              <a:rPr lang="cs-CZ" b="1" dirty="0" smtClean="0">
                <a:ln>
                  <a:solidFill>
                    <a:sysClr val="windowText" lastClr="000000"/>
                  </a:solidFill>
                </a:ln>
                <a:solidFill>
                  <a:srgbClr val="3366FF"/>
                </a:solidFill>
                <a:cs typeface="Times New Roman"/>
              </a:rPr>
              <a:t>E</a:t>
            </a:r>
            <a:r>
              <a:rPr lang="cs-CZ" b="1" dirty="0" smtClean="0">
                <a:cs typeface="Times New Roman"/>
              </a:rPr>
              <a:t>SEN → L</a:t>
            </a:r>
            <a:r>
              <a:rPr lang="cs-CZ" b="1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cs typeface="Times New Roman"/>
              </a:rPr>
              <a:t>I</a:t>
            </a:r>
            <a:r>
              <a:rPr lang="cs-CZ" b="1" dirty="0" smtClean="0">
                <a:cs typeface="Times New Roman"/>
              </a:rPr>
              <a:t>ES! (čti!)</a:t>
            </a:r>
          </a:p>
          <a:p>
            <a:pPr>
              <a:buNone/>
            </a:pPr>
            <a:r>
              <a:rPr lang="cs-CZ" b="1" dirty="0" smtClean="0">
                <a:cs typeface="Times New Roman"/>
              </a:rPr>
              <a:t>W</a:t>
            </a:r>
            <a:r>
              <a:rPr lang="cs-CZ" b="1" dirty="0" smtClean="0">
                <a:ln>
                  <a:solidFill>
                    <a:sysClr val="windowText" lastClr="000000"/>
                  </a:solidFill>
                </a:ln>
                <a:solidFill>
                  <a:srgbClr val="3366FF"/>
                </a:solidFill>
                <a:cs typeface="Times New Roman"/>
              </a:rPr>
              <a:t>E</a:t>
            </a:r>
            <a:r>
              <a:rPr lang="cs-CZ" b="1" dirty="0" smtClean="0">
                <a:cs typeface="Times New Roman"/>
              </a:rPr>
              <a:t>RFEN → W</a:t>
            </a:r>
            <a:r>
              <a:rPr lang="cs-CZ" b="1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cs typeface="Times New Roman"/>
              </a:rPr>
              <a:t>I</a:t>
            </a:r>
            <a:r>
              <a:rPr lang="cs-CZ" b="1" dirty="0" smtClean="0">
                <a:cs typeface="Times New Roman"/>
              </a:rPr>
              <a:t>RF (hoď!)</a:t>
            </a:r>
          </a:p>
          <a:p>
            <a:pPr>
              <a:buNone/>
            </a:pPr>
            <a:endParaRPr lang="cs-CZ" b="1" dirty="0"/>
          </a:p>
        </p:txBody>
      </p:sp>
      <p:pic>
        <p:nvPicPr>
          <p:cNvPr id="1026" name="Picture 2" descr="C:\Users\standard\AppData\Local\Microsoft\Windows\Temporary Internet Files\Content.IE5\E3MN2VRV\MC90043923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6372200" y="3429000"/>
            <a:ext cx="1368152" cy="13681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gradFill flip="none" rotWithShape="1">
            <a:gsLst>
              <a:gs pos="0">
                <a:srgbClr val="FF66FF">
                  <a:tint val="66000"/>
                  <a:satMod val="160000"/>
                </a:srgbClr>
              </a:gs>
              <a:gs pos="50000">
                <a:srgbClr val="FF66FF">
                  <a:tint val="44500"/>
                  <a:satMod val="160000"/>
                </a:srgbClr>
              </a:gs>
              <a:gs pos="100000">
                <a:srgbClr val="FF66FF">
                  <a:tint val="23500"/>
                  <a:satMod val="160000"/>
                </a:srgbClr>
              </a:gs>
            </a:gsLst>
            <a:lin ang="0" scaled="1"/>
            <a:tileRect/>
          </a:gradFill>
          <a:ln w="28575">
            <a:solidFill>
              <a:srgbClr val="7030A0"/>
            </a:solidFill>
          </a:ln>
        </p:spPr>
        <p:txBody>
          <a:bodyPr/>
          <a:lstStyle/>
          <a:p>
            <a:r>
              <a:rPr lang="cs-CZ" b="1" cap="all" dirty="0" smtClean="0">
                <a:ln w="9000" cmpd="sng">
                  <a:solidFill>
                    <a:sysClr val="windowText" lastClr="000000"/>
                  </a:solidFill>
                  <a:prstDash val="solid"/>
                </a:ln>
                <a:solidFill>
                  <a:srgbClr val="3366FF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Přikažte Anně, co má dělat: </a:t>
            </a:r>
            <a:endParaRPr lang="cs-CZ" b="1" cap="all" dirty="0">
              <a:ln w="9000" cmpd="sng">
                <a:solidFill>
                  <a:sysClr val="windowText" lastClr="000000"/>
                </a:solidFill>
                <a:prstDash val="solid"/>
              </a:ln>
              <a:solidFill>
                <a:srgbClr val="3366FF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gradFill flip="none" rotWithShape="1">
            <a:gsLst>
              <a:gs pos="0">
                <a:srgbClr val="FF66FF">
                  <a:tint val="66000"/>
                  <a:satMod val="160000"/>
                </a:srgbClr>
              </a:gs>
              <a:gs pos="50000">
                <a:srgbClr val="FF66FF">
                  <a:tint val="44500"/>
                  <a:satMod val="160000"/>
                </a:srgbClr>
              </a:gs>
              <a:gs pos="100000">
                <a:srgbClr val="FF66FF">
                  <a:tint val="23500"/>
                  <a:satMod val="160000"/>
                </a:srgbClr>
              </a:gs>
            </a:gsLst>
            <a:lin ang="0" scaled="1"/>
            <a:tileRect/>
          </a:gradFill>
          <a:ln w="28575">
            <a:solidFill>
              <a:srgbClr val="7030A0"/>
            </a:solidFill>
          </a:ln>
        </p:spPr>
        <p:txBody>
          <a:bodyPr/>
          <a:lstStyle/>
          <a:p>
            <a:pPr>
              <a:buNone/>
            </a:pPr>
            <a:r>
              <a:rPr lang="cs-CZ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a</a:t>
            </a:r>
            <a:endParaRPr lang="cs-CZ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1033" name="Picture 9" descr="C:\Users\standard\AppData\Local\Microsoft\Windows\Temporary Internet Files\Content.IE5\9FCNO4G4\MP900430776[1].jpg"/>
          <p:cNvPicPr>
            <a:picLocks noChangeAspect="1" noChangeArrowheads="1"/>
          </p:cNvPicPr>
          <p:nvPr/>
        </p:nvPicPr>
        <p:blipFill>
          <a:blip r:embed="rId2" cstate="print"/>
          <a:srcRect l="16926" t="44112" r="52362"/>
          <a:stretch>
            <a:fillRect/>
          </a:stretch>
        </p:blipFill>
        <p:spPr bwMode="auto">
          <a:xfrm>
            <a:off x="4067944" y="3068960"/>
            <a:ext cx="1005908" cy="1224136"/>
          </a:xfrm>
          <a:prstGeom prst="rect">
            <a:avLst/>
          </a:prstGeom>
          <a:ln w="38100" cap="sq">
            <a:solidFill>
              <a:srgbClr val="7030A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34" name="Picture 10" descr="C:\Users\standard\AppData\Local\Microsoft\Windows\Temporary Internet Files\Content.IE5\E1M23PTN\MM90035671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800" y="3068960"/>
            <a:ext cx="952500" cy="952500"/>
          </a:xfrm>
          <a:prstGeom prst="rect">
            <a:avLst/>
          </a:prstGeom>
          <a:noFill/>
        </p:spPr>
      </p:pic>
      <p:pic>
        <p:nvPicPr>
          <p:cNvPr id="1036" name="Picture 12" descr="C:\Users\standard\AppData\Local\Microsoft\Windows\Temporary Internet Files\Content.IE5\9FCNO4G4\MM90023646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1628800"/>
            <a:ext cx="1219200" cy="1219200"/>
          </a:xfrm>
          <a:prstGeom prst="rect">
            <a:avLst/>
          </a:prstGeom>
          <a:noFill/>
        </p:spPr>
      </p:pic>
      <p:pic>
        <p:nvPicPr>
          <p:cNvPr id="1037" name="Picture 13" descr="C:\Users\standard\AppData\Local\Microsoft\Windows\Temporary Internet Files\Content.IE5\E1M23PTN\MM900295246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80312" y="3284984"/>
            <a:ext cx="1171575" cy="742950"/>
          </a:xfrm>
          <a:prstGeom prst="rect">
            <a:avLst/>
          </a:prstGeom>
          <a:noFill/>
        </p:spPr>
      </p:pic>
      <p:pic>
        <p:nvPicPr>
          <p:cNvPr id="1039" name="Picture 15" descr="C:\Users\standard\AppData\Local\Microsoft\Windows\Temporary Internet Files\Content.IE5\E1M23PTN\MM900288934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148064" y="1844824"/>
            <a:ext cx="1058518" cy="1008112"/>
          </a:xfrm>
          <a:prstGeom prst="rect">
            <a:avLst/>
          </a:prstGeom>
          <a:noFill/>
        </p:spPr>
      </p:pic>
      <p:pic>
        <p:nvPicPr>
          <p:cNvPr id="1040" name="Picture 16" descr="C:\Users\standard\AppData\Local\Microsoft\Windows\Temporary Internet Files\Content.IE5\B7C7GSGO\MM900296998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16016" y="4797152"/>
            <a:ext cx="1257300" cy="638175"/>
          </a:xfrm>
          <a:prstGeom prst="rect">
            <a:avLst/>
          </a:prstGeom>
          <a:noFill/>
        </p:spPr>
      </p:pic>
      <p:pic>
        <p:nvPicPr>
          <p:cNvPr id="1042" name="Picture 18" descr="C:\Users\standard\AppData\Local\Microsoft\Windows\Temporary Internet Files\Content.IE5\B7C7GSGO\MM900283030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99592" y="4293096"/>
            <a:ext cx="1219200" cy="1219200"/>
          </a:xfrm>
          <a:prstGeom prst="rect">
            <a:avLst/>
          </a:prstGeom>
          <a:noFill/>
        </p:spPr>
      </p:pic>
      <p:sp>
        <p:nvSpPr>
          <p:cNvPr id="21" name="Pětiúhelník 20"/>
          <p:cNvSpPr/>
          <p:nvPr/>
        </p:nvSpPr>
        <p:spPr>
          <a:xfrm>
            <a:off x="755576" y="3284984"/>
            <a:ext cx="1800200" cy="432048"/>
          </a:xfrm>
          <a:prstGeom prst="homePlate">
            <a:avLst/>
          </a:prstGeom>
          <a:ln w="28575">
            <a:solidFill>
              <a:srgbClr val="7030A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Anna, </a:t>
            </a:r>
            <a:r>
              <a:rPr lang="cs-CZ" dirty="0" err="1" smtClean="0"/>
              <a:t>mal</a:t>
            </a:r>
            <a:r>
              <a:rPr lang="cs-CZ" dirty="0" smtClean="0"/>
              <a:t>!</a:t>
            </a:r>
            <a:endParaRPr lang="cs-CZ" dirty="0"/>
          </a:p>
        </p:txBody>
      </p:sp>
      <p:sp>
        <p:nvSpPr>
          <p:cNvPr id="22" name="Pětiúhelník 21"/>
          <p:cNvSpPr/>
          <p:nvPr/>
        </p:nvSpPr>
        <p:spPr>
          <a:xfrm flipH="1">
            <a:off x="2195736" y="2060848"/>
            <a:ext cx="2367880" cy="432048"/>
          </a:xfrm>
          <a:prstGeom prst="homePlate">
            <a:avLst/>
          </a:prstGeom>
          <a:ln w="28575">
            <a:solidFill>
              <a:srgbClr val="7030A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Anna, </a:t>
            </a:r>
            <a:r>
              <a:rPr lang="cs-CZ" dirty="0" err="1" smtClean="0"/>
              <a:t>zelte</a:t>
            </a:r>
            <a:r>
              <a:rPr lang="cs-CZ" dirty="0" smtClean="0"/>
              <a:t> (</a:t>
            </a:r>
            <a:r>
              <a:rPr lang="cs-CZ" dirty="0" err="1" smtClean="0"/>
              <a:t>schlaf</a:t>
            </a:r>
            <a:r>
              <a:rPr lang="cs-CZ" dirty="0" smtClean="0"/>
              <a:t>)!</a:t>
            </a:r>
            <a:endParaRPr lang="cs-CZ" dirty="0"/>
          </a:p>
        </p:txBody>
      </p:sp>
      <p:sp>
        <p:nvSpPr>
          <p:cNvPr id="23" name="Pětiúhelník 22"/>
          <p:cNvSpPr/>
          <p:nvPr/>
        </p:nvSpPr>
        <p:spPr>
          <a:xfrm flipH="1">
            <a:off x="2195736" y="4725144"/>
            <a:ext cx="1800200" cy="432048"/>
          </a:xfrm>
          <a:prstGeom prst="homePlate">
            <a:avLst/>
          </a:prstGeom>
          <a:ln w="28575">
            <a:solidFill>
              <a:srgbClr val="7030A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Anna, lauf!</a:t>
            </a:r>
            <a:endParaRPr lang="cs-CZ" dirty="0"/>
          </a:p>
        </p:txBody>
      </p:sp>
      <p:sp>
        <p:nvSpPr>
          <p:cNvPr id="24" name="Pětiúhelník 23"/>
          <p:cNvSpPr/>
          <p:nvPr/>
        </p:nvSpPr>
        <p:spPr>
          <a:xfrm flipH="1">
            <a:off x="6372200" y="4869160"/>
            <a:ext cx="1944216" cy="432048"/>
          </a:xfrm>
          <a:prstGeom prst="homePlate">
            <a:avLst/>
          </a:prstGeom>
          <a:ln w="28575">
            <a:solidFill>
              <a:srgbClr val="7030A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Anna, </a:t>
            </a:r>
            <a:r>
              <a:rPr lang="cs-CZ" dirty="0" err="1" smtClean="0"/>
              <a:t>schwimm</a:t>
            </a:r>
            <a:r>
              <a:rPr lang="cs-CZ" dirty="0" smtClean="0"/>
              <a:t>!</a:t>
            </a:r>
            <a:endParaRPr lang="cs-CZ" dirty="0"/>
          </a:p>
        </p:txBody>
      </p:sp>
      <p:sp>
        <p:nvSpPr>
          <p:cNvPr id="15" name="Pětiúhelník 14"/>
          <p:cNvSpPr/>
          <p:nvPr/>
        </p:nvSpPr>
        <p:spPr>
          <a:xfrm flipH="1">
            <a:off x="6372200" y="2132856"/>
            <a:ext cx="2016224" cy="432048"/>
          </a:xfrm>
          <a:prstGeom prst="homePlate">
            <a:avLst/>
          </a:prstGeom>
          <a:ln w="28575">
            <a:solidFill>
              <a:srgbClr val="7030A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Anna, </a:t>
            </a:r>
            <a:r>
              <a:rPr lang="cs-CZ" dirty="0" err="1" smtClean="0"/>
              <a:t>spiel</a:t>
            </a:r>
            <a:r>
              <a:rPr lang="cs-CZ" dirty="0" smtClean="0"/>
              <a:t> (</a:t>
            </a:r>
            <a:r>
              <a:rPr lang="cs-CZ" dirty="0" err="1" smtClean="0"/>
              <a:t>sing</a:t>
            </a:r>
            <a:r>
              <a:rPr lang="cs-CZ" dirty="0" smtClean="0"/>
              <a:t>)!</a:t>
            </a:r>
            <a:endParaRPr lang="cs-CZ" dirty="0"/>
          </a:p>
        </p:txBody>
      </p:sp>
      <p:sp>
        <p:nvSpPr>
          <p:cNvPr id="16" name="Pětiúhelník 15"/>
          <p:cNvSpPr/>
          <p:nvPr/>
        </p:nvSpPr>
        <p:spPr>
          <a:xfrm>
            <a:off x="5436096" y="3501008"/>
            <a:ext cx="1728192" cy="432048"/>
          </a:xfrm>
          <a:prstGeom prst="homePlate">
            <a:avLst/>
          </a:prstGeom>
          <a:ln w="28575">
            <a:solidFill>
              <a:srgbClr val="7030A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Anna, </a:t>
            </a:r>
            <a:r>
              <a:rPr lang="cs-CZ" dirty="0" err="1" smtClean="0"/>
              <a:t>reite</a:t>
            </a:r>
            <a:r>
              <a:rPr lang="cs-CZ" dirty="0" smtClean="0"/>
              <a:t>!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4" grpId="0" animBg="1"/>
      <p:bldP spid="15" grpId="0" animBg="1"/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gradFill flip="none" rotWithShape="1">
            <a:gsLst>
              <a:gs pos="0">
                <a:srgbClr val="FF66FF">
                  <a:tint val="66000"/>
                  <a:satMod val="160000"/>
                </a:srgbClr>
              </a:gs>
              <a:gs pos="50000">
                <a:srgbClr val="FF66FF">
                  <a:tint val="44500"/>
                  <a:satMod val="160000"/>
                </a:srgbClr>
              </a:gs>
              <a:gs pos="100000">
                <a:srgbClr val="FF66FF">
                  <a:tint val="23500"/>
                  <a:satMod val="160000"/>
                </a:srgbClr>
              </a:gs>
            </a:gsLst>
            <a:lin ang="0" scaled="1"/>
            <a:tileRect/>
          </a:gradFill>
          <a:ln w="28575">
            <a:solidFill>
              <a:srgbClr val="7030A0"/>
            </a:solidFill>
          </a:ln>
        </p:spPr>
        <p:txBody>
          <a:bodyPr/>
          <a:lstStyle/>
          <a:p>
            <a:r>
              <a:rPr lang="cs-CZ" b="1" cap="all" dirty="0" smtClean="0">
                <a:ln w="9000" cmpd="sng">
                  <a:solidFill>
                    <a:sysClr val="windowText" lastClr="000000"/>
                  </a:solidFill>
                  <a:prstDash val="solid"/>
                </a:ln>
                <a:solidFill>
                  <a:srgbClr val="3366FF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Rozkazovací způsob</a:t>
            </a:r>
            <a:endParaRPr lang="cs-CZ" b="1" cap="all" dirty="0">
              <a:ln w="9000" cmpd="sng">
                <a:solidFill>
                  <a:sysClr val="windowText" lastClr="000000"/>
                </a:solidFill>
                <a:prstDash val="solid"/>
              </a:ln>
              <a:solidFill>
                <a:srgbClr val="3366FF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gradFill flip="none" rotWithShape="1">
            <a:gsLst>
              <a:gs pos="0">
                <a:srgbClr val="FF66FF">
                  <a:tint val="66000"/>
                  <a:satMod val="160000"/>
                </a:srgbClr>
              </a:gs>
              <a:gs pos="50000">
                <a:srgbClr val="FF66FF">
                  <a:tint val="44500"/>
                  <a:satMod val="160000"/>
                </a:srgbClr>
              </a:gs>
              <a:gs pos="100000">
                <a:srgbClr val="FF66FF">
                  <a:tint val="23500"/>
                  <a:satMod val="160000"/>
                </a:srgbClr>
              </a:gs>
            </a:gsLst>
            <a:lin ang="0" scaled="1"/>
            <a:tileRect/>
          </a:gradFill>
          <a:ln w="28575">
            <a:solidFill>
              <a:srgbClr val="7030A0"/>
            </a:solidFill>
          </a:ln>
        </p:spPr>
        <p:txBody>
          <a:bodyPr/>
          <a:lstStyle/>
          <a:p>
            <a:pPr algn="ctr">
              <a:buNone/>
            </a:pPr>
            <a:r>
              <a:rPr lang="cs-CZ" b="1" dirty="0" smtClean="0">
                <a:ln>
                  <a:solidFill>
                    <a:sysClr val="windowText" lastClr="000000"/>
                  </a:solidFill>
                </a:ln>
                <a:solidFill>
                  <a:srgbClr val="3366FF"/>
                </a:solidFill>
              </a:rPr>
              <a:t>IHR - FORM (druhá osoba množného čísla)</a:t>
            </a:r>
          </a:p>
          <a:p>
            <a:pPr>
              <a:buNone/>
            </a:pPr>
            <a:r>
              <a:rPr lang="cs-CZ" b="1" dirty="0" smtClean="0"/>
              <a:t>Tvar je totožný z druhou osobou množného čísla, chybí ale podmět.</a:t>
            </a:r>
          </a:p>
          <a:p>
            <a:pPr>
              <a:buNone/>
            </a:pPr>
            <a:r>
              <a:rPr lang="cs-CZ" i="1" dirty="0" err="1" smtClean="0"/>
              <a:t>Spielen</a:t>
            </a:r>
            <a:r>
              <a:rPr lang="cs-CZ" i="1" dirty="0" smtClean="0"/>
              <a:t> </a:t>
            </a:r>
            <a:r>
              <a:rPr lang="cs-CZ" i="1" dirty="0" smtClean="0">
                <a:cs typeface="Times New Roman"/>
              </a:rPr>
              <a:t>→ </a:t>
            </a:r>
            <a:r>
              <a:rPr lang="cs-CZ" i="1" dirty="0" err="1" smtClean="0">
                <a:cs typeface="Times New Roman"/>
              </a:rPr>
              <a:t>ihr</a:t>
            </a:r>
            <a:r>
              <a:rPr lang="cs-CZ" i="1" dirty="0" smtClean="0">
                <a:cs typeface="Times New Roman"/>
              </a:rPr>
              <a:t> </a:t>
            </a:r>
            <a:r>
              <a:rPr lang="cs-CZ" i="1" dirty="0" err="1" smtClean="0">
                <a:cs typeface="Times New Roman"/>
              </a:rPr>
              <a:t>spielt</a:t>
            </a:r>
            <a:r>
              <a:rPr lang="cs-CZ" i="1" dirty="0" smtClean="0">
                <a:cs typeface="Times New Roman"/>
              </a:rPr>
              <a:t> → </a:t>
            </a:r>
            <a:r>
              <a:rPr lang="cs-CZ" i="1" dirty="0" err="1" smtClean="0">
                <a:cs typeface="Times New Roman"/>
              </a:rPr>
              <a:t>spielt</a:t>
            </a:r>
            <a:r>
              <a:rPr lang="cs-CZ" i="1" dirty="0" smtClean="0">
                <a:cs typeface="Times New Roman"/>
              </a:rPr>
              <a:t>!(hrajte!)</a:t>
            </a:r>
          </a:p>
          <a:p>
            <a:pPr>
              <a:buNone/>
            </a:pPr>
            <a:r>
              <a:rPr lang="cs-CZ" i="1" dirty="0" smtClean="0">
                <a:cs typeface="Times New Roman"/>
              </a:rPr>
              <a:t>Malen → </a:t>
            </a:r>
            <a:r>
              <a:rPr lang="cs-CZ" i="1" dirty="0" err="1" smtClean="0">
                <a:cs typeface="Times New Roman"/>
              </a:rPr>
              <a:t>ihr</a:t>
            </a:r>
            <a:r>
              <a:rPr lang="cs-CZ" i="1" dirty="0" smtClean="0">
                <a:cs typeface="Times New Roman"/>
              </a:rPr>
              <a:t> malt → malt! (malujte!)</a:t>
            </a:r>
          </a:p>
          <a:p>
            <a:pPr>
              <a:buNone/>
            </a:pPr>
            <a:r>
              <a:rPr lang="cs-CZ" i="1" dirty="0" err="1" smtClean="0">
                <a:cs typeface="Times New Roman"/>
              </a:rPr>
              <a:t>Singen</a:t>
            </a:r>
            <a:r>
              <a:rPr lang="cs-CZ" i="1" dirty="0" smtClean="0">
                <a:cs typeface="Times New Roman"/>
              </a:rPr>
              <a:t> → </a:t>
            </a:r>
            <a:r>
              <a:rPr lang="cs-CZ" i="1" dirty="0" err="1" smtClean="0">
                <a:cs typeface="Times New Roman"/>
              </a:rPr>
              <a:t>ihr</a:t>
            </a:r>
            <a:r>
              <a:rPr lang="cs-CZ" i="1" dirty="0" smtClean="0">
                <a:cs typeface="Times New Roman"/>
              </a:rPr>
              <a:t> </a:t>
            </a:r>
            <a:r>
              <a:rPr lang="cs-CZ" i="1" dirty="0" err="1" smtClean="0">
                <a:cs typeface="Times New Roman"/>
              </a:rPr>
              <a:t>singt</a:t>
            </a:r>
            <a:r>
              <a:rPr lang="cs-CZ" i="1" dirty="0" smtClean="0">
                <a:cs typeface="Times New Roman"/>
              </a:rPr>
              <a:t> → </a:t>
            </a:r>
            <a:r>
              <a:rPr lang="cs-CZ" i="1" dirty="0" err="1" smtClean="0">
                <a:cs typeface="Times New Roman"/>
              </a:rPr>
              <a:t>singt</a:t>
            </a:r>
            <a:r>
              <a:rPr lang="cs-CZ" i="1" dirty="0" smtClean="0">
                <a:cs typeface="Times New Roman"/>
              </a:rPr>
              <a:t>! (zpívejte!)</a:t>
            </a:r>
          </a:p>
          <a:p>
            <a:pPr>
              <a:buNone/>
            </a:pPr>
            <a:r>
              <a:rPr lang="cs-CZ" i="1" dirty="0" err="1" smtClean="0">
                <a:cs typeface="Times New Roman"/>
              </a:rPr>
              <a:t>Kaufen</a:t>
            </a:r>
            <a:r>
              <a:rPr lang="cs-CZ" i="1" dirty="0" smtClean="0">
                <a:cs typeface="Times New Roman"/>
              </a:rPr>
              <a:t> → </a:t>
            </a:r>
            <a:r>
              <a:rPr lang="cs-CZ" i="1" dirty="0" err="1" smtClean="0">
                <a:cs typeface="Times New Roman"/>
              </a:rPr>
              <a:t>ihr</a:t>
            </a:r>
            <a:r>
              <a:rPr lang="cs-CZ" i="1" dirty="0" smtClean="0">
                <a:cs typeface="Times New Roman"/>
              </a:rPr>
              <a:t> </a:t>
            </a:r>
            <a:r>
              <a:rPr lang="cs-CZ" i="1" dirty="0" err="1" smtClean="0">
                <a:cs typeface="Times New Roman"/>
              </a:rPr>
              <a:t>kauft</a:t>
            </a:r>
            <a:r>
              <a:rPr lang="cs-CZ" i="1" dirty="0" smtClean="0">
                <a:cs typeface="Times New Roman"/>
              </a:rPr>
              <a:t> → </a:t>
            </a:r>
            <a:r>
              <a:rPr lang="cs-CZ" i="1" dirty="0" err="1" smtClean="0">
                <a:cs typeface="Times New Roman"/>
              </a:rPr>
              <a:t>kauft</a:t>
            </a:r>
            <a:r>
              <a:rPr lang="cs-CZ" i="1" dirty="0" smtClean="0">
                <a:cs typeface="Times New Roman"/>
              </a:rPr>
              <a:t>! (kupte!)</a:t>
            </a:r>
            <a:r>
              <a:rPr lang="cs-CZ" i="1" dirty="0" smtClean="0"/>
              <a:t> </a:t>
            </a:r>
          </a:p>
          <a:p>
            <a:pPr>
              <a:buNone/>
            </a:pPr>
            <a:endParaRPr lang="cs-CZ" i="1" dirty="0">
              <a:ln>
                <a:solidFill>
                  <a:sysClr val="windowText" lastClr="000000"/>
                </a:solidFill>
              </a:ln>
              <a:solidFill>
                <a:srgbClr val="3366FF"/>
              </a:solidFill>
            </a:endParaRPr>
          </a:p>
        </p:txBody>
      </p:sp>
      <p:cxnSp>
        <p:nvCxnSpPr>
          <p:cNvPr id="4" name="Přímá spojovací čára 3"/>
          <p:cNvCxnSpPr/>
          <p:nvPr/>
        </p:nvCxnSpPr>
        <p:spPr>
          <a:xfrm>
            <a:off x="2267744" y="3573016"/>
            <a:ext cx="432048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" name="Přímá spojovací čára 4"/>
          <p:cNvCxnSpPr/>
          <p:nvPr/>
        </p:nvCxnSpPr>
        <p:spPr>
          <a:xfrm>
            <a:off x="2123728" y="4149080"/>
            <a:ext cx="432048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" name="Přímá spojovací čára 5"/>
          <p:cNvCxnSpPr/>
          <p:nvPr/>
        </p:nvCxnSpPr>
        <p:spPr>
          <a:xfrm>
            <a:off x="2195736" y="4725144"/>
            <a:ext cx="432048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Přímá spojovací čára 6"/>
          <p:cNvCxnSpPr/>
          <p:nvPr/>
        </p:nvCxnSpPr>
        <p:spPr>
          <a:xfrm>
            <a:off x="2195736" y="5301208"/>
            <a:ext cx="432048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8" name="Picture 2" descr="C:\Users\standard\AppData\Local\Microsoft\Windows\Temporary Internet Files\Content.IE5\E3MN2VRV\MM900395738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68344" y="3645024"/>
            <a:ext cx="476250" cy="952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gradFill flip="none" rotWithShape="1">
            <a:gsLst>
              <a:gs pos="0">
                <a:srgbClr val="FF66FF">
                  <a:tint val="66000"/>
                  <a:satMod val="160000"/>
                </a:srgbClr>
              </a:gs>
              <a:gs pos="50000">
                <a:srgbClr val="FF66FF">
                  <a:tint val="44500"/>
                  <a:satMod val="160000"/>
                </a:srgbClr>
              </a:gs>
              <a:gs pos="100000">
                <a:srgbClr val="FF66FF">
                  <a:tint val="23500"/>
                  <a:satMod val="160000"/>
                </a:srgbClr>
              </a:gs>
            </a:gsLst>
            <a:lin ang="0" scaled="1"/>
            <a:tileRect/>
          </a:gradFill>
          <a:ln w="28575">
            <a:solidFill>
              <a:srgbClr val="7030A0"/>
            </a:solidFill>
          </a:ln>
        </p:spPr>
        <p:txBody>
          <a:bodyPr>
            <a:normAutofit/>
          </a:bodyPr>
          <a:lstStyle/>
          <a:p>
            <a:r>
              <a:rPr lang="cs-CZ" sz="4000" b="1" cap="all" dirty="0" smtClean="0">
                <a:ln w="9000" cmpd="sng">
                  <a:solidFill>
                    <a:sysClr val="windowText" lastClr="000000"/>
                  </a:solidFill>
                  <a:prstDash val="solid"/>
                </a:ln>
                <a:solidFill>
                  <a:srgbClr val="3366FF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Rozkažte dětem, co mají dělat: </a:t>
            </a:r>
            <a:endParaRPr lang="cs-CZ" sz="4000" b="1" cap="all" dirty="0">
              <a:ln w="9000" cmpd="sng">
                <a:solidFill>
                  <a:sysClr val="windowText" lastClr="000000"/>
                </a:solidFill>
                <a:prstDash val="solid"/>
              </a:ln>
              <a:solidFill>
                <a:srgbClr val="3366FF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gradFill flip="none" rotWithShape="1">
            <a:gsLst>
              <a:gs pos="0">
                <a:srgbClr val="FF66FF">
                  <a:tint val="66000"/>
                  <a:satMod val="160000"/>
                </a:srgbClr>
              </a:gs>
              <a:gs pos="50000">
                <a:srgbClr val="FF66FF">
                  <a:tint val="44500"/>
                  <a:satMod val="160000"/>
                </a:srgbClr>
              </a:gs>
              <a:gs pos="100000">
                <a:srgbClr val="FF66FF">
                  <a:tint val="23500"/>
                  <a:satMod val="160000"/>
                </a:srgbClr>
              </a:gs>
            </a:gsLst>
            <a:lin ang="0" scaled="1"/>
            <a:tileRect/>
          </a:gradFill>
          <a:ln w="28575">
            <a:solidFill>
              <a:srgbClr val="7030A0"/>
            </a:solidFill>
          </a:ln>
        </p:spPr>
        <p:txBody>
          <a:bodyPr/>
          <a:lstStyle/>
          <a:p>
            <a:pPr>
              <a:buNone/>
            </a:pPr>
            <a:r>
              <a:rPr lang="cs-CZ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a</a:t>
            </a:r>
            <a:endParaRPr lang="cs-CZ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1031" name="Picture 7" descr="C:\Users\standard\AppData\Local\Microsoft\Windows\Temporary Internet Files\Content.IE5\DRMUE0QZ\MP900442318[1].jpg"/>
          <p:cNvPicPr>
            <a:picLocks noChangeAspect="1" noChangeArrowheads="1"/>
          </p:cNvPicPr>
          <p:nvPr/>
        </p:nvPicPr>
        <p:blipFill>
          <a:blip r:embed="rId2" cstate="print"/>
          <a:srcRect t="32739" r="53937" b="6848"/>
          <a:stretch>
            <a:fillRect/>
          </a:stretch>
        </p:blipFill>
        <p:spPr bwMode="auto">
          <a:xfrm>
            <a:off x="3851920" y="3140968"/>
            <a:ext cx="1128204" cy="1080120"/>
          </a:xfrm>
          <a:prstGeom prst="rect">
            <a:avLst/>
          </a:prstGeom>
          <a:noFill/>
          <a:ln w="38100">
            <a:solidFill>
              <a:srgbClr val="7030A0"/>
            </a:solidFill>
          </a:ln>
        </p:spPr>
      </p:pic>
      <p:pic>
        <p:nvPicPr>
          <p:cNvPr id="1032" name="Picture 8" descr="C:\Users\standard\AppData\Local\Microsoft\Windows\Temporary Internet Files\Content.IE5\E0TBDRL3\MM90033641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1772816"/>
            <a:ext cx="1028700" cy="1028700"/>
          </a:xfrm>
          <a:prstGeom prst="rect">
            <a:avLst/>
          </a:prstGeom>
          <a:noFill/>
        </p:spPr>
      </p:pic>
      <p:pic>
        <p:nvPicPr>
          <p:cNvPr id="1033" name="Picture 9" descr="C:\Users\standard\AppData\Local\Microsoft\Windows\Temporary Internet Files\Content.IE5\N8BTERDW\MC900417332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9592" y="4797152"/>
            <a:ext cx="1096983" cy="1082755"/>
          </a:xfrm>
          <a:prstGeom prst="rect">
            <a:avLst/>
          </a:prstGeom>
          <a:noFill/>
        </p:spPr>
      </p:pic>
      <p:pic>
        <p:nvPicPr>
          <p:cNvPr id="1035" name="Picture 11" descr="C:\Users\standard\AppData\Local\Microsoft\Windows\Temporary Internet Files\Content.IE5\B7C7GSGO\MM900356592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27784" y="3284984"/>
            <a:ext cx="809625" cy="819150"/>
          </a:xfrm>
          <a:prstGeom prst="rect">
            <a:avLst/>
          </a:prstGeom>
          <a:noFill/>
        </p:spPr>
      </p:pic>
      <p:pic>
        <p:nvPicPr>
          <p:cNvPr id="1036" name="Picture 12" descr="C:\Users\standard\AppData\Local\Microsoft\Windows\Temporary Internet Files\Content.IE5\E3MN2VRV\MM900336407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55976" y="4725144"/>
            <a:ext cx="1028700" cy="1028700"/>
          </a:xfrm>
          <a:prstGeom prst="rect">
            <a:avLst/>
          </a:prstGeom>
          <a:noFill/>
        </p:spPr>
      </p:pic>
      <p:pic>
        <p:nvPicPr>
          <p:cNvPr id="1040" name="Picture 16" descr="C:\Users\standard\AppData\Local\Microsoft\Windows\Temporary Internet Files\Content.IE5\N8BTERDW\MM900356791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380312" y="3212976"/>
            <a:ext cx="1000125" cy="1028700"/>
          </a:xfrm>
          <a:prstGeom prst="rect">
            <a:avLst/>
          </a:prstGeom>
          <a:noFill/>
        </p:spPr>
      </p:pic>
      <p:pic>
        <p:nvPicPr>
          <p:cNvPr id="1041" name="Picture 17" descr="C:\Users\standard\AppData\Local\Microsoft\Windows\Temporary Internet Files\Content.IE5\E3MN2VRV\MM900282780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292080" y="1700808"/>
            <a:ext cx="1130751" cy="1080120"/>
          </a:xfrm>
          <a:prstGeom prst="rect">
            <a:avLst/>
          </a:prstGeom>
          <a:noFill/>
        </p:spPr>
      </p:pic>
      <p:sp>
        <p:nvSpPr>
          <p:cNvPr id="20" name="Pětiúhelník 19"/>
          <p:cNvSpPr/>
          <p:nvPr/>
        </p:nvSpPr>
        <p:spPr>
          <a:xfrm flipH="1">
            <a:off x="1979712" y="2060848"/>
            <a:ext cx="2448272" cy="432048"/>
          </a:xfrm>
          <a:prstGeom prst="homePlate">
            <a:avLst/>
          </a:prstGeom>
          <a:ln w="28575">
            <a:solidFill>
              <a:srgbClr val="7030A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Kinder</a:t>
            </a:r>
            <a:r>
              <a:rPr lang="cs-CZ" dirty="0" smtClean="0"/>
              <a:t>, </a:t>
            </a:r>
            <a:r>
              <a:rPr lang="cs-CZ" dirty="0" err="1" smtClean="0"/>
              <a:t>spielt</a:t>
            </a:r>
            <a:r>
              <a:rPr lang="cs-CZ" dirty="0" smtClean="0"/>
              <a:t> </a:t>
            </a:r>
            <a:r>
              <a:rPr lang="cs-CZ" dirty="0" err="1" smtClean="0"/>
              <a:t>Fu</a:t>
            </a:r>
            <a:r>
              <a:rPr lang="cs-CZ" dirty="0" err="1" smtClean="0">
                <a:latin typeface="Calibri"/>
              </a:rPr>
              <a:t>ßball</a:t>
            </a:r>
            <a:r>
              <a:rPr lang="cs-CZ" dirty="0" smtClean="0">
                <a:latin typeface="Calibri"/>
              </a:rPr>
              <a:t>!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21" name="Pětiúhelník 20"/>
          <p:cNvSpPr/>
          <p:nvPr/>
        </p:nvSpPr>
        <p:spPr>
          <a:xfrm>
            <a:off x="611560" y="3429000"/>
            <a:ext cx="1863824" cy="432048"/>
          </a:xfrm>
          <a:prstGeom prst="homePlate">
            <a:avLst/>
          </a:prstGeom>
          <a:ln w="28575">
            <a:solidFill>
              <a:srgbClr val="7030A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Kinder</a:t>
            </a:r>
            <a:r>
              <a:rPr lang="cs-CZ" dirty="0" smtClean="0"/>
              <a:t>, </a:t>
            </a:r>
            <a:r>
              <a:rPr lang="cs-CZ" dirty="0" err="1" smtClean="0"/>
              <a:t>schreibt</a:t>
            </a:r>
            <a:r>
              <a:rPr lang="cs-CZ" dirty="0" smtClean="0">
                <a:latin typeface="Calibri"/>
              </a:rPr>
              <a:t>!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22" name="Pětiúhelník 21"/>
          <p:cNvSpPr/>
          <p:nvPr/>
        </p:nvSpPr>
        <p:spPr>
          <a:xfrm flipH="1">
            <a:off x="2123728" y="5085184"/>
            <a:ext cx="1656184" cy="432048"/>
          </a:xfrm>
          <a:prstGeom prst="homePlate">
            <a:avLst/>
          </a:prstGeom>
          <a:ln w="28575">
            <a:solidFill>
              <a:srgbClr val="7030A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Kinder</a:t>
            </a:r>
            <a:r>
              <a:rPr lang="cs-CZ" dirty="0" smtClean="0"/>
              <a:t>,</a:t>
            </a:r>
            <a:r>
              <a:rPr lang="cs-CZ" dirty="0" err="1" smtClean="0"/>
              <a:t>lernt</a:t>
            </a:r>
            <a:r>
              <a:rPr lang="cs-CZ" dirty="0" smtClean="0">
                <a:latin typeface="Calibri"/>
              </a:rPr>
              <a:t>!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23" name="Pětiúhelník 22"/>
          <p:cNvSpPr/>
          <p:nvPr/>
        </p:nvSpPr>
        <p:spPr>
          <a:xfrm flipH="1">
            <a:off x="5652120" y="5013176"/>
            <a:ext cx="2448272" cy="432048"/>
          </a:xfrm>
          <a:prstGeom prst="homePlate">
            <a:avLst/>
          </a:prstGeom>
          <a:ln w="28575">
            <a:solidFill>
              <a:srgbClr val="7030A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Kinder</a:t>
            </a:r>
            <a:r>
              <a:rPr lang="cs-CZ" dirty="0" smtClean="0"/>
              <a:t>, </a:t>
            </a:r>
            <a:r>
              <a:rPr lang="cs-CZ" dirty="0" err="1" smtClean="0"/>
              <a:t>macht</a:t>
            </a:r>
            <a:r>
              <a:rPr lang="cs-CZ" dirty="0" smtClean="0"/>
              <a:t> Karate</a:t>
            </a:r>
            <a:r>
              <a:rPr lang="cs-CZ" dirty="0" smtClean="0">
                <a:latin typeface="Calibri"/>
              </a:rPr>
              <a:t>!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24" name="Pětiúhelník 23"/>
          <p:cNvSpPr/>
          <p:nvPr/>
        </p:nvSpPr>
        <p:spPr>
          <a:xfrm>
            <a:off x="5508104" y="3501008"/>
            <a:ext cx="1719808" cy="432048"/>
          </a:xfrm>
          <a:prstGeom prst="homePlate">
            <a:avLst/>
          </a:prstGeom>
          <a:ln w="28575">
            <a:solidFill>
              <a:srgbClr val="7030A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Kinder</a:t>
            </a:r>
            <a:r>
              <a:rPr lang="cs-CZ" dirty="0" smtClean="0"/>
              <a:t>, </a:t>
            </a:r>
            <a:r>
              <a:rPr lang="cs-CZ" dirty="0" err="1" smtClean="0"/>
              <a:t>tanzt</a:t>
            </a:r>
            <a:r>
              <a:rPr lang="cs-CZ" dirty="0" smtClean="0">
                <a:latin typeface="Calibri"/>
              </a:rPr>
              <a:t>!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25" name="Pětiúhelník 24"/>
          <p:cNvSpPr/>
          <p:nvPr/>
        </p:nvSpPr>
        <p:spPr>
          <a:xfrm flipH="1">
            <a:off x="6660232" y="1988840"/>
            <a:ext cx="1575792" cy="432048"/>
          </a:xfrm>
          <a:prstGeom prst="homePlate">
            <a:avLst/>
          </a:prstGeom>
          <a:ln w="28575">
            <a:solidFill>
              <a:srgbClr val="7030A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Kinder</a:t>
            </a:r>
            <a:r>
              <a:rPr lang="cs-CZ" dirty="0" smtClean="0"/>
              <a:t>, </a:t>
            </a:r>
            <a:r>
              <a:rPr lang="cs-CZ" dirty="0" err="1" smtClean="0"/>
              <a:t>fischt</a:t>
            </a:r>
            <a:r>
              <a:rPr lang="cs-CZ" dirty="0" smtClean="0">
                <a:latin typeface="Calibri"/>
              </a:rPr>
              <a:t>!</a:t>
            </a:r>
            <a:r>
              <a:rPr lang="cs-CZ" dirty="0" smtClean="0"/>
              <a:t>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gradFill flip="none" rotWithShape="1">
            <a:gsLst>
              <a:gs pos="0">
                <a:srgbClr val="FF66FF">
                  <a:tint val="66000"/>
                  <a:satMod val="160000"/>
                </a:srgbClr>
              </a:gs>
              <a:gs pos="50000">
                <a:srgbClr val="FF66FF">
                  <a:tint val="44500"/>
                  <a:satMod val="160000"/>
                </a:srgbClr>
              </a:gs>
              <a:gs pos="100000">
                <a:srgbClr val="FF66FF">
                  <a:tint val="23500"/>
                  <a:satMod val="160000"/>
                </a:srgbClr>
              </a:gs>
            </a:gsLst>
            <a:lin ang="0" scaled="1"/>
            <a:tileRect/>
          </a:gradFill>
          <a:ln w="28575">
            <a:solidFill>
              <a:srgbClr val="7030A0"/>
            </a:solidFill>
          </a:ln>
        </p:spPr>
        <p:txBody>
          <a:bodyPr>
            <a:normAutofit/>
          </a:bodyPr>
          <a:lstStyle/>
          <a:p>
            <a:r>
              <a:rPr lang="cs-CZ" sz="3800" b="1" cap="all" dirty="0" smtClean="0">
                <a:ln w="9000" cmpd="sng">
                  <a:solidFill>
                    <a:sysClr val="windowText" lastClr="000000"/>
                  </a:solidFill>
                  <a:prstDash val="solid"/>
                </a:ln>
                <a:solidFill>
                  <a:srgbClr val="3366FF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Rozdělte rozkazy do dvou skupin:</a:t>
            </a:r>
            <a:endParaRPr lang="cs-CZ" sz="3800" b="1" cap="all" dirty="0">
              <a:ln w="9000" cmpd="sng">
                <a:solidFill>
                  <a:sysClr val="windowText" lastClr="000000"/>
                </a:solidFill>
                <a:prstDash val="solid"/>
              </a:ln>
              <a:solidFill>
                <a:srgbClr val="3366FF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gradFill flip="none" rotWithShape="1">
            <a:gsLst>
              <a:gs pos="0">
                <a:srgbClr val="FF66FF">
                  <a:tint val="66000"/>
                  <a:satMod val="160000"/>
                </a:srgbClr>
              </a:gs>
              <a:gs pos="50000">
                <a:srgbClr val="FF66FF">
                  <a:tint val="44500"/>
                  <a:satMod val="160000"/>
                </a:srgbClr>
              </a:gs>
              <a:gs pos="100000">
                <a:srgbClr val="FF66FF">
                  <a:tint val="23500"/>
                  <a:satMod val="160000"/>
                </a:srgbClr>
              </a:gs>
            </a:gsLst>
            <a:lin ang="0" scaled="1"/>
            <a:tileRect/>
          </a:gradFill>
          <a:ln w="28575">
            <a:solidFill>
              <a:srgbClr val="7030A0"/>
            </a:solidFill>
          </a:ln>
        </p:spPr>
        <p:txBody>
          <a:bodyPr/>
          <a:lstStyle/>
          <a:p>
            <a:pPr>
              <a:buNone/>
            </a:pPr>
            <a:r>
              <a:rPr lang="cs-CZ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aschlaf</a:t>
            </a:r>
            <a:endParaRPr lang="cs-CZ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5" name="Picture 9" descr="C:\Users\standard\AppData\Local\Microsoft\Windows\Temporary Internet Files\Content.IE5\9FCNO4G4\MP900430776[1].jpg"/>
          <p:cNvPicPr>
            <a:picLocks noChangeAspect="1" noChangeArrowheads="1"/>
          </p:cNvPicPr>
          <p:nvPr/>
        </p:nvPicPr>
        <p:blipFill>
          <a:blip r:embed="rId2" cstate="print"/>
          <a:srcRect l="16926" t="44112" r="52362"/>
          <a:stretch>
            <a:fillRect/>
          </a:stretch>
        </p:blipFill>
        <p:spPr bwMode="auto">
          <a:xfrm>
            <a:off x="1187624" y="1772816"/>
            <a:ext cx="1005908" cy="1224136"/>
          </a:xfrm>
          <a:prstGeom prst="rect">
            <a:avLst/>
          </a:prstGeom>
          <a:ln w="38100" cap="sq">
            <a:solidFill>
              <a:srgbClr val="7030A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Picture 7" descr="C:\Users\standard\AppData\Local\Microsoft\Windows\Temporary Internet Files\Content.IE5\DRMUE0QZ\MP900442318[1].jpg"/>
          <p:cNvPicPr>
            <a:picLocks noChangeAspect="1" noChangeArrowheads="1"/>
          </p:cNvPicPr>
          <p:nvPr/>
        </p:nvPicPr>
        <p:blipFill>
          <a:blip r:embed="rId3" cstate="print"/>
          <a:srcRect t="32739" r="53937" b="6848"/>
          <a:stretch>
            <a:fillRect/>
          </a:stretch>
        </p:blipFill>
        <p:spPr bwMode="auto">
          <a:xfrm>
            <a:off x="5724128" y="1844824"/>
            <a:ext cx="1224136" cy="1171963"/>
          </a:xfrm>
          <a:prstGeom prst="rect">
            <a:avLst/>
          </a:prstGeom>
          <a:noFill/>
          <a:ln w="38100">
            <a:solidFill>
              <a:srgbClr val="7030A0"/>
            </a:solidFill>
          </a:ln>
        </p:spPr>
      </p:pic>
      <p:sp>
        <p:nvSpPr>
          <p:cNvPr id="7" name="Elipsa 6"/>
          <p:cNvSpPr/>
          <p:nvPr/>
        </p:nvSpPr>
        <p:spPr>
          <a:xfrm>
            <a:off x="899592" y="1700808"/>
            <a:ext cx="432048" cy="43204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5508104" y="1700808"/>
            <a:ext cx="432048" cy="432048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Zkosené hrany 8"/>
          <p:cNvSpPr/>
          <p:nvPr/>
        </p:nvSpPr>
        <p:spPr>
          <a:xfrm>
            <a:off x="971600" y="3429000"/>
            <a:ext cx="1584176" cy="432048"/>
          </a:xfrm>
          <a:prstGeom prst="bevel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chemeClr val="tx1"/>
                </a:solidFill>
              </a:rPr>
              <a:t>Schlaf</a:t>
            </a:r>
            <a:r>
              <a:rPr lang="cs-CZ" b="1" dirty="0" smtClean="0">
                <a:solidFill>
                  <a:schemeClr val="tx1"/>
                </a:solidFill>
              </a:rPr>
              <a:t>!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995936" y="429309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11" name="Zkosené hrany 10"/>
          <p:cNvSpPr/>
          <p:nvPr/>
        </p:nvSpPr>
        <p:spPr>
          <a:xfrm>
            <a:off x="1691680" y="4365104"/>
            <a:ext cx="1584176" cy="432048"/>
          </a:xfrm>
          <a:prstGeom prst="bevel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Lach!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2" name="Zkosené hrany 11"/>
          <p:cNvSpPr/>
          <p:nvPr/>
        </p:nvSpPr>
        <p:spPr>
          <a:xfrm>
            <a:off x="3923928" y="5301208"/>
            <a:ext cx="1584176" cy="432048"/>
          </a:xfrm>
          <a:prstGeom prst="bevel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chemeClr val="tx1"/>
                </a:solidFill>
              </a:rPr>
              <a:t>Warte</a:t>
            </a:r>
            <a:r>
              <a:rPr lang="cs-CZ" b="1" dirty="0" smtClean="0">
                <a:solidFill>
                  <a:schemeClr val="tx1"/>
                </a:solidFill>
              </a:rPr>
              <a:t>!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3" name="Zkosené hrany 12"/>
          <p:cNvSpPr/>
          <p:nvPr/>
        </p:nvSpPr>
        <p:spPr>
          <a:xfrm>
            <a:off x="1043608" y="5301208"/>
            <a:ext cx="1584176" cy="432048"/>
          </a:xfrm>
          <a:prstGeom prst="bevel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chemeClr val="tx1"/>
                </a:solidFill>
              </a:rPr>
              <a:t>Singt</a:t>
            </a:r>
            <a:r>
              <a:rPr lang="cs-CZ" b="1" dirty="0" smtClean="0">
                <a:solidFill>
                  <a:schemeClr val="tx1"/>
                </a:solidFill>
              </a:rPr>
              <a:t>!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4" name="Zkosené hrany 13"/>
          <p:cNvSpPr/>
          <p:nvPr/>
        </p:nvSpPr>
        <p:spPr>
          <a:xfrm>
            <a:off x="4139952" y="4149080"/>
            <a:ext cx="1584176" cy="432048"/>
          </a:xfrm>
          <a:prstGeom prst="bevel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chemeClr val="tx1"/>
                </a:solidFill>
              </a:rPr>
              <a:t>Zeltet</a:t>
            </a:r>
            <a:r>
              <a:rPr lang="cs-CZ" b="1" dirty="0" smtClean="0">
                <a:solidFill>
                  <a:schemeClr val="tx1"/>
                </a:solidFill>
              </a:rPr>
              <a:t>!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5" name="Zkosené hrany 14"/>
          <p:cNvSpPr/>
          <p:nvPr/>
        </p:nvSpPr>
        <p:spPr>
          <a:xfrm>
            <a:off x="6444208" y="4437112"/>
            <a:ext cx="1584176" cy="432048"/>
          </a:xfrm>
          <a:prstGeom prst="bevel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chemeClr val="tx1"/>
                </a:solidFill>
              </a:rPr>
              <a:t>Lernt</a:t>
            </a:r>
            <a:r>
              <a:rPr lang="cs-CZ" b="1" dirty="0" smtClean="0">
                <a:solidFill>
                  <a:schemeClr val="tx1"/>
                </a:solidFill>
              </a:rPr>
              <a:t>!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6" name="Zkosené hrany 15"/>
          <p:cNvSpPr/>
          <p:nvPr/>
        </p:nvSpPr>
        <p:spPr>
          <a:xfrm>
            <a:off x="6372200" y="3356992"/>
            <a:ext cx="1584176" cy="432048"/>
          </a:xfrm>
          <a:prstGeom prst="bevel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chemeClr val="tx1"/>
                </a:solidFill>
              </a:rPr>
              <a:t>Reite</a:t>
            </a:r>
            <a:r>
              <a:rPr lang="cs-CZ" b="1" dirty="0" smtClean="0">
                <a:solidFill>
                  <a:schemeClr val="tx1"/>
                </a:solidFill>
              </a:rPr>
              <a:t>!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7" name="Zkosené hrany 16"/>
          <p:cNvSpPr/>
          <p:nvPr/>
        </p:nvSpPr>
        <p:spPr>
          <a:xfrm>
            <a:off x="3059832" y="2204864"/>
            <a:ext cx="1584176" cy="432048"/>
          </a:xfrm>
          <a:prstGeom prst="bevel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chemeClr val="tx1"/>
                </a:solidFill>
              </a:rPr>
              <a:t>Schreibt</a:t>
            </a:r>
            <a:r>
              <a:rPr lang="cs-CZ" b="1" dirty="0" smtClean="0">
                <a:solidFill>
                  <a:schemeClr val="tx1"/>
                </a:solidFill>
              </a:rPr>
              <a:t>!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8" name="Zkosené hrany 17"/>
          <p:cNvSpPr/>
          <p:nvPr/>
        </p:nvSpPr>
        <p:spPr>
          <a:xfrm>
            <a:off x="3491880" y="3140968"/>
            <a:ext cx="1584176" cy="432048"/>
          </a:xfrm>
          <a:prstGeom prst="bevel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chemeClr val="tx1"/>
                </a:solidFill>
              </a:rPr>
              <a:t>Mal</a:t>
            </a:r>
            <a:r>
              <a:rPr lang="cs-CZ" b="1" dirty="0" smtClean="0">
                <a:solidFill>
                  <a:schemeClr val="tx1"/>
                </a:solidFill>
              </a:rPr>
              <a:t>!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9" name="Zkosené hrany 18"/>
          <p:cNvSpPr/>
          <p:nvPr/>
        </p:nvSpPr>
        <p:spPr>
          <a:xfrm>
            <a:off x="6660232" y="5373216"/>
            <a:ext cx="1584176" cy="432048"/>
          </a:xfrm>
          <a:prstGeom prst="bevel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chemeClr val="tx1"/>
                </a:solidFill>
              </a:rPr>
              <a:t>Ruft</a:t>
            </a:r>
            <a:r>
              <a:rPr lang="cs-CZ" b="1" dirty="0" smtClean="0">
                <a:solidFill>
                  <a:schemeClr val="tx1"/>
                </a:solidFill>
              </a:rPr>
              <a:t>!</a:t>
            </a:r>
            <a:endParaRPr lang="cs-CZ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2F303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2F303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99FC9"/>
                                      </p:to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99FC9"/>
                                      </p:to>
                                    </p:animClr>
                                    <p:set>
                                      <p:cBhvr>
                                        <p:cTn id="2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2F303"/>
                                      </p:to>
                                    </p:animClr>
                                    <p:set>
                                      <p:cBhvr>
                                        <p:cTn id="3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99FC9"/>
                                      </p:to>
                                    </p:animClr>
                                    <p:set>
                                      <p:cBhvr>
                                        <p:cTn id="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2F303"/>
                                      </p:to>
                                    </p:animClr>
                                    <p:set>
                                      <p:cBhvr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2F303"/>
                                      </p:to>
                                    </p:animClr>
                                    <p:set>
                                      <p:cBhvr>
                                        <p:cTn id="4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99FC9"/>
                                      </p:to>
                                    </p:animClr>
                                    <p:set>
                                      <p:cBhvr>
                                        <p:cTn id="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299FC9"/>
                                      </p:to>
                                    </p:animClr>
                                    <p:set>
                                      <p:cBhvr>
                                        <p:cTn id="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gradFill flip="none" rotWithShape="1">
            <a:gsLst>
              <a:gs pos="0">
                <a:srgbClr val="FF66FF">
                  <a:tint val="66000"/>
                  <a:satMod val="160000"/>
                </a:srgbClr>
              </a:gs>
              <a:gs pos="50000">
                <a:srgbClr val="FF66FF">
                  <a:tint val="44500"/>
                  <a:satMod val="160000"/>
                </a:srgbClr>
              </a:gs>
              <a:gs pos="100000">
                <a:srgbClr val="FF66FF">
                  <a:tint val="23500"/>
                  <a:satMod val="160000"/>
                </a:srgbClr>
              </a:gs>
            </a:gsLst>
            <a:lin ang="0" scaled="1"/>
            <a:tileRect/>
          </a:gradFill>
          <a:ln w="28575">
            <a:solidFill>
              <a:srgbClr val="7030A0"/>
            </a:solidFill>
          </a:ln>
        </p:spPr>
        <p:txBody>
          <a:bodyPr/>
          <a:lstStyle/>
          <a:p>
            <a:r>
              <a:rPr lang="cs-CZ" b="1" cap="all" dirty="0" smtClean="0">
                <a:ln w="9000" cmpd="sng">
                  <a:solidFill>
                    <a:sysClr val="windowText" lastClr="000000"/>
                  </a:solidFill>
                  <a:prstDash val="solid"/>
                </a:ln>
                <a:solidFill>
                  <a:srgbClr val="3366FF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Najděte vhodný překlad:</a:t>
            </a:r>
            <a:endParaRPr lang="cs-CZ" b="1" cap="all" dirty="0">
              <a:ln w="9000" cmpd="sng">
                <a:solidFill>
                  <a:sysClr val="windowText" lastClr="000000"/>
                </a:solidFill>
                <a:prstDash val="solid"/>
              </a:ln>
              <a:solidFill>
                <a:srgbClr val="3366FF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gradFill flip="none" rotWithShape="1">
            <a:gsLst>
              <a:gs pos="0">
                <a:srgbClr val="FF66FF">
                  <a:tint val="66000"/>
                  <a:satMod val="160000"/>
                </a:srgbClr>
              </a:gs>
              <a:gs pos="50000">
                <a:srgbClr val="FF66FF">
                  <a:tint val="44500"/>
                  <a:satMod val="160000"/>
                </a:srgbClr>
              </a:gs>
              <a:gs pos="100000">
                <a:srgbClr val="FF66FF">
                  <a:tint val="23500"/>
                  <a:satMod val="160000"/>
                </a:srgbClr>
              </a:gs>
            </a:gsLst>
            <a:lin ang="0" scaled="1"/>
            <a:tileRect/>
          </a:gradFill>
          <a:ln w="28575">
            <a:solidFill>
              <a:srgbClr val="7030A0"/>
            </a:solidFill>
          </a:ln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lphaLcParenR"/>
            </a:pPr>
            <a:r>
              <a:rPr lang="cs-CZ" sz="2700" dirty="0" err="1" smtClean="0"/>
              <a:t>Wartet</a:t>
            </a:r>
            <a:r>
              <a:rPr lang="cs-CZ" sz="2700" dirty="0" smtClean="0"/>
              <a:t>!</a:t>
            </a:r>
          </a:p>
          <a:p>
            <a:pPr marL="514350" indent="-514350">
              <a:buFont typeface="+mj-lt"/>
              <a:buAutoNum type="alphaLcParenR"/>
            </a:pPr>
            <a:r>
              <a:rPr lang="cs-CZ" sz="2700" dirty="0" err="1" smtClean="0"/>
              <a:t>Kommt</a:t>
            </a:r>
            <a:r>
              <a:rPr lang="cs-CZ" sz="2700" dirty="0" smtClean="0"/>
              <a:t>!</a:t>
            </a:r>
          </a:p>
          <a:p>
            <a:pPr marL="514350" indent="-514350">
              <a:buFont typeface="+mj-lt"/>
              <a:buAutoNum type="alphaLcParenR"/>
            </a:pPr>
            <a:r>
              <a:rPr lang="cs-CZ" sz="2700" dirty="0" err="1" smtClean="0"/>
              <a:t>Schreib</a:t>
            </a:r>
            <a:r>
              <a:rPr lang="cs-CZ" sz="2700" dirty="0" smtClean="0"/>
              <a:t>!</a:t>
            </a:r>
          </a:p>
          <a:p>
            <a:pPr marL="514350" indent="-514350">
              <a:buFont typeface="+mj-lt"/>
              <a:buAutoNum type="alphaLcParenR"/>
            </a:pPr>
            <a:r>
              <a:rPr lang="cs-CZ" sz="2700" dirty="0" err="1" smtClean="0"/>
              <a:t>Spiel</a:t>
            </a:r>
            <a:r>
              <a:rPr lang="cs-CZ" sz="2700" dirty="0" smtClean="0"/>
              <a:t>!</a:t>
            </a:r>
          </a:p>
          <a:p>
            <a:pPr marL="514350" indent="-514350">
              <a:buFont typeface="+mj-lt"/>
              <a:buAutoNum type="alphaLcParenR"/>
            </a:pPr>
            <a:r>
              <a:rPr lang="cs-CZ" sz="2700" dirty="0" err="1" smtClean="0"/>
              <a:t>Warte</a:t>
            </a:r>
            <a:r>
              <a:rPr lang="cs-CZ" sz="2700" dirty="0" smtClean="0"/>
              <a:t>!</a:t>
            </a:r>
          </a:p>
          <a:p>
            <a:pPr marL="514350" indent="-514350">
              <a:buFont typeface="+mj-lt"/>
              <a:buAutoNum type="alphaLcParenR"/>
            </a:pPr>
            <a:r>
              <a:rPr lang="cs-CZ" sz="2700" dirty="0" smtClean="0"/>
              <a:t>Malt </a:t>
            </a:r>
            <a:r>
              <a:rPr lang="cs-CZ" sz="2700" dirty="0" err="1" smtClean="0"/>
              <a:t>nicht</a:t>
            </a:r>
            <a:r>
              <a:rPr lang="cs-CZ" sz="2700" dirty="0" smtClean="0"/>
              <a:t>!</a:t>
            </a:r>
          </a:p>
          <a:p>
            <a:pPr marL="514350" indent="-514350">
              <a:buFont typeface="+mj-lt"/>
              <a:buAutoNum type="alphaLcParenR"/>
            </a:pPr>
            <a:r>
              <a:rPr lang="cs-CZ" sz="2700" dirty="0" err="1" smtClean="0"/>
              <a:t>Schreibt</a:t>
            </a:r>
            <a:r>
              <a:rPr lang="cs-CZ" sz="2700" dirty="0" smtClean="0"/>
              <a:t>!</a:t>
            </a:r>
          </a:p>
          <a:p>
            <a:pPr marL="514350" indent="-514350">
              <a:buFont typeface="+mj-lt"/>
              <a:buAutoNum type="alphaLcParenR"/>
            </a:pPr>
            <a:r>
              <a:rPr lang="cs-CZ" sz="2700" dirty="0" err="1" smtClean="0"/>
              <a:t>Komm</a:t>
            </a:r>
            <a:r>
              <a:rPr lang="cs-CZ" sz="2700" dirty="0" smtClean="0"/>
              <a:t>!</a:t>
            </a:r>
          </a:p>
          <a:p>
            <a:pPr marL="514350" indent="-514350">
              <a:buFont typeface="+mj-lt"/>
              <a:buAutoNum type="alphaLcParenR"/>
            </a:pPr>
            <a:r>
              <a:rPr lang="cs-CZ" sz="2700" dirty="0" err="1" smtClean="0"/>
              <a:t>Spielt</a:t>
            </a:r>
            <a:r>
              <a:rPr lang="cs-CZ" sz="2700" dirty="0" smtClean="0"/>
              <a:t>!</a:t>
            </a:r>
          </a:p>
          <a:p>
            <a:pPr marL="514350" indent="-514350">
              <a:buFont typeface="+mj-lt"/>
              <a:buAutoNum type="alphaLcParenR"/>
            </a:pPr>
            <a:endParaRPr lang="cs-CZ" sz="27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gradFill flip="none" rotWithShape="1">
            <a:gsLst>
              <a:gs pos="0">
                <a:srgbClr val="FF66FF">
                  <a:tint val="66000"/>
                  <a:satMod val="160000"/>
                </a:srgbClr>
              </a:gs>
              <a:gs pos="50000">
                <a:srgbClr val="FF66FF">
                  <a:tint val="44500"/>
                  <a:satMod val="160000"/>
                </a:srgbClr>
              </a:gs>
              <a:gs pos="100000">
                <a:srgbClr val="FF66FF">
                  <a:tint val="23500"/>
                  <a:satMod val="160000"/>
                </a:srgbClr>
              </a:gs>
            </a:gsLst>
            <a:lin ang="0" scaled="1"/>
            <a:tileRect/>
          </a:gradFill>
          <a:ln w="28575">
            <a:solidFill>
              <a:srgbClr val="7030A0"/>
            </a:solidFill>
          </a:ln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arenR"/>
            </a:pPr>
            <a:r>
              <a:rPr lang="cs-CZ" sz="2700" dirty="0" smtClean="0"/>
              <a:t>Pojďte!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700" dirty="0" smtClean="0"/>
              <a:t>Nemalujte!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700" dirty="0" smtClean="0"/>
              <a:t>Hraj!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700" dirty="0" smtClean="0"/>
              <a:t>Čekejte!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700" dirty="0" smtClean="0"/>
              <a:t>Hrajte!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700" dirty="0" smtClean="0"/>
              <a:t>Piš!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700" dirty="0" smtClean="0"/>
              <a:t>Pište!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700" dirty="0" smtClean="0"/>
              <a:t>Čekej!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700" dirty="0" smtClean="0"/>
              <a:t>Pojď!</a:t>
            </a:r>
          </a:p>
        </p:txBody>
      </p:sp>
      <p:pic>
        <p:nvPicPr>
          <p:cNvPr id="2052" name="Picture 4" descr="C:\Users\standard\AppData\Local\Microsoft\Windows\Temporary Internet Files\Content.IE5\E3MN2VRV\MC900432526[1].png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2771800" y="2636912"/>
            <a:ext cx="1728192" cy="1728192"/>
          </a:xfrm>
          <a:prstGeom prst="rect">
            <a:avLst/>
          </a:prstGeom>
          <a:noFill/>
        </p:spPr>
      </p:pic>
      <p:pic>
        <p:nvPicPr>
          <p:cNvPr id="9" name="Picture 4" descr="C:\Users\standard\AppData\Local\Microsoft\Windows\Temporary Internet Files\Content.IE5\E3MN2VRV\MC900432526[1].png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6876256" y="2636912"/>
            <a:ext cx="1728192" cy="17281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gradFill flip="none" rotWithShape="1">
            <a:gsLst>
              <a:gs pos="0">
                <a:srgbClr val="FF66FF">
                  <a:tint val="66000"/>
                  <a:satMod val="160000"/>
                </a:srgbClr>
              </a:gs>
              <a:gs pos="50000">
                <a:srgbClr val="FF66FF">
                  <a:tint val="44500"/>
                  <a:satMod val="160000"/>
                </a:srgbClr>
              </a:gs>
              <a:gs pos="100000">
                <a:srgbClr val="FF66FF">
                  <a:tint val="23500"/>
                  <a:satMod val="160000"/>
                </a:srgbClr>
              </a:gs>
            </a:gsLst>
            <a:lin ang="0" scaled="1"/>
            <a:tileRect/>
          </a:gradFill>
          <a:ln w="28575">
            <a:solidFill>
              <a:srgbClr val="7030A0"/>
            </a:solidFill>
          </a:ln>
        </p:spPr>
        <p:txBody>
          <a:bodyPr/>
          <a:lstStyle/>
          <a:p>
            <a:pPr algn="l"/>
            <a:r>
              <a:rPr lang="cs-CZ" b="1" cap="all" dirty="0" smtClean="0">
                <a:ln w="9000" cmpd="sng">
                  <a:solidFill>
                    <a:sysClr val="windowText" lastClr="000000"/>
                  </a:solidFill>
                  <a:prstDash val="solid"/>
                </a:ln>
                <a:solidFill>
                  <a:srgbClr val="3366FF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Řešení:</a:t>
            </a:r>
            <a:endParaRPr lang="cs-CZ" b="1" cap="all" dirty="0">
              <a:ln w="9000" cmpd="sng">
                <a:solidFill>
                  <a:sysClr val="windowText" lastClr="000000"/>
                </a:solidFill>
                <a:prstDash val="solid"/>
              </a:ln>
              <a:solidFill>
                <a:srgbClr val="3366FF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gradFill flip="none" rotWithShape="1">
            <a:gsLst>
              <a:gs pos="0">
                <a:srgbClr val="FF66FF">
                  <a:tint val="66000"/>
                  <a:satMod val="160000"/>
                </a:srgbClr>
              </a:gs>
              <a:gs pos="50000">
                <a:srgbClr val="FF66FF">
                  <a:tint val="44500"/>
                  <a:satMod val="160000"/>
                </a:srgbClr>
              </a:gs>
              <a:gs pos="100000">
                <a:srgbClr val="FF66FF">
                  <a:tint val="23500"/>
                  <a:satMod val="160000"/>
                </a:srgbClr>
              </a:gs>
            </a:gsLst>
            <a:lin ang="0" scaled="1"/>
            <a:tileRect/>
          </a:gradFill>
          <a:ln w="28575">
            <a:solidFill>
              <a:srgbClr val="7030A0"/>
            </a:solidFill>
          </a:ln>
        </p:spPr>
        <p:txBody>
          <a:bodyPr/>
          <a:lstStyle/>
          <a:p>
            <a:pPr>
              <a:buNone/>
            </a:pPr>
            <a:r>
              <a:rPr lang="cs-CZ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a</a:t>
            </a:r>
            <a:endParaRPr lang="cs-CZ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827588" y="2420888"/>
          <a:ext cx="7488828" cy="15121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2092"/>
                <a:gridCol w="832092"/>
                <a:gridCol w="832092"/>
                <a:gridCol w="832092"/>
                <a:gridCol w="832092"/>
                <a:gridCol w="832092"/>
                <a:gridCol w="832092"/>
                <a:gridCol w="832092"/>
                <a:gridCol w="832092"/>
              </a:tblGrid>
              <a:tr h="756084"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lang="cs-CZ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3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B</a:t>
                      </a:r>
                      <a:endParaRPr lang="cs-CZ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3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C</a:t>
                      </a:r>
                      <a:endParaRPr lang="cs-CZ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3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D</a:t>
                      </a:r>
                      <a:endParaRPr lang="cs-CZ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3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E</a:t>
                      </a:r>
                      <a:endParaRPr lang="cs-CZ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3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F</a:t>
                      </a:r>
                      <a:endParaRPr lang="cs-CZ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3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G</a:t>
                      </a:r>
                      <a:endParaRPr lang="cs-CZ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3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H</a:t>
                      </a:r>
                      <a:endParaRPr lang="cs-CZ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3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I</a:t>
                      </a:r>
                      <a:endParaRPr lang="cs-CZ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3"/>
                      <a:tile tx="0" ty="0" sx="100000" sy="100000" flip="none" algn="tl"/>
                    </a:blipFill>
                  </a:tcPr>
                </a:tc>
              </a:tr>
              <a:tr h="756084"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4</a:t>
                      </a:r>
                      <a:endParaRPr lang="cs-CZ" sz="3200" b="1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4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1</a:t>
                      </a:r>
                      <a:endParaRPr lang="cs-CZ" sz="3200" b="1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4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6</a:t>
                      </a:r>
                      <a:endParaRPr lang="cs-CZ" sz="3200" b="1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4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3</a:t>
                      </a:r>
                      <a:endParaRPr lang="cs-CZ" sz="3200" b="1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4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8</a:t>
                      </a:r>
                      <a:endParaRPr lang="cs-CZ" sz="3200" b="1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4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2</a:t>
                      </a:r>
                      <a:endParaRPr lang="cs-CZ" sz="3200" b="1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4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7</a:t>
                      </a:r>
                      <a:endParaRPr lang="cs-CZ" sz="3200" b="1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4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9</a:t>
                      </a:r>
                      <a:endParaRPr lang="cs-CZ" sz="3200" b="1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4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5</a:t>
                      </a:r>
                      <a:endParaRPr lang="cs-CZ" sz="3200" b="1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4"/>
                      <a:tile tx="0" ty="0" sx="100000" sy="100000" flip="none" algn="tl"/>
                    </a:blipFill>
                  </a:tcPr>
                </a:tc>
              </a:tr>
            </a:tbl>
          </a:graphicData>
        </a:graphic>
      </p:graphicFrame>
      <p:pic>
        <p:nvPicPr>
          <p:cNvPr id="3074" name="Picture 2" descr="C:\Users\standard\AppData\Local\Microsoft\Windows\Temporary Internet Files\Content.IE5\N8BTERDW\MM900303415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59632" y="4221088"/>
            <a:ext cx="1485165" cy="1080120"/>
          </a:xfrm>
          <a:prstGeom prst="rect">
            <a:avLst/>
          </a:prstGeom>
          <a:noFill/>
        </p:spPr>
      </p:pic>
      <p:pic>
        <p:nvPicPr>
          <p:cNvPr id="7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6" cstate="print"/>
          <a:stretch>
            <a:fillRect/>
          </a:stretch>
        </p:blipFill>
        <p:spPr>
          <a:xfrm>
            <a:off x="7812360" y="5229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gradFill flip="none" rotWithShape="1">
            <a:gsLst>
              <a:gs pos="0">
                <a:srgbClr val="FF66FF">
                  <a:tint val="66000"/>
                  <a:satMod val="160000"/>
                </a:srgbClr>
              </a:gs>
              <a:gs pos="50000">
                <a:srgbClr val="FF66FF">
                  <a:tint val="44500"/>
                  <a:satMod val="160000"/>
                </a:srgbClr>
              </a:gs>
              <a:gs pos="100000">
                <a:srgbClr val="FF66FF">
                  <a:tint val="23500"/>
                  <a:satMod val="160000"/>
                </a:srgbClr>
              </a:gs>
            </a:gsLst>
            <a:lin ang="0" scaled="1"/>
            <a:tileRect/>
          </a:gradFill>
          <a:ln w="28575">
            <a:solidFill>
              <a:srgbClr val="7030A0"/>
            </a:solidFill>
          </a:ln>
        </p:spPr>
        <p:txBody>
          <a:bodyPr>
            <a:noAutofit/>
          </a:bodyPr>
          <a:lstStyle/>
          <a:p>
            <a:r>
              <a:rPr lang="cs-CZ" sz="3700" b="1" cap="all" dirty="0" smtClean="0">
                <a:ln w="9000" cmpd="sng">
                  <a:solidFill>
                    <a:sysClr val="windowText" lastClr="000000"/>
                  </a:solidFill>
                  <a:prstDash val="solid"/>
                </a:ln>
                <a:solidFill>
                  <a:srgbClr val="3366FF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Doplňte rozkaz ve správném tvaru:</a:t>
            </a:r>
            <a:endParaRPr lang="cs-CZ" sz="3700" b="1" cap="all" dirty="0">
              <a:ln w="9000" cmpd="sng">
                <a:solidFill>
                  <a:sysClr val="windowText" lastClr="000000"/>
                </a:solidFill>
                <a:prstDash val="solid"/>
              </a:ln>
              <a:solidFill>
                <a:srgbClr val="3366FF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gradFill flip="none" rotWithShape="1">
            <a:gsLst>
              <a:gs pos="0">
                <a:srgbClr val="FF66FF">
                  <a:tint val="66000"/>
                  <a:satMod val="160000"/>
                </a:srgbClr>
              </a:gs>
              <a:gs pos="50000">
                <a:srgbClr val="FF66FF">
                  <a:tint val="44500"/>
                  <a:satMod val="160000"/>
                </a:srgbClr>
              </a:gs>
              <a:gs pos="100000">
                <a:srgbClr val="FF66FF">
                  <a:tint val="23500"/>
                  <a:satMod val="160000"/>
                </a:srgbClr>
              </a:gs>
            </a:gsLst>
            <a:lin ang="0" scaled="1"/>
            <a:tileRect/>
          </a:gradFill>
          <a:ln w="28575">
            <a:solidFill>
              <a:srgbClr val="7030A0"/>
            </a:solidFill>
          </a:ln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arenR"/>
            </a:pPr>
            <a:r>
              <a:rPr lang="cs-CZ" sz="3100" dirty="0" err="1" smtClean="0"/>
              <a:t>Kinder</a:t>
            </a:r>
            <a:r>
              <a:rPr lang="cs-CZ" sz="3100" dirty="0" smtClean="0"/>
              <a:t>, </a:t>
            </a:r>
            <a:r>
              <a:rPr lang="cs-CZ" sz="3100" dirty="0" err="1" smtClean="0">
                <a:ln>
                  <a:solidFill>
                    <a:sysClr val="windowText" lastClr="000000"/>
                  </a:solidFill>
                </a:ln>
                <a:solidFill>
                  <a:srgbClr val="00B0F0"/>
                </a:solidFill>
              </a:rPr>
              <a:t>spielt</a:t>
            </a:r>
            <a:r>
              <a:rPr lang="cs-CZ" sz="3100" dirty="0" smtClean="0"/>
              <a:t> </a:t>
            </a:r>
            <a:r>
              <a:rPr lang="cs-CZ" sz="3100" dirty="0" err="1" smtClean="0"/>
              <a:t>nicht</a:t>
            </a:r>
            <a:r>
              <a:rPr lang="cs-CZ" sz="3100" dirty="0" smtClean="0"/>
              <a:t> </a:t>
            </a:r>
            <a:r>
              <a:rPr lang="cs-CZ" sz="3100" dirty="0" err="1" smtClean="0"/>
              <a:t>im</a:t>
            </a:r>
            <a:r>
              <a:rPr lang="cs-CZ" sz="3100" dirty="0" smtClean="0"/>
              <a:t> </a:t>
            </a:r>
            <a:r>
              <a:rPr lang="cs-CZ" sz="3100" dirty="0" err="1" smtClean="0"/>
              <a:t>Garten</a:t>
            </a:r>
            <a:r>
              <a:rPr lang="cs-CZ" sz="3100" dirty="0" smtClean="0"/>
              <a:t>! (</a:t>
            </a:r>
            <a:r>
              <a:rPr lang="cs-CZ" sz="3100" dirty="0" err="1" smtClean="0">
                <a:ln>
                  <a:solidFill>
                    <a:sysClr val="windowText" lastClr="000000"/>
                  </a:solidFill>
                </a:ln>
                <a:solidFill>
                  <a:srgbClr val="00B0F0"/>
                </a:solidFill>
              </a:rPr>
              <a:t>spielen</a:t>
            </a:r>
            <a:r>
              <a:rPr lang="cs-CZ" sz="3100" dirty="0" smtClean="0"/>
              <a:t>) 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3100" dirty="0" smtClean="0"/>
              <a:t>Tina, </a:t>
            </a:r>
            <a:r>
              <a:rPr lang="cs-CZ" sz="3100" dirty="0" err="1" smtClean="0">
                <a:ln>
                  <a:solidFill>
                    <a:sysClr val="windowText" lastClr="000000"/>
                  </a:solidFill>
                </a:ln>
                <a:solidFill>
                  <a:srgbClr val="00B0F0"/>
                </a:solidFill>
              </a:rPr>
              <a:t>schreib</a:t>
            </a:r>
            <a:r>
              <a:rPr lang="cs-CZ" sz="3100" dirty="0" smtClean="0"/>
              <a:t>  </a:t>
            </a:r>
            <a:r>
              <a:rPr lang="cs-CZ" sz="3100" dirty="0" err="1" smtClean="0"/>
              <a:t>eine</a:t>
            </a:r>
            <a:r>
              <a:rPr lang="cs-CZ" sz="3100" dirty="0" smtClean="0"/>
              <a:t> E-Mail! (</a:t>
            </a:r>
            <a:r>
              <a:rPr lang="cs-CZ" sz="3100" dirty="0" err="1" smtClean="0">
                <a:ln>
                  <a:solidFill>
                    <a:sysClr val="windowText" lastClr="000000"/>
                  </a:solidFill>
                </a:ln>
                <a:solidFill>
                  <a:srgbClr val="00B0F0"/>
                </a:solidFill>
              </a:rPr>
              <a:t>schreiben</a:t>
            </a:r>
            <a:r>
              <a:rPr lang="cs-CZ" sz="3100" dirty="0" smtClean="0"/>
              <a:t>)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3100" dirty="0" smtClean="0"/>
              <a:t>Julia, </a:t>
            </a:r>
            <a:r>
              <a:rPr lang="cs-CZ" sz="3100" dirty="0" err="1" smtClean="0">
                <a:ln>
                  <a:solidFill>
                    <a:sysClr val="windowText" lastClr="000000"/>
                  </a:solidFill>
                </a:ln>
                <a:solidFill>
                  <a:srgbClr val="00B0F0"/>
                </a:solidFill>
              </a:rPr>
              <a:t>komm</a:t>
            </a:r>
            <a:r>
              <a:rPr lang="cs-CZ" sz="3100" dirty="0" smtClean="0"/>
              <a:t> </a:t>
            </a:r>
            <a:r>
              <a:rPr lang="cs-CZ" sz="3100" dirty="0" err="1" smtClean="0"/>
              <a:t>an</a:t>
            </a:r>
            <a:r>
              <a:rPr lang="cs-CZ" sz="3100" dirty="0" smtClean="0"/>
              <a:t> </a:t>
            </a:r>
            <a:r>
              <a:rPr lang="cs-CZ" sz="3100" dirty="0" err="1" smtClean="0"/>
              <a:t>die</a:t>
            </a:r>
            <a:r>
              <a:rPr lang="cs-CZ" sz="3100" dirty="0" smtClean="0"/>
              <a:t> </a:t>
            </a:r>
            <a:r>
              <a:rPr lang="cs-CZ" sz="3100" dirty="0" err="1" smtClean="0"/>
              <a:t>Tafel</a:t>
            </a:r>
            <a:r>
              <a:rPr lang="cs-CZ" sz="3100" dirty="0" smtClean="0"/>
              <a:t>! (</a:t>
            </a:r>
            <a:r>
              <a:rPr lang="cs-CZ" sz="3100" dirty="0" err="1" smtClean="0">
                <a:ln>
                  <a:solidFill>
                    <a:sysClr val="windowText" lastClr="000000"/>
                  </a:solidFill>
                </a:ln>
                <a:solidFill>
                  <a:srgbClr val="00B0F0"/>
                </a:solidFill>
              </a:rPr>
              <a:t>kommen</a:t>
            </a:r>
            <a:r>
              <a:rPr lang="cs-CZ" sz="3100" dirty="0" smtClean="0"/>
              <a:t>)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3100" dirty="0" smtClean="0"/>
              <a:t>Peter </a:t>
            </a:r>
            <a:r>
              <a:rPr lang="cs-CZ" sz="3100" dirty="0" err="1" smtClean="0"/>
              <a:t>und</a:t>
            </a:r>
            <a:r>
              <a:rPr lang="cs-CZ" sz="3100" dirty="0" smtClean="0"/>
              <a:t> Anna, </a:t>
            </a:r>
            <a:r>
              <a:rPr lang="cs-CZ" sz="3100" dirty="0" err="1" smtClean="0">
                <a:ln>
                  <a:solidFill>
                    <a:sysClr val="windowText" lastClr="000000"/>
                  </a:solidFill>
                </a:ln>
                <a:solidFill>
                  <a:srgbClr val="00B0F0"/>
                </a:solidFill>
              </a:rPr>
              <a:t>kocht</a:t>
            </a:r>
            <a:r>
              <a:rPr lang="cs-CZ" sz="3100" dirty="0" smtClean="0">
                <a:ln>
                  <a:solidFill>
                    <a:sysClr val="windowText" lastClr="000000"/>
                  </a:solidFill>
                </a:ln>
                <a:solidFill>
                  <a:srgbClr val="00B0F0"/>
                </a:solidFill>
              </a:rPr>
              <a:t> </a:t>
            </a:r>
            <a:r>
              <a:rPr lang="cs-CZ" sz="3100" dirty="0" smtClean="0"/>
              <a:t> </a:t>
            </a:r>
            <a:r>
              <a:rPr lang="cs-CZ" sz="3100" dirty="0" err="1" smtClean="0"/>
              <a:t>eine</a:t>
            </a:r>
            <a:r>
              <a:rPr lang="cs-CZ" sz="3100" dirty="0" smtClean="0"/>
              <a:t> </a:t>
            </a:r>
            <a:r>
              <a:rPr lang="cs-CZ" sz="3100" dirty="0" err="1" smtClean="0"/>
              <a:t>Suppe</a:t>
            </a:r>
            <a:r>
              <a:rPr lang="cs-CZ" sz="3100" dirty="0" smtClean="0"/>
              <a:t>! (</a:t>
            </a:r>
            <a:r>
              <a:rPr lang="cs-CZ" sz="3100" dirty="0" err="1" smtClean="0">
                <a:ln>
                  <a:solidFill>
                    <a:sysClr val="windowText" lastClr="000000"/>
                  </a:solidFill>
                </a:ln>
                <a:solidFill>
                  <a:srgbClr val="00B0F0"/>
                </a:solidFill>
              </a:rPr>
              <a:t>kochen</a:t>
            </a:r>
            <a:r>
              <a:rPr lang="cs-CZ" sz="3100" dirty="0" smtClean="0"/>
              <a:t>)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3100" dirty="0" smtClean="0"/>
              <a:t>Alex,  </a:t>
            </a:r>
            <a:r>
              <a:rPr lang="cs-CZ" sz="3100" dirty="0" err="1" smtClean="0">
                <a:ln>
                  <a:solidFill>
                    <a:sysClr val="windowText" lastClr="000000"/>
                  </a:solidFill>
                </a:ln>
                <a:solidFill>
                  <a:srgbClr val="00B0F0"/>
                </a:solidFill>
              </a:rPr>
              <a:t>hilf</a:t>
            </a:r>
            <a:r>
              <a:rPr lang="cs-CZ" sz="3100" dirty="0" smtClean="0"/>
              <a:t>  der </a:t>
            </a:r>
            <a:r>
              <a:rPr lang="cs-CZ" sz="3100" dirty="0" err="1" smtClean="0"/>
              <a:t>Mutter</a:t>
            </a:r>
            <a:r>
              <a:rPr lang="cs-CZ" sz="3100" dirty="0" smtClean="0"/>
              <a:t>! (</a:t>
            </a:r>
            <a:r>
              <a:rPr lang="cs-CZ" sz="3100" dirty="0" err="1" smtClean="0">
                <a:ln>
                  <a:solidFill>
                    <a:sysClr val="windowText" lastClr="000000"/>
                  </a:solidFill>
                </a:ln>
                <a:solidFill>
                  <a:srgbClr val="00B0F0"/>
                </a:solidFill>
              </a:rPr>
              <a:t>helfen</a:t>
            </a:r>
            <a:r>
              <a:rPr lang="cs-CZ" sz="3100" dirty="0" smtClean="0"/>
              <a:t>)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3100" dirty="0" smtClean="0"/>
              <a:t> Monika, </a:t>
            </a:r>
            <a:r>
              <a:rPr lang="cs-CZ" sz="3100" dirty="0" err="1" smtClean="0">
                <a:ln>
                  <a:solidFill>
                    <a:sysClr val="windowText" lastClr="000000"/>
                  </a:solidFill>
                </a:ln>
                <a:solidFill>
                  <a:srgbClr val="00B0F0"/>
                </a:solidFill>
              </a:rPr>
              <a:t>iss</a:t>
            </a:r>
            <a:r>
              <a:rPr lang="cs-CZ" sz="3100" dirty="0" smtClean="0"/>
              <a:t>  </a:t>
            </a:r>
            <a:r>
              <a:rPr lang="cs-CZ" sz="3100" dirty="0" err="1" smtClean="0"/>
              <a:t>kein</a:t>
            </a:r>
            <a:r>
              <a:rPr lang="cs-CZ" sz="3100" dirty="0" smtClean="0"/>
              <a:t> Eis! (</a:t>
            </a:r>
            <a:r>
              <a:rPr lang="cs-CZ" sz="3100" dirty="0" err="1" smtClean="0">
                <a:ln>
                  <a:solidFill>
                    <a:sysClr val="windowText" lastClr="000000"/>
                  </a:solidFill>
                </a:ln>
                <a:solidFill>
                  <a:srgbClr val="00B0F0"/>
                </a:solidFill>
              </a:rPr>
              <a:t>essen</a:t>
            </a:r>
            <a:r>
              <a:rPr lang="cs-CZ" sz="3100" dirty="0" smtClean="0"/>
              <a:t>)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3100" dirty="0" err="1" smtClean="0"/>
              <a:t>Kinder</a:t>
            </a:r>
            <a:r>
              <a:rPr lang="cs-CZ" sz="3100" dirty="0" smtClean="0"/>
              <a:t>, </a:t>
            </a:r>
            <a:r>
              <a:rPr lang="cs-CZ" sz="3100" dirty="0" err="1" smtClean="0">
                <a:ln>
                  <a:solidFill>
                    <a:sysClr val="windowText" lastClr="000000"/>
                  </a:solidFill>
                </a:ln>
                <a:solidFill>
                  <a:srgbClr val="00B0F0"/>
                </a:solidFill>
              </a:rPr>
              <a:t>sprecht</a:t>
            </a:r>
            <a:r>
              <a:rPr lang="cs-CZ" sz="3100" dirty="0" smtClean="0">
                <a:ln>
                  <a:solidFill>
                    <a:sysClr val="windowText" lastClr="000000"/>
                  </a:solidFill>
                </a:ln>
                <a:solidFill>
                  <a:srgbClr val="00B0F0"/>
                </a:solidFill>
              </a:rPr>
              <a:t> </a:t>
            </a:r>
            <a:r>
              <a:rPr lang="cs-CZ" sz="3100" dirty="0" err="1" smtClean="0"/>
              <a:t>Deutsch</a:t>
            </a:r>
            <a:r>
              <a:rPr lang="cs-CZ" sz="3100" dirty="0" smtClean="0"/>
              <a:t>! (</a:t>
            </a:r>
            <a:r>
              <a:rPr lang="cs-CZ" sz="3100" dirty="0" err="1" smtClean="0">
                <a:ln>
                  <a:solidFill>
                    <a:sysClr val="windowText" lastClr="000000"/>
                  </a:solidFill>
                </a:ln>
                <a:solidFill>
                  <a:srgbClr val="00B0F0"/>
                </a:solidFill>
              </a:rPr>
              <a:t>sprechen</a:t>
            </a:r>
            <a:r>
              <a:rPr lang="cs-CZ" sz="3100" dirty="0" smtClean="0"/>
              <a:t>)</a:t>
            </a:r>
            <a:endParaRPr lang="cs-CZ" sz="3100" dirty="0"/>
          </a:p>
        </p:txBody>
      </p:sp>
      <p:sp>
        <p:nvSpPr>
          <p:cNvPr id="13" name="Obdélník se zakulaceným příčným rohem 12"/>
          <p:cNvSpPr/>
          <p:nvPr/>
        </p:nvSpPr>
        <p:spPr>
          <a:xfrm>
            <a:off x="2195736" y="1700808"/>
            <a:ext cx="936104" cy="432048"/>
          </a:xfrm>
          <a:prstGeom prst="round2DiagRec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5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5">
                  <a:lumMod val="40000"/>
                  <a:lumOff val="6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se zakulaceným příčným rohem 13"/>
          <p:cNvSpPr/>
          <p:nvPr/>
        </p:nvSpPr>
        <p:spPr>
          <a:xfrm>
            <a:off x="1907704" y="2276872"/>
            <a:ext cx="1224136" cy="432048"/>
          </a:xfrm>
          <a:prstGeom prst="round2DiagRec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5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5">
                  <a:lumMod val="40000"/>
                  <a:lumOff val="6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se zakulaceným příčným rohem 14"/>
          <p:cNvSpPr/>
          <p:nvPr/>
        </p:nvSpPr>
        <p:spPr>
          <a:xfrm>
            <a:off x="1907704" y="2852936"/>
            <a:ext cx="1008112" cy="432048"/>
          </a:xfrm>
          <a:prstGeom prst="round2DiagRec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5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5">
                  <a:lumMod val="40000"/>
                  <a:lumOff val="6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se zakulaceným příčným rohem 15"/>
          <p:cNvSpPr/>
          <p:nvPr/>
        </p:nvSpPr>
        <p:spPr>
          <a:xfrm>
            <a:off x="3707904" y="3356992"/>
            <a:ext cx="936104" cy="432048"/>
          </a:xfrm>
          <a:prstGeom prst="round2DiagRec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5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5">
                  <a:lumMod val="40000"/>
                  <a:lumOff val="6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se zakulaceným příčným rohem 16"/>
          <p:cNvSpPr/>
          <p:nvPr/>
        </p:nvSpPr>
        <p:spPr>
          <a:xfrm>
            <a:off x="1907704" y="3933056"/>
            <a:ext cx="720080" cy="432048"/>
          </a:xfrm>
          <a:prstGeom prst="round2DiagRec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5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5">
                  <a:lumMod val="40000"/>
                  <a:lumOff val="6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se zakulaceným příčným rohem 17"/>
          <p:cNvSpPr/>
          <p:nvPr/>
        </p:nvSpPr>
        <p:spPr>
          <a:xfrm>
            <a:off x="2483768" y="4509120"/>
            <a:ext cx="576064" cy="432048"/>
          </a:xfrm>
          <a:prstGeom prst="round2DiagRec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5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5">
                  <a:lumMod val="40000"/>
                  <a:lumOff val="6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se zakulaceným příčným rohem 18"/>
          <p:cNvSpPr/>
          <p:nvPr/>
        </p:nvSpPr>
        <p:spPr>
          <a:xfrm>
            <a:off x="2267744" y="5085184"/>
            <a:ext cx="1224136" cy="432048"/>
          </a:xfrm>
          <a:prstGeom prst="round2DiagRec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5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5">
                  <a:lumMod val="40000"/>
                  <a:lumOff val="6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gradFill flip="none" rotWithShape="1">
            <a:gsLst>
              <a:gs pos="0">
                <a:srgbClr val="FF66FF">
                  <a:tint val="66000"/>
                  <a:satMod val="160000"/>
                </a:srgbClr>
              </a:gs>
              <a:gs pos="50000">
                <a:srgbClr val="FF66FF">
                  <a:tint val="44500"/>
                  <a:satMod val="160000"/>
                </a:srgbClr>
              </a:gs>
              <a:gs pos="100000">
                <a:srgbClr val="FF66FF">
                  <a:tint val="23500"/>
                  <a:satMod val="160000"/>
                </a:srgbClr>
              </a:gs>
            </a:gsLst>
            <a:lin ang="0" scaled="1"/>
            <a:tileRect/>
          </a:gradFill>
          <a:ln w="28575">
            <a:solidFill>
              <a:srgbClr val="7030A0"/>
            </a:solidFill>
          </a:ln>
        </p:spPr>
        <p:txBody>
          <a:bodyPr/>
          <a:lstStyle/>
          <a:p>
            <a:pPr algn="l"/>
            <a:r>
              <a:rPr lang="cs-CZ" dirty="0" smtClean="0">
                <a:ln>
                  <a:solidFill>
                    <a:sysClr val="windowText" lastClr="000000"/>
                  </a:solidFill>
                </a:ln>
                <a:solidFill>
                  <a:srgbClr val="3366FF"/>
                </a:solidFill>
              </a:rPr>
              <a:t>Zdroje:</a:t>
            </a:r>
            <a:endParaRPr lang="cs-CZ" dirty="0">
              <a:ln>
                <a:solidFill>
                  <a:sysClr val="windowText" lastClr="000000"/>
                </a:solidFill>
              </a:ln>
              <a:solidFill>
                <a:srgbClr val="3366FF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gradFill flip="none" rotWithShape="1">
            <a:gsLst>
              <a:gs pos="0">
                <a:srgbClr val="FF66FF">
                  <a:tint val="66000"/>
                  <a:satMod val="160000"/>
                </a:srgbClr>
              </a:gs>
              <a:gs pos="50000">
                <a:srgbClr val="FF66FF">
                  <a:tint val="44500"/>
                  <a:satMod val="160000"/>
                </a:srgbClr>
              </a:gs>
              <a:gs pos="100000">
                <a:srgbClr val="FF66FF">
                  <a:tint val="23500"/>
                  <a:satMod val="160000"/>
                </a:srgbClr>
              </a:gs>
            </a:gsLst>
            <a:lin ang="0" scaled="1"/>
            <a:tileRect/>
          </a:gradFill>
          <a:ln w="28575">
            <a:solidFill>
              <a:srgbClr val="7030A0"/>
            </a:solidFill>
          </a:ln>
        </p:spPr>
        <p:txBody>
          <a:bodyPr/>
          <a:lstStyle/>
          <a:p>
            <a:r>
              <a:rPr lang="cs-CZ" sz="2400" dirty="0" smtClean="0"/>
              <a:t>Obrázky byly použity ze serveru společnosti Microsoft http://office.</a:t>
            </a:r>
            <a:r>
              <a:rPr lang="cs-CZ" sz="2400" dirty="0" err="1" smtClean="0"/>
              <a:t>microsoft.com</a:t>
            </a:r>
            <a:r>
              <a:rPr lang="cs-CZ" sz="2400" dirty="0" smtClean="0"/>
              <a:t>/</a:t>
            </a:r>
            <a:r>
              <a:rPr lang="cs-CZ" sz="2400" dirty="0" err="1" smtClean="0"/>
              <a:t>cs</a:t>
            </a:r>
            <a:r>
              <a:rPr lang="cs-CZ" sz="2400" dirty="0" smtClean="0"/>
              <a:t>-</a:t>
            </a:r>
            <a:r>
              <a:rPr lang="cs-CZ" sz="2400" dirty="0" err="1" smtClean="0"/>
              <a:t>cz</a:t>
            </a:r>
            <a:r>
              <a:rPr lang="cs-CZ" sz="2400" dirty="0" smtClean="0"/>
              <a:t>/</a:t>
            </a:r>
            <a:r>
              <a:rPr lang="cs-CZ" sz="2400" dirty="0" err="1" smtClean="0"/>
              <a:t>images</a:t>
            </a:r>
            <a:r>
              <a:rPr lang="cs-CZ" sz="2400" dirty="0" smtClean="0"/>
              <a:t>/?CTT=97</a:t>
            </a:r>
          </a:p>
          <a:p>
            <a:r>
              <a:rPr lang="cs-CZ" sz="2400" dirty="0" smtClean="0"/>
              <a:t>Bezplatné kliparty, fotografie, ilustrace, animace a zvuky pro produkty </a:t>
            </a:r>
            <a:r>
              <a:rPr lang="cs-CZ" sz="2400" i="1" dirty="0" smtClean="0"/>
              <a:t>Microsoft </a:t>
            </a:r>
            <a:r>
              <a:rPr lang="cs-CZ" sz="2400" dirty="0" smtClean="0"/>
              <a:t>Office.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216</TotalTime>
  <Words>567</Words>
  <Application>Microsoft Office PowerPoint</Application>
  <PresentationFormat>Předvádění na obrazovce (4:3)</PresentationFormat>
  <Paragraphs>117</Paragraphs>
  <Slides>12</Slides>
  <Notes>0</Notes>
  <HiddenSlides>0</HiddenSlides>
  <MMClips>1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Prezentace aplikace PowerPoint</vt:lpstr>
      <vt:lpstr>Metodické pokyny:</vt:lpstr>
      <vt:lpstr>Rozkazovací způsob</vt:lpstr>
      <vt:lpstr>Výjimky:</vt:lpstr>
      <vt:lpstr>Přikažte Anně, co má dělat: </vt:lpstr>
      <vt:lpstr>Rozkazovací způsob</vt:lpstr>
      <vt:lpstr>Rozkažte dětem, co mají dělat: </vt:lpstr>
      <vt:lpstr>Rozdělte rozkazy do dvou skupin:</vt:lpstr>
      <vt:lpstr>Najděte vhodný překlad:</vt:lpstr>
      <vt:lpstr>Řešení:</vt:lpstr>
      <vt:lpstr>Doplňte rozkaz ve správném tvaru: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standard</dc:creator>
  <cp:lastModifiedBy>Your User Name</cp:lastModifiedBy>
  <cp:revision>25</cp:revision>
  <dcterms:created xsi:type="dcterms:W3CDTF">2013-11-18T16:42:57Z</dcterms:created>
  <dcterms:modified xsi:type="dcterms:W3CDTF">2013-12-05T12:05:32Z</dcterms:modified>
</cp:coreProperties>
</file>