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8" r:id="rId1"/>
  </p:sldMasterIdLst>
  <p:notesMasterIdLst>
    <p:notesMasterId r:id="rId16"/>
  </p:notesMasterIdLst>
  <p:sldIdLst>
    <p:sldId id="256" r:id="rId2"/>
    <p:sldId id="284" r:id="rId3"/>
    <p:sldId id="292" r:id="rId4"/>
    <p:sldId id="298" r:id="rId5"/>
    <p:sldId id="299" r:id="rId6"/>
    <p:sldId id="310" r:id="rId7"/>
    <p:sldId id="309" r:id="rId8"/>
    <p:sldId id="297" r:id="rId9"/>
    <p:sldId id="311" r:id="rId10"/>
    <p:sldId id="312" r:id="rId11"/>
    <p:sldId id="313" r:id="rId12"/>
    <p:sldId id="308" r:id="rId13"/>
    <p:sldId id="295" r:id="rId14"/>
    <p:sldId id="296" r:id="rId15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90033"/>
    <a:srgbClr val="CC0000"/>
    <a:srgbClr val="FFCB25"/>
    <a:srgbClr val="B0DD7F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71" autoAdjust="0"/>
  </p:normalViewPr>
  <p:slideViewPr>
    <p:cSldViewPr>
      <p:cViewPr>
        <p:scale>
          <a:sx n="76" d="100"/>
          <a:sy n="76" d="100"/>
        </p:scale>
        <p:origin x="-72" y="16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554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val="2158810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fontAlgn="base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</p:spPr>
      </p:sp>
      <p:sp>
        <p:nvSpPr>
          <p:cNvPr id="144387" name="Rectangle 3"/>
          <p:cNvSpPr txBox="1"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buClrTx/>
              <a:buSzTx/>
              <a:buFontTx/>
              <a:buNone/>
            </a:pPr>
            <a:endParaRPr lang="cs-CZ" altLang="cs-CZ" sz="240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1776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11776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E271BCF9-1A5B-4DC0-91D9-768AE947EA2A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7768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117769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0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1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2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7773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7774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FFE04-BCBB-475B-BF81-8AC06672A7A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5494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6D3CF-FA94-462B-8D9B-2628BB8F17B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5479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42C3E7-DDA7-4523-904B-72767E41779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29131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DBCB3-214C-4AB3-8DAC-97024984BED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4344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8FB061-2758-4D17-A9DC-0F4F63BBEB3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4711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A5A4F5-EC69-4B06-8921-46797DE01D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3973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D3C9A1-A081-49ED-A3F7-861059CB5E8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242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6B497-DAAC-4E00-9323-E77AAE4CF41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55924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6F02F3-CCF9-4C33-8EB7-6D692EEF49A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2587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96766-357A-49E2-A425-29FE3AA58DC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6094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62E1E65-F7C2-4F59-BA63-49165379620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76084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828800"/>
            <a:ext cx="8229600" cy="4302125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A603E96-0A6D-4F06-AE03-9A2CB20608C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3572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11674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buClrTx/>
              <a:buSzTx/>
              <a:buFontTx/>
              <a:buNone/>
              <a:defRPr sz="1000">
                <a:solidFill>
                  <a:schemeClr val="tx1"/>
                </a:solidFill>
              </a:defRPr>
            </a:lvl1pPr>
          </a:lstStyle>
          <a:p>
            <a:fld id="{59614542-D4DE-4200-8007-7C472F04389F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116743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6744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6745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6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7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16748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>
                <a:buClrTx/>
                <a:buSzTx/>
                <a:buFontTx/>
                <a:buNone/>
              </a:pPr>
              <a:endParaRPr lang="cs-CZ" altLang="cs-CZ" sz="240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0" y="0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A3B2C1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352425"/>
            <a:ext cx="9144000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827088" y="1844675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 Kropáčkovi řeší půjčku I</a:t>
            </a:r>
            <a:endParaRPr lang="cs-CZ" altLang="cs-CZ" sz="1200" b="1" dirty="0">
              <a:solidFill>
                <a:srgbClr val="336699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04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KÓD </a:t>
            </a:r>
            <a:r>
              <a:rPr lang="cs-CZ" altLang="cs-CZ" sz="1200" b="1" dirty="0" err="1">
                <a:solidFill>
                  <a:srgbClr val="336699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JM_VI/2_FIN_GRAM_MAT_II_04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DATUM TVORBY:	4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.12.2013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7.ročníku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Seznamuje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žáky se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základy hospodaření </a:t>
            </a: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		rodiny. V oblasti matematiky procvičuje kapitolu procenta.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rgbClr val="336699"/>
                </a:solidFill>
                <a:latin typeface="Verdana" pitchFamily="34" charset="0"/>
              </a:rPr>
              <a:t>METODICKÝ POKYN: </a:t>
            </a:r>
            <a:r>
              <a:rPr lang="cs-CZ" altLang="cs-CZ" sz="1200" b="1" dirty="0" smtClean="0">
                <a:solidFill>
                  <a:srgbClr val="336699"/>
                </a:solidFill>
                <a:latin typeface="Verdana" pitchFamily="34" charset="0"/>
              </a:rPr>
              <a:t>K prezentaci je vhodné použít DUM č.05 – Kropáčkovi řeší půjčku II, 			který slouží jako pracovní list pro děti.</a:t>
            </a:r>
            <a:endParaRPr lang="cs-CZ" altLang="cs-CZ" sz="1200" b="1" dirty="0">
              <a:solidFill>
                <a:srgbClr val="336699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dirty="0"/>
              <a:t>Rodina Kropáčkova se </a:t>
            </a:r>
            <a:r>
              <a:rPr lang="cs-CZ" altLang="cs-CZ" sz="4000" dirty="0" smtClean="0"/>
              <a:t>vrací:</a:t>
            </a:r>
            <a:endParaRPr lang="cs-CZ" altLang="cs-CZ" sz="4000" dirty="0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684213" y="2205038"/>
            <a:ext cx="2303462" cy="311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Maminka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Tatínek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Eliška</a:t>
            </a:r>
          </a:p>
          <a:p>
            <a:pPr>
              <a:spcBef>
                <a:spcPct val="50000"/>
              </a:spcBef>
              <a:buClr>
                <a:schemeClr val="bg2"/>
              </a:buClr>
              <a:buFont typeface="Wingdings" pitchFamily="2" charset="2"/>
              <a:buChar char="q"/>
            </a:pPr>
            <a:r>
              <a:rPr lang="cs-CZ" altLang="cs-CZ" sz="3600" b="1">
                <a:solidFill>
                  <a:schemeClr val="tx1"/>
                </a:solidFill>
                <a:latin typeface="Edwardian Script ITC" pitchFamily="66" charset="0"/>
              </a:rPr>
              <a:t>   Davídek</a:t>
            </a:r>
          </a:p>
        </p:txBody>
      </p:sp>
      <p:pic>
        <p:nvPicPr>
          <p:cNvPr id="7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75" y="2205038"/>
            <a:ext cx="4608512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42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42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42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42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Co </a:t>
            </a:r>
            <a:r>
              <a:rPr lang="cs-CZ" altLang="cs-CZ" dirty="0" smtClean="0"/>
              <a:t>nás  dnes čeká </a:t>
            </a:r>
            <a:r>
              <a:rPr lang="cs-CZ" altLang="cs-CZ" dirty="0"/>
              <a:t>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824"/>
            <a:ext cx="8229600" cy="4608512"/>
          </a:xfrm>
        </p:spPr>
        <p:txBody>
          <a:bodyPr/>
          <a:lstStyle/>
          <a:p>
            <a:pPr marL="0" indent="0">
              <a:buNone/>
            </a:pPr>
            <a:endParaRPr lang="cs-CZ" altLang="cs-CZ" sz="800" b="1" i="1" dirty="0" smtClean="0">
              <a:solidFill>
                <a:schemeClr val="bg2"/>
              </a:solidFill>
            </a:endParaRP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Eliška má problém s dárkem pro maminku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společně posoudíme </a:t>
            </a:r>
            <a:r>
              <a:rPr lang="cs-CZ" altLang="cs-CZ" b="1" i="1" dirty="0">
                <a:solidFill>
                  <a:schemeClr val="bg2"/>
                </a:solidFill>
              </a:rPr>
              <a:t>situaci</a:t>
            </a:r>
          </a:p>
          <a:p>
            <a:r>
              <a:rPr lang="cs-CZ" altLang="cs-CZ" b="1" i="1" dirty="0" smtClean="0">
                <a:solidFill>
                  <a:schemeClr val="bg2"/>
                </a:solidFill>
              </a:rPr>
              <a:t>navrhneme řešení </a:t>
            </a:r>
            <a:endParaRPr lang="cs-CZ" altLang="cs-CZ" b="1" i="1" dirty="0">
              <a:solidFill>
                <a:schemeClr val="bg2"/>
              </a:solidFill>
            </a:endParaRPr>
          </a:p>
          <a:p>
            <a:r>
              <a:rPr lang="cs-CZ" altLang="cs-CZ" b="1" i="1" dirty="0">
                <a:solidFill>
                  <a:schemeClr val="bg2"/>
                </a:solidFill>
              </a:rPr>
              <a:t>provedeme </a:t>
            </a:r>
            <a:r>
              <a:rPr lang="cs-CZ" altLang="cs-CZ" b="1" i="1" dirty="0" smtClean="0">
                <a:solidFill>
                  <a:schemeClr val="bg2"/>
                </a:solidFill>
              </a:rPr>
              <a:t>výpočty</a:t>
            </a:r>
          </a:p>
          <a:p>
            <a:r>
              <a:rPr lang="cs-CZ" altLang="cs-CZ" b="1" i="1" dirty="0">
                <a:solidFill>
                  <a:schemeClr val="bg2"/>
                </a:solidFill>
              </a:rPr>
              <a:t>z</a:t>
            </a:r>
            <a:r>
              <a:rPr lang="cs-CZ" altLang="cs-CZ" b="1" i="1" dirty="0" smtClean="0">
                <a:solidFill>
                  <a:schemeClr val="bg2"/>
                </a:solidFill>
              </a:rPr>
              <a:t>ávěrečné zhodnocení</a:t>
            </a:r>
            <a:endParaRPr lang="cs-CZ" altLang="cs-CZ" b="1" i="1" dirty="0">
              <a:solidFill>
                <a:schemeClr val="bg2"/>
              </a:solidFill>
            </a:endParaRPr>
          </a:p>
        </p:txBody>
      </p:sp>
      <p:pic>
        <p:nvPicPr>
          <p:cNvPr id="2050" name="Picture 2" descr="C:\Users\moravcova.GYMTANVALD\AppData\Local\Microsoft\Windows\Temporary Internet Files\Content.IE5\PIKXYXPV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787" y="3933056"/>
            <a:ext cx="2520280" cy="192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08720"/>
            <a:ext cx="8496944" cy="854968"/>
          </a:xfrm>
        </p:spPr>
        <p:txBody>
          <a:bodyPr/>
          <a:lstStyle/>
          <a:p>
            <a:r>
              <a:rPr lang="cs-CZ" sz="3600" dirty="0" smtClean="0"/>
              <a:t>Jak je to s Eliščiným dárkem pro maminku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920880" cy="451345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Maminka má narozeniny už příští  týden.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Knížka, kterou ji chce Eliška koupit stojí 165 Kč.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Eliška si na maminčiny narozeniny nevzpomněla dříve a má k dispozici jen 99 Kč.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Tatínek se nabídl, že Elišce zbytek peněz dá, ale to ona odmítla.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Chce, aby dárek byl jen od ní.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Jaké má řešení?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500" b="1" i="1" dirty="0" smtClean="0">
                <a:solidFill>
                  <a:schemeClr val="bg2"/>
                </a:solidFill>
              </a:rPr>
              <a:t>Navrhneme nejlepší možnosti</a:t>
            </a:r>
            <a:endParaRPr lang="cs-CZ" b="1" dirty="0"/>
          </a:p>
        </p:txBody>
      </p:sp>
      <p:pic>
        <p:nvPicPr>
          <p:cNvPr id="4" name="Picture 2" descr="C:\Users\moravcova.GYMTANVALD\AppData\Local\Microsoft\Windows\Temporary Internet Files\Content.IE5\PIKXYXPV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437112"/>
            <a:ext cx="1830629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97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3899" y="764704"/>
            <a:ext cx="5554960" cy="720080"/>
          </a:xfrm>
        </p:spPr>
        <p:txBody>
          <a:bodyPr/>
          <a:lstStyle/>
          <a:p>
            <a:r>
              <a:rPr lang="cs-CZ" sz="3600" dirty="0" smtClean="0"/>
              <a:t>Co navrhuje Eliška ? 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51601" y="3501008"/>
            <a:ext cx="8391339" cy="2736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Co má vědět žadatel o půjčku?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Kdo a kde si může půjčit peníze? </a:t>
            </a:r>
            <a:endParaRPr lang="cs-CZ" sz="2300" b="1" kern="0" dirty="0">
              <a:solidFill>
                <a:schemeClr val="bg2"/>
              </a:solidFill>
            </a:endParaRP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Na co si musí dát žadatel pozor?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Co to je RPSN?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Co je úrok a úroková sazba?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Co má obsahovat smlouva o půjčce?</a:t>
            </a:r>
          </a:p>
          <a:p>
            <a:pPr marL="0" indent="0" defTabSz="914400">
              <a:buNone/>
            </a:pPr>
            <a:endParaRPr lang="cs-CZ" sz="2400" b="1" kern="0" dirty="0" smtClean="0">
              <a:solidFill>
                <a:schemeClr val="bg2"/>
              </a:solidFill>
            </a:endParaRPr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/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2729799" y="1772816"/>
            <a:ext cx="3384376" cy="681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altLang="cs-CZ" sz="2800" kern="0" dirty="0" smtClean="0"/>
              <a:t> </a:t>
            </a:r>
            <a:r>
              <a:rPr lang="cs-CZ" altLang="cs-CZ" b="1" kern="0" dirty="0" smtClean="0">
                <a:solidFill>
                  <a:srgbClr val="CC0000"/>
                </a:solidFill>
              </a:rPr>
              <a:t>Vezme si půjčku !</a:t>
            </a:r>
            <a:endParaRPr lang="cs-CZ" altLang="cs-CZ" b="1" kern="0" dirty="0">
              <a:solidFill>
                <a:srgbClr val="CC0000"/>
              </a:solidFill>
            </a:endParaRPr>
          </a:p>
        </p:txBody>
      </p:sp>
      <p:sp>
        <p:nvSpPr>
          <p:cNvPr id="9" name="Rectangle 3"/>
          <p:cNvSpPr txBox="1">
            <a:spLocks noGrp="1" noChangeArrowheads="1"/>
          </p:cNvSpPr>
          <p:nvPr>
            <p:ph idx="1"/>
          </p:nvPr>
        </p:nvSpPr>
        <p:spPr bwMode="auto">
          <a:xfrm>
            <a:off x="393188" y="2377453"/>
            <a:ext cx="5760640" cy="878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altLang="cs-CZ" sz="2400" b="1" kern="0" dirty="0" smtClean="0">
                <a:solidFill>
                  <a:srgbClr val="990033"/>
                </a:solidFill>
              </a:rPr>
              <a:t>Tatínek vzal Eliščin návrh vážně a využil situace k poučení. </a:t>
            </a:r>
            <a:endParaRPr lang="cs-CZ" altLang="cs-CZ" sz="2400" b="1" kern="0" dirty="0">
              <a:solidFill>
                <a:srgbClr val="990033"/>
              </a:solidFill>
            </a:endParaRPr>
          </a:p>
        </p:txBody>
      </p:sp>
      <p:pic>
        <p:nvPicPr>
          <p:cNvPr id="3074" name="Picture 2" descr="C:\Users\moravcova.GYMTANVALD\AppData\Local\Microsoft\Windows\Temporary Internet Files\Content.IE5\62U7M2J3\MC90034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80728"/>
            <a:ext cx="131856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29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3899" y="764704"/>
            <a:ext cx="5554960" cy="720080"/>
          </a:xfrm>
        </p:spPr>
        <p:txBody>
          <a:bodyPr/>
          <a:lstStyle/>
          <a:p>
            <a:r>
              <a:rPr lang="cs-CZ" sz="3600" dirty="0" smtClean="0"/>
              <a:t>Moc otázek najednou ? 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323528" y="2996952"/>
            <a:ext cx="824732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Datum a místo sepsání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Jméno a totožnost věřitele. - Kdo je tady věřitel? </a:t>
            </a:r>
            <a:endParaRPr lang="cs-CZ" sz="2300" b="1" kern="0" dirty="0">
              <a:solidFill>
                <a:schemeClr val="bg2"/>
              </a:solidFill>
            </a:endParaRP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Jméno a totožnost dlužníka. – Kdo je tady dlužník?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Dlužnou částku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Rozpis splátek a dohodu o úročení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Často smlouva obsahuje i smluvní pokuty a sankce za nedodržení podmínek.</a:t>
            </a:r>
          </a:p>
          <a:p>
            <a:pPr defTabSz="914400">
              <a:buFont typeface="Wingdings" pitchFamily="2" charset="2"/>
              <a:buChar char="Ø"/>
            </a:pPr>
            <a:r>
              <a:rPr lang="cs-CZ" sz="2300" b="1" kern="0" dirty="0" smtClean="0">
                <a:solidFill>
                  <a:schemeClr val="bg2"/>
                </a:solidFill>
              </a:rPr>
              <a:t>Často smlouva obsahuje podpis ručitele nebo ručení nemovitostí. – Co to znamená?</a:t>
            </a:r>
          </a:p>
          <a:p>
            <a:pPr marL="0" indent="0" defTabSz="914400">
              <a:buNone/>
            </a:pPr>
            <a:endParaRPr lang="cs-CZ" sz="2400" b="1" kern="0" dirty="0" smtClean="0">
              <a:solidFill>
                <a:schemeClr val="bg2"/>
              </a:solidFill>
            </a:endParaRPr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 smtClean="0"/>
          </a:p>
          <a:p>
            <a:pPr defTabSz="914400">
              <a:buFont typeface="Wingdings" pitchFamily="2" charset="2"/>
              <a:buChar char="Ø"/>
            </a:pPr>
            <a:endParaRPr lang="cs-CZ" b="1" kern="0" dirty="0"/>
          </a:p>
        </p:txBody>
      </p:sp>
      <p:sp>
        <p:nvSpPr>
          <p:cNvPr id="9" name="Rectangle 3"/>
          <p:cNvSpPr txBox="1">
            <a:spLocks noGrp="1" noChangeArrowheads="1"/>
          </p:cNvSpPr>
          <p:nvPr>
            <p:ph idx="1"/>
          </p:nvPr>
        </p:nvSpPr>
        <p:spPr bwMode="auto">
          <a:xfrm>
            <a:off x="539552" y="1719980"/>
            <a:ext cx="671273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altLang="cs-CZ" sz="2400" b="1" kern="0" dirty="0" smtClean="0">
                <a:solidFill>
                  <a:srgbClr val="990033"/>
                </a:solidFill>
              </a:rPr>
              <a:t>Tatínek si hraje na bankéře a pověřil Elišku, aby sepsala smlouvu o půjčce písemně. Zkuste to také.</a:t>
            </a:r>
          </a:p>
          <a:p>
            <a:pPr marL="0" indent="0" defTabSz="914400">
              <a:buNone/>
            </a:pPr>
            <a:r>
              <a:rPr lang="cs-CZ" altLang="cs-CZ" sz="2400" b="1" dirty="0" smtClean="0">
                <a:solidFill>
                  <a:srgbClr val="990033"/>
                </a:solidFill>
              </a:rPr>
              <a:t>Co bude smlouva obsahovat?</a:t>
            </a:r>
            <a:endParaRPr lang="cs-CZ" altLang="cs-CZ" sz="2400" b="1" kern="0" dirty="0">
              <a:solidFill>
                <a:srgbClr val="990033"/>
              </a:solidFill>
            </a:endParaRPr>
          </a:p>
        </p:txBody>
      </p:sp>
      <p:pic>
        <p:nvPicPr>
          <p:cNvPr id="3074" name="Picture 2" descr="C:\Users\moravcova.GYMTANVALD\AppData\Local\Microsoft\Windows\Temporary Internet Files\Content.IE5\62U7M2J3\MC90034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946581"/>
            <a:ext cx="131856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66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3899" y="764704"/>
            <a:ext cx="5554960" cy="720080"/>
          </a:xfrm>
        </p:spPr>
        <p:txBody>
          <a:bodyPr/>
          <a:lstStyle/>
          <a:p>
            <a:r>
              <a:rPr lang="cs-CZ" sz="3600" dirty="0" smtClean="0"/>
              <a:t>Návrh smlouvy: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3074" name="Picture 2" descr="C:\Users\moravcova.GYMTANVALD\AppData\Local\Microsoft\Windows\Temporary Internet Files\Content.IE5\62U7M2J3\MC90034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692695"/>
            <a:ext cx="131856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 txBox="1">
            <a:spLocks noGrp="1" noChangeArrowheads="1"/>
          </p:cNvSpPr>
          <p:nvPr>
            <p:ph idx="1"/>
          </p:nvPr>
        </p:nvSpPr>
        <p:spPr bwMode="auto">
          <a:xfrm>
            <a:off x="251520" y="1772816"/>
            <a:ext cx="864096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altLang="cs-CZ" sz="2400" b="1" u="sng" dirty="0" smtClean="0">
                <a:solidFill>
                  <a:srgbClr val="990033"/>
                </a:solidFill>
              </a:rPr>
              <a:t>Smlouva o půjčce peněz</a:t>
            </a:r>
          </a:p>
          <a:p>
            <a:pPr marL="0" indent="0" defTabSz="914400">
              <a:buNone/>
            </a:pPr>
            <a:r>
              <a:rPr lang="cs-CZ" altLang="cs-CZ" sz="2400" b="1" dirty="0" smtClean="0">
                <a:solidFill>
                  <a:srgbClr val="990033"/>
                </a:solidFill>
              </a:rPr>
              <a:t>věřitel : Jan Kropáček, bytem Kolínská 15, Praha 6</a:t>
            </a:r>
          </a:p>
          <a:p>
            <a:pPr marL="0" indent="0" defTabSz="914400">
              <a:buNone/>
            </a:pPr>
            <a:r>
              <a:rPr lang="cs-CZ" altLang="cs-CZ" sz="2400" b="1" dirty="0" smtClean="0">
                <a:solidFill>
                  <a:srgbClr val="990033"/>
                </a:solidFill>
              </a:rPr>
              <a:t>d</a:t>
            </a:r>
            <a:r>
              <a:rPr lang="cs-CZ" altLang="cs-CZ" sz="2400" b="1" kern="0" dirty="0" smtClean="0">
                <a:solidFill>
                  <a:srgbClr val="990033"/>
                </a:solidFill>
              </a:rPr>
              <a:t>lužník : Eliška Kropáčková, bytem tamtéž</a:t>
            </a:r>
          </a:p>
          <a:p>
            <a:pPr marL="0" indent="0" defTabSz="914400">
              <a:buNone/>
            </a:pPr>
            <a:r>
              <a:rPr lang="cs-CZ" altLang="cs-CZ" sz="2400" b="1" dirty="0" smtClean="0">
                <a:solidFill>
                  <a:srgbClr val="990033"/>
                </a:solidFill>
              </a:rPr>
              <a:t>Věřitel přenechává dlužníkovi částku 66 Kč v hotovosti a dlužník se zavazuje tuto částku vrátit nejpozději 5. června 2014. Tato půjčka se sjednává bezúročně.</a:t>
            </a:r>
          </a:p>
          <a:p>
            <a:pPr marL="0" indent="0">
              <a:buNone/>
            </a:pPr>
            <a:r>
              <a:rPr lang="cs-CZ" altLang="cs-CZ" sz="2400" b="1" kern="0" dirty="0" smtClean="0">
                <a:solidFill>
                  <a:srgbClr val="990033"/>
                </a:solidFill>
              </a:rPr>
              <a:t>Pokud dlužník nesplní svou povinnost řádně a včas, je povinen zaplatit navíc 5 </a:t>
            </a:r>
            <a:r>
              <a:rPr lang="cs-CZ" sz="2400" b="1" dirty="0" smtClean="0">
                <a:solidFill>
                  <a:srgbClr val="990033"/>
                </a:solidFill>
              </a:rPr>
              <a:t>% z dlužné částky za každý měsíc zpoždění. </a:t>
            </a:r>
            <a:endParaRPr lang="cs-CZ" sz="2400" dirty="0">
              <a:solidFill>
                <a:srgbClr val="990033"/>
              </a:solidFill>
            </a:endParaRPr>
          </a:p>
          <a:p>
            <a:pPr marL="0" indent="0" defTabSz="914400">
              <a:buNone/>
            </a:pPr>
            <a:r>
              <a:rPr lang="cs-CZ" altLang="cs-CZ" sz="2400" b="1" kern="0" dirty="0" smtClean="0">
                <a:solidFill>
                  <a:srgbClr val="990033"/>
                </a:solidFill>
              </a:rPr>
              <a:t>                                                          věřitel</a:t>
            </a:r>
            <a:r>
              <a:rPr lang="cs-CZ" altLang="cs-CZ" sz="2400" kern="0" dirty="0" smtClean="0">
                <a:solidFill>
                  <a:srgbClr val="990033"/>
                </a:solidFill>
              </a:rPr>
              <a:t>……………….</a:t>
            </a:r>
            <a:endParaRPr lang="cs-CZ" altLang="cs-CZ" sz="2400" b="1" kern="0" dirty="0" smtClean="0">
              <a:solidFill>
                <a:srgbClr val="990033"/>
              </a:solidFill>
            </a:endParaRPr>
          </a:p>
          <a:p>
            <a:pPr marL="0" indent="0" defTabSz="914400">
              <a:buNone/>
            </a:pPr>
            <a:r>
              <a:rPr lang="cs-CZ" altLang="cs-CZ" sz="2400" b="1" kern="0" dirty="0" smtClean="0">
                <a:solidFill>
                  <a:srgbClr val="990033"/>
                </a:solidFill>
              </a:rPr>
              <a:t> v Praze 4.12.2013                            dlužník</a:t>
            </a:r>
            <a:r>
              <a:rPr lang="cs-CZ" altLang="cs-CZ" sz="2400" kern="0" dirty="0" smtClean="0">
                <a:solidFill>
                  <a:srgbClr val="990033"/>
                </a:solidFill>
              </a:rPr>
              <a:t>……………….</a:t>
            </a:r>
            <a:r>
              <a:rPr lang="cs-CZ" altLang="cs-CZ" sz="2400" b="1" kern="0" dirty="0" smtClean="0">
                <a:solidFill>
                  <a:srgbClr val="990033"/>
                </a:solidFill>
              </a:rPr>
              <a:t>                         </a:t>
            </a:r>
            <a:endParaRPr lang="cs-CZ" altLang="cs-CZ" sz="2400" b="1" kern="0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2088232" cy="792088"/>
          </a:xfrm>
        </p:spPr>
        <p:txBody>
          <a:bodyPr/>
          <a:lstStyle/>
          <a:p>
            <a:r>
              <a:rPr lang="cs-CZ" sz="3600" dirty="0" smtClean="0"/>
              <a:t>Výpočty: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92654" y="2996952"/>
            <a:ext cx="5616624" cy="484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Font typeface="Wingdings" pitchFamily="2" charset="2"/>
              <a:buNone/>
            </a:pPr>
            <a:r>
              <a:rPr lang="cs-CZ" altLang="cs-CZ" sz="2800" b="1" kern="0" dirty="0" smtClean="0">
                <a:solidFill>
                  <a:srgbClr val="990033"/>
                </a:solidFill>
              </a:rPr>
              <a:t>Počítejte sami do pracovního listu:</a:t>
            </a:r>
            <a:endParaRPr lang="cs-CZ" altLang="cs-CZ" sz="2800" b="1" kern="0" dirty="0">
              <a:solidFill>
                <a:srgbClr val="990033"/>
              </a:solidFill>
            </a:endParaRPr>
          </a:p>
        </p:txBody>
      </p:sp>
      <p:sp>
        <p:nvSpPr>
          <p:cNvPr id="6" name="Zástupný symbol pro obsah 1"/>
          <p:cNvSpPr>
            <a:spLocks noGrp="1"/>
          </p:cNvSpPr>
          <p:nvPr>
            <p:ph idx="1"/>
          </p:nvPr>
        </p:nvSpPr>
        <p:spPr>
          <a:xfrm>
            <a:off x="323528" y="1844825"/>
            <a:ext cx="8568952" cy="93610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Eliška potřebuje na dárek pro maminku 165 Kč. Má 99 Kč a zbylé peníze si půjčila od tatínka na 6 měsíců. </a:t>
            </a:r>
            <a:endParaRPr lang="cs-CZ" sz="24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392654" y="3717032"/>
            <a:ext cx="856895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defTabSz="914400">
              <a:buFont typeface="+mj-lt"/>
              <a:buAutoNum type="alphaLcParenR"/>
            </a:pPr>
            <a:r>
              <a:rPr lang="cs-CZ" sz="2400" kern="0" dirty="0" smtClean="0"/>
              <a:t>Kolik procent má Eliška našetřeno?</a:t>
            </a:r>
          </a:p>
          <a:p>
            <a:pPr defTabSz="914400">
              <a:buFont typeface="+mj-lt"/>
              <a:buAutoNum type="alphaLcParenR"/>
            </a:pPr>
            <a:r>
              <a:rPr lang="cs-CZ" sz="2400" kern="0" dirty="0" smtClean="0"/>
              <a:t>Kolik zaplatí tatínkovi v případě bezúročné půjčky?</a:t>
            </a:r>
          </a:p>
          <a:p>
            <a:pPr defTabSz="914400">
              <a:buFont typeface="+mj-lt"/>
              <a:buAutoNum type="alphaLcParenR"/>
            </a:pPr>
            <a:r>
              <a:rPr lang="cs-CZ" sz="2400" kern="0" dirty="0"/>
              <a:t>Kolik by zaplatila, </a:t>
            </a:r>
            <a:r>
              <a:rPr lang="cs-CZ" sz="2400" kern="0" dirty="0" smtClean="0"/>
              <a:t>kdyby se s vrácením peněz zpozdila o tři měsíce? Kolik z toho jsou smluvní pokuty?</a:t>
            </a:r>
          </a:p>
          <a:p>
            <a:pPr defTabSz="914400">
              <a:buFont typeface="+mj-lt"/>
              <a:buAutoNum type="alphaLcParenR"/>
            </a:pPr>
            <a:r>
              <a:rPr lang="cs-CZ" sz="2400" kern="0" dirty="0" smtClean="0"/>
              <a:t>Kolik by zaplatila, kdyby roční úročení půjčky bylo 14 </a:t>
            </a:r>
            <a:r>
              <a:rPr lang="cs-CZ" sz="2400" b="1" dirty="0" smtClean="0"/>
              <a:t>%  </a:t>
            </a:r>
            <a:r>
              <a:rPr lang="cs-CZ" sz="2400" dirty="0" smtClean="0"/>
              <a:t>a </a:t>
            </a:r>
            <a:r>
              <a:rPr lang="cs-CZ" sz="2400" kern="0" dirty="0" smtClean="0"/>
              <a:t>půjčku by splatila celou najednou po půl roce?</a:t>
            </a:r>
          </a:p>
          <a:p>
            <a:pPr marL="0" indent="0" defTabSz="914400">
              <a:buNone/>
            </a:pPr>
            <a:endParaRPr lang="cs-CZ" sz="2400" kern="0" dirty="0"/>
          </a:p>
        </p:txBody>
      </p:sp>
      <p:pic>
        <p:nvPicPr>
          <p:cNvPr id="9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02804"/>
            <a:ext cx="1788059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17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2088232" cy="792088"/>
          </a:xfrm>
        </p:spPr>
        <p:txBody>
          <a:bodyPr/>
          <a:lstStyle/>
          <a:p>
            <a:r>
              <a:rPr lang="cs-CZ" sz="3600" dirty="0" smtClean="0"/>
              <a:t>Výpočty: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251520" y="1844824"/>
            <a:ext cx="871008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sz="2400" kern="0" dirty="0" smtClean="0"/>
              <a:t>a) Kolik procent má Eliška našetřeno?</a:t>
            </a:r>
          </a:p>
          <a:p>
            <a:pPr marL="0" indent="0" defTabSz="914400">
              <a:buNone/>
            </a:pPr>
            <a:r>
              <a:rPr lang="cs-CZ" sz="2400" kern="0" dirty="0" smtClean="0"/>
              <a:t>100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…………………………….  165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1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 ..  1,65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x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………………………………99 Kč</a:t>
            </a:r>
          </a:p>
          <a:p>
            <a:pPr marL="0" indent="0" defTabSz="914400">
              <a:buNone/>
            </a:pPr>
            <a:endParaRPr lang="cs-CZ" sz="800" dirty="0" smtClean="0"/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x = 99 : 1,65 = 60</a:t>
            </a:r>
            <a:r>
              <a:rPr lang="cs-CZ" sz="2400" dirty="0"/>
              <a:t>%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pPr marL="0" indent="0" defTabSz="914400">
              <a:buNone/>
            </a:pPr>
            <a:r>
              <a:rPr lang="cs-CZ" sz="2400" dirty="0" smtClean="0"/>
              <a:t>Eliška má našetřeno 60% z ceny dárku. </a:t>
            </a:r>
            <a:endParaRPr lang="cs-CZ" sz="800" dirty="0" smtClean="0"/>
          </a:p>
          <a:p>
            <a:pPr marL="0" indent="0" defTabSz="914400">
              <a:buNone/>
            </a:pPr>
            <a:endParaRPr lang="cs-CZ" sz="800" dirty="0" smtClean="0"/>
          </a:p>
          <a:p>
            <a:pPr marL="0" indent="0" defTabSz="914400">
              <a:buNone/>
            </a:pPr>
            <a:endParaRPr lang="cs-CZ" sz="800" dirty="0" smtClean="0"/>
          </a:p>
          <a:p>
            <a:pPr marL="0" indent="0" defTabSz="914400">
              <a:buNone/>
            </a:pPr>
            <a:r>
              <a:rPr lang="cs-CZ" sz="2400" kern="0" dirty="0" smtClean="0"/>
              <a:t>b) Kolik </a:t>
            </a:r>
            <a:r>
              <a:rPr lang="cs-CZ" sz="2400" kern="0" dirty="0"/>
              <a:t>zaplatí tatínkovi v případě bezúročné půjčky?</a:t>
            </a:r>
          </a:p>
          <a:p>
            <a:pPr marL="0" indent="0" defTabSz="914400">
              <a:buNone/>
            </a:pPr>
            <a:r>
              <a:rPr lang="cs-CZ" sz="2400" dirty="0" smtClean="0"/>
              <a:t>165 – 99 = 66 Kč</a:t>
            </a:r>
          </a:p>
          <a:p>
            <a:pPr marL="0" indent="0" defTabSz="914400">
              <a:buNone/>
            </a:pPr>
            <a:r>
              <a:rPr lang="cs-CZ" sz="2400" kern="0" dirty="0" smtClean="0"/>
              <a:t>V </a:t>
            </a:r>
            <a:r>
              <a:rPr lang="cs-CZ" sz="2400" kern="0" dirty="0"/>
              <a:t>případě bezúročné </a:t>
            </a:r>
            <a:r>
              <a:rPr lang="cs-CZ" sz="2400" kern="0" dirty="0" smtClean="0"/>
              <a:t>půjčky zaplatí Eliška 66 Kč?</a:t>
            </a:r>
            <a:endParaRPr lang="cs-CZ" sz="2400" kern="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zaplatí tatínkovi v případě bezúročné půjčky?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/>
              <a:t>Kolik by zaplatila, </a:t>
            </a:r>
            <a:r>
              <a:rPr lang="cs-CZ" sz="2400" kern="0" dirty="0" smtClean="0"/>
              <a:t>kdyby se s vrácením peněz zpozdila o tři měsíce? Kolik z toho jsou smluvní pokuty?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by zaplatila, kdyby roční úročení půjčky bylo 14 </a:t>
            </a:r>
            <a:r>
              <a:rPr lang="cs-CZ" sz="2400" b="1" dirty="0" smtClean="0"/>
              <a:t>%  </a:t>
            </a:r>
            <a:r>
              <a:rPr lang="cs-CZ" sz="2400" dirty="0" smtClean="0"/>
              <a:t>a </a:t>
            </a:r>
            <a:r>
              <a:rPr lang="cs-CZ" sz="2400" kern="0" dirty="0" smtClean="0"/>
              <a:t>půjčku by splatila celou najednou po půl roce?</a:t>
            </a:r>
          </a:p>
          <a:p>
            <a:pPr marL="0" indent="0" defTabSz="914400">
              <a:buNone/>
            </a:pPr>
            <a:endParaRPr lang="cs-CZ" sz="2400" kern="0" dirty="0"/>
          </a:p>
        </p:txBody>
      </p:sp>
      <p:cxnSp>
        <p:nvCxnSpPr>
          <p:cNvPr id="8" name="Přímá spojnice 7"/>
          <p:cNvCxnSpPr/>
          <p:nvPr/>
        </p:nvCxnSpPr>
        <p:spPr bwMode="auto">
          <a:xfrm>
            <a:off x="392654" y="3645024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" name="Přímá spojnice 8"/>
          <p:cNvCxnSpPr/>
          <p:nvPr/>
        </p:nvCxnSpPr>
        <p:spPr bwMode="auto">
          <a:xfrm>
            <a:off x="392654" y="4797152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0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6712"/>
            <a:ext cx="1788059" cy="147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157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2088232" cy="792088"/>
          </a:xfrm>
        </p:spPr>
        <p:txBody>
          <a:bodyPr/>
          <a:lstStyle/>
          <a:p>
            <a:r>
              <a:rPr lang="cs-CZ" sz="3600" dirty="0" smtClean="0"/>
              <a:t>Výpočty: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223386" y="2132856"/>
            <a:ext cx="871008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sz="2400" kern="0" dirty="0" smtClean="0"/>
              <a:t>c) Kolik </a:t>
            </a:r>
            <a:r>
              <a:rPr lang="cs-CZ" sz="2400" kern="0" dirty="0"/>
              <a:t>by zaplatila, kdyby se s vrácením peněz zpozdila o tři měsíce? Kolik z toho jsou smluvní pokuty?</a:t>
            </a:r>
          </a:p>
          <a:p>
            <a:pPr marL="0" indent="0" defTabSz="914400">
              <a:buNone/>
            </a:pPr>
            <a:r>
              <a:rPr lang="cs-CZ" sz="2400" kern="0" dirty="0" smtClean="0"/>
              <a:t>100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  .  66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1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 ..  0,66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10</a:t>
            </a:r>
            <a:r>
              <a:rPr lang="cs-CZ" sz="2400" b="1" dirty="0" smtClean="0"/>
              <a:t>% </a:t>
            </a:r>
            <a:r>
              <a:rPr lang="cs-CZ" sz="2400" dirty="0" smtClean="0"/>
              <a:t>…………………………… 6,60 Kč</a:t>
            </a:r>
          </a:p>
          <a:p>
            <a:pPr marL="0" indent="0" defTabSz="914400">
              <a:buNone/>
            </a:pPr>
            <a:r>
              <a:rPr lang="cs-CZ" sz="2400" dirty="0" smtClean="0"/>
              <a:t>    pokuta za 1 měsíc  5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……………………………..3,30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pokuta za 3 měsíce 15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……………………………9,90 Kč</a:t>
            </a: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Dluh + pokuta   ………………….. 66 Kč + 9,90 = 75,90 = 76 Kč </a:t>
            </a:r>
          </a:p>
          <a:p>
            <a:pPr marL="0" indent="0" defTabSz="914400">
              <a:buNone/>
            </a:pPr>
            <a:r>
              <a:rPr lang="cs-CZ" sz="2400" kern="0" dirty="0" smtClean="0"/>
              <a:t>Celkem by zaplatila 76 Kč, z toho pokuty činí 10 Kč.</a:t>
            </a:r>
            <a:endParaRPr lang="cs-CZ" sz="2400" kern="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zaplatí tatínkovi v případě bezúročné půjčky?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/>
              <a:t>Kolik by zaplatila, </a:t>
            </a:r>
            <a:r>
              <a:rPr lang="cs-CZ" sz="2400" kern="0" dirty="0" smtClean="0"/>
              <a:t>kdyby se s vrácením peněz zpozdila o tři měsíce? Kolik z toho jsou smluvní pokuty?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by zaplatila, kdyby roční úročení půjčky bylo 14 </a:t>
            </a:r>
            <a:r>
              <a:rPr lang="cs-CZ" sz="2400" b="1" dirty="0" smtClean="0"/>
              <a:t>%  </a:t>
            </a:r>
            <a:r>
              <a:rPr lang="cs-CZ" sz="2400" dirty="0" smtClean="0"/>
              <a:t>a </a:t>
            </a:r>
            <a:r>
              <a:rPr lang="cs-CZ" sz="2400" kern="0" dirty="0" smtClean="0"/>
              <a:t>půjčku by splatila celou najednou po půl roce?</a:t>
            </a:r>
          </a:p>
          <a:p>
            <a:pPr marL="0" indent="0" defTabSz="914400">
              <a:buNone/>
            </a:pPr>
            <a:endParaRPr lang="cs-CZ" sz="2400" kern="0" dirty="0"/>
          </a:p>
        </p:txBody>
      </p:sp>
      <p:cxnSp>
        <p:nvCxnSpPr>
          <p:cNvPr id="9" name="Přímá spojnice 8"/>
          <p:cNvCxnSpPr/>
          <p:nvPr/>
        </p:nvCxnSpPr>
        <p:spPr bwMode="auto">
          <a:xfrm>
            <a:off x="392654" y="5301208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1399967" cy="101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86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50979"/>
            <a:ext cx="2088232" cy="792088"/>
          </a:xfrm>
        </p:spPr>
        <p:txBody>
          <a:bodyPr/>
          <a:lstStyle/>
          <a:p>
            <a:r>
              <a:rPr lang="cs-CZ" sz="3600" dirty="0" smtClean="0"/>
              <a:t>Výpočty: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242342" y="2420888"/>
            <a:ext cx="8506122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469900" indent="-469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indent="-4365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</a:defRPr>
            </a:lvl2pPr>
            <a:lvl3pPr marL="1377950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sz="2400">
                <a:solidFill>
                  <a:schemeClr val="tx1"/>
                </a:solidFill>
                <a:latin typeface="+mn-lt"/>
              </a:defRPr>
            </a:lvl3pPr>
            <a:lvl4pPr marL="1827213" indent="-4381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+mn-lt"/>
              </a:defRPr>
            </a:lvl4pPr>
            <a:lvl5pPr marL="22971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5pPr>
            <a:lvl6pPr marL="27543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6pPr>
            <a:lvl7pPr marL="32115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7pPr>
            <a:lvl8pPr marL="36687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8pPr>
            <a:lvl9pPr marL="4125913" indent="-468313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defTabSz="914400">
              <a:buNone/>
            </a:pPr>
            <a:r>
              <a:rPr lang="cs-CZ" sz="2400" kern="0" dirty="0" smtClean="0"/>
              <a:t>d) Kolik </a:t>
            </a:r>
            <a:r>
              <a:rPr lang="cs-CZ" sz="2400" kern="0" dirty="0"/>
              <a:t>by </a:t>
            </a:r>
            <a:r>
              <a:rPr lang="cs-CZ" sz="2400" kern="0" dirty="0" smtClean="0"/>
              <a:t>Eliška zaplatila</a:t>
            </a:r>
            <a:r>
              <a:rPr lang="cs-CZ" sz="2400" kern="0" dirty="0"/>
              <a:t>, kdyby roční úročení půjčky bylo 14 </a:t>
            </a:r>
            <a:r>
              <a:rPr lang="cs-CZ" sz="2400" b="1" dirty="0"/>
              <a:t>%  </a:t>
            </a:r>
            <a:r>
              <a:rPr lang="cs-CZ" sz="2400" dirty="0"/>
              <a:t>a </a:t>
            </a:r>
            <a:r>
              <a:rPr lang="cs-CZ" sz="2400" kern="0" dirty="0"/>
              <a:t>půjčku by splatila celou najednou po půl roce?</a:t>
            </a:r>
          </a:p>
          <a:p>
            <a:pPr marL="0" indent="0" defTabSz="914400">
              <a:buNone/>
            </a:pPr>
            <a:r>
              <a:rPr lang="cs-CZ" sz="2400" kern="0" dirty="0" smtClean="0"/>
              <a:t>100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……………………………… 66 Kč</a:t>
            </a:r>
          </a:p>
          <a:p>
            <a:pPr marL="0" indent="0" defTabSz="91440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1</a:t>
            </a:r>
            <a:r>
              <a:rPr lang="cs-CZ" sz="2400" b="1" dirty="0"/>
              <a:t>% </a:t>
            </a:r>
            <a:r>
              <a:rPr lang="cs-CZ" sz="2400" dirty="0" smtClean="0"/>
              <a:t>………………………… ..  0,66 Kč</a:t>
            </a:r>
          </a:p>
          <a:p>
            <a:pPr marL="0" indent="0" defTabSz="914400">
              <a:buNone/>
            </a:pPr>
            <a:r>
              <a:rPr lang="cs-CZ" sz="2400" dirty="0" smtClean="0"/>
              <a:t>roční úrok ……14</a:t>
            </a:r>
            <a:r>
              <a:rPr lang="cs-CZ" sz="2400" b="1" dirty="0" smtClean="0"/>
              <a:t>% </a:t>
            </a:r>
            <a:r>
              <a:rPr lang="cs-CZ" sz="2400" dirty="0" smtClean="0"/>
              <a:t>………………………14 . </a:t>
            </a:r>
            <a:r>
              <a:rPr lang="cs-CZ" sz="2400" dirty="0"/>
              <a:t> </a:t>
            </a:r>
            <a:r>
              <a:rPr lang="cs-CZ" sz="2400" dirty="0" smtClean="0"/>
              <a:t>0,66 = 9,24 Kč</a:t>
            </a:r>
          </a:p>
          <a:p>
            <a:pPr marL="0" indent="0" defTabSz="914400">
              <a:buNone/>
            </a:pPr>
            <a:r>
              <a:rPr lang="cs-CZ" sz="2400" dirty="0" smtClean="0"/>
              <a:t>úrok za půl roku……(tj.7</a:t>
            </a:r>
            <a:r>
              <a:rPr lang="cs-CZ" sz="2400" b="1" dirty="0" smtClean="0"/>
              <a:t>%) …</a:t>
            </a:r>
            <a:r>
              <a:rPr lang="cs-CZ" sz="2400" dirty="0" smtClean="0"/>
              <a:t>………….….9,24 : 2 = 4,62 Kč</a:t>
            </a:r>
          </a:p>
          <a:p>
            <a:pPr marL="0" indent="0" defTabSz="914400">
              <a:buNone/>
            </a:pPr>
            <a:endParaRPr lang="cs-CZ" sz="1100" dirty="0" smtClean="0"/>
          </a:p>
          <a:p>
            <a:pPr marL="0" indent="0" defTabSz="914400">
              <a:buNone/>
            </a:pPr>
            <a:r>
              <a:rPr lang="cs-CZ" sz="2400" dirty="0" smtClean="0"/>
              <a:t>Celkem…..dluh + úrok   ……………. 66 Kč + 4,62 = 70,62 Kč </a:t>
            </a:r>
          </a:p>
          <a:p>
            <a:pPr marL="0" indent="0" defTabSz="914400">
              <a:buNone/>
            </a:pPr>
            <a:r>
              <a:rPr lang="cs-CZ" sz="2400" kern="0" dirty="0" smtClean="0"/>
              <a:t>Celkem by zaplatila 70,62 Kč, tj. 71 Kč.</a:t>
            </a:r>
            <a:endParaRPr lang="cs-CZ" sz="2400" kern="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r>
              <a:rPr lang="cs-CZ" sz="2400" dirty="0" smtClean="0"/>
              <a:t> </a:t>
            </a: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dirty="0"/>
          </a:p>
          <a:p>
            <a:pPr marL="0" indent="0" defTabSz="914400">
              <a:buNone/>
            </a:pPr>
            <a:endParaRPr lang="cs-CZ" sz="2400" kern="0" dirty="0" smtClean="0"/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zaplatí tatínkovi v případě bezúročné půjčky?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/>
              <a:t>Kolik by zaplatila, </a:t>
            </a:r>
            <a:r>
              <a:rPr lang="cs-CZ" sz="2400" kern="0" dirty="0" smtClean="0"/>
              <a:t>kdyby se s vrácením peněz zpozdila o tři měsíce? Kolik z toho jsou smluvní pokuty?</a:t>
            </a:r>
          </a:p>
          <a:p>
            <a:pPr defTabSz="914400">
              <a:buFont typeface="Wingdings" panose="05000000000000000000" pitchFamily="2" charset="2"/>
              <a:buChar char="Ø"/>
            </a:pPr>
            <a:r>
              <a:rPr lang="cs-CZ" sz="2400" kern="0" dirty="0" smtClean="0"/>
              <a:t>Kolik by zaplatila, kdyby roční úročení půjčky bylo 14 </a:t>
            </a:r>
            <a:r>
              <a:rPr lang="cs-CZ" sz="2400" b="1" dirty="0" smtClean="0"/>
              <a:t>%  </a:t>
            </a:r>
            <a:r>
              <a:rPr lang="cs-CZ" sz="2400" dirty="0" smtClean="0"/>
              <a:t>a </a:t>
            </a:r>
            <a:r>
              <a:rPr lang="cs-CZ" sz="2400" kern="0" dirty="0" smtClean="0"/>
              <a:t>půjčku by splatila celou najednou po půl roce?</a:t>
            </a:r>
          </a:p>
          <a:p>
            <a:pPr marL="0" indent="0" defTabSz="914400">
              <a:buNone/>
            </a:pPr>
            <a:endParaRPr lang="cs-CZ" sz="2400" kern="0" dirty="0"/>
          </a:p>
        </p:txBody>
      </p:sp>
      <p:cxnSp>
        <p:nvCxnSpPr>
          <p:cNvPr id="9" name="Přímá spojnice 8"/>
          <p:cNvCxnSpPr/>
          <p:nvPr/>
        </p:nvCxnSpPr>
        <p:spPr bwMode="auto">
          <a:xfrm>
            <a:off x="323528" y="5085184"/>
            <a:ext cx="7776864" cy="0"/>
          </a:xfrm>
          <a:prstGeom prst="line">
            <a:avLst/>
          </a:prstGeom>
          <a:solidFill>
            <a:srgbClr val="00B8FF"/>
          </a:solidFill>
          <a:ln w="25400" cap="flat" cmpd="sng" algn="ctr">
            <a:solidFill>
              <a:srgbClr val="9900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6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80728"/>
            <a:ext cx="176000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35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445624" cy="4039603"/>
          </a:xfrm>
        </p:spPr>
        <p:txBody>
          <a:bodyPr/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Eliška si dnes na půjčku jenom hrála</a:t>
            </a:r>
            <a:endParaRPr lang="cs-CZ" sz="2800" b="1" i="1" dirty="0" smtClean="0">
              <a:solidFill>
                <a:schemeClr val="bg2"/>
              </a:solidFill>
            </a:endParaRPr>
          </a:p>
          <a:p>
            <a:r>
              <a:rPr lang="cs-CZ" sz="2800" b="1" i="1" dirty="0" smtClean="0">
                <a:solidFill>
                  <a:schemeClr val="bg2"/>
                </a:solidFill>
              </a:rPr>
              <a:t>Půjčila si „malé peníze“ a od tatínka ji nehrozilo žádné nebezpečí, že bude ošizena</a:t>
            </a:r>
            <a:endParaRPr lang="cs-CZ" sz="2800" b="1" i="1" dirty="0">
              <a:solidFill>
                <a:schemeClr val="bg2"/>
              </a:solidFill>
            </a:endParaRPr>
          </a:p>
          <a:p>
            <a:r>
              <a:rPr lang="cs-CZ" sz="2800" b="1" i="1" dirty="0" smtClean="0">
                <a:solidFill>
                  <a:schemeClr val="bg2"/>
                </a:solidFill>
              </a:rPr>
              <a:t>Ve skutečnosti je situace mnohem vážnější</a:t>
            </a:r>
            <a:r>
              <a:rPr lang="cs-CZ" altLang="cs-CZ" sz="2800" b="1" i="1" dirty="0" smtClean="0">
                <a:solidFill>
                  <a:schemeClr val="bg2"/>
                </a:solidFill>
              </a:rPr>
              <a:t> </a:t>
            </a:r>
            <a:endParaRPr lang="cs-CZ" altLang="cs-CZ" sz="2800" b="1" i="1" dirty="0">
              <a:solidFill>
                <a:schemeClr val="bg2"/>
              </a:solidFill>
            </a:endParaRPr>
          </a:p>
          <a:p>
            <a:r>
              <a:rPr lang="cs-CZ" altLang="cs-CZ" sz="2800" b="1" i="1" dirty="0" smtClean="0">
                <a:solidFill>
                  <a:schemeClr val="bg2"/>
                </a:solidFill>
              </a:rPr>
              <a:t>Možná jste sami slyšeli o lidech, kteří se </a:t>
            </a:r>
            <a:r>
              <a:rPr lang="cs-CZ" altLang="cs-CZ" sz="2800" b="1" i="1" dirty="0" smtClean="0">
                <a:solidFill>
                  <a:schemeClr val="bg2"/>
                </a:solidFill>
              </a:rPr>
              <a:t>i kvůli malému dluhu dostali do velkých potíží</a:t>
            </a:r>
          </a:p>
          <a:p>
            <a:r>
              <a:rPr lang="cs-CZ" altLang="cs-CZ" sz="2800" b="1" i="1" dirty="0" smtClean="0">
                <a:solidFill>
                  <a:schemeClr val="bg2"/>
                </a:solidFill>
              </a:rPr>
              <a:t>Příště si o půjčkách povíme více</a:t>
            </a:r>
            <a:endParaRPr lang="cs-CZ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Shrnutí</a:t>
            </a:r>
            <a:r>
              <a:rPr lang="cs-CZ" sz="3600" dirty="0" smtClean="0"/>
              <a:t> </a:t>
            </a:r>
            <a:r>
              <a:rPr lang="cs-CZ" sz="3600" dirty="0" smtClean="0"/>
              <a:t>: </a:t>
            </a:r>
            <a:endParaRPr lang="cs-CZ" sz="3600" dirty="0"/>
          </a:p>
        </p:txBody>
      </p:sp>
      <p:pic>
        <p:nvPicPr>
          <p:cNvPr id="5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58417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49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/>
              <a:t>Dnes se s vámi Kropáčkovi loučí</a:t>
            </a:r>
          </a:p>
        </p:txBody>
      </p:sp>
      <p:pic>
        <p:nvPicPr>
          <p:cNvPr id="142342" name="imgPreview" descr="chlapci,dcery,d&amp;ecaron;ti,dívky,matky,mu&amp;zcaron;i,osoby,otcové,po&amp;ccaron;así,ro&amp;ccaron;ní období,rodiny,sn&amp;ecaron;huláci,synové,&amp;zcaron;eny,zima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1844675"/>
            <a:ext cx="5905500" cy="44640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23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2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7948612" cy="503238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/>
              <a:t>použité zdroje: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89138"/>
            <a:ext cx="8208962" cy="4176712"/>
          </a:xfr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/>
          <a:p>
            <a:pPr indent="-468313">
              <a:spcBef>
                <a:spcPts val="47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2000" b="1" dirty="0"/>
              <a:t>Obrázky:</a:t>
            </a:r>
          </a:p>
          <a:p>
            <a:pPr indent="-468313">
              <a:spcBef>
                <a:spcPts val="325"/>
              </a:spcBef>
              <a:buClrTx/>
              <a:buSzPct val="65000"/>
              <a:buFontTx/>
              <a:buChar char="•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400" b="1" dirty="0"/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1700" b="1" dirty="0"/>
              <a:t>AUTOR NEUVEDEN. </a:t>
            </a:r>
            <a:r>
              <a:rPr lang="cs-CZ" altLang="cs-CZ" sz="1700" b="1" i="1" dirty="0"/>
              <a:t>Kliparty Microsoft Office</a:t>
            </a:r>
            <a:r>
              <a:rPr lang="cs-CZ" altLang="cs-CZ" sz="1700" b="1" dirty="0"/>
              <a:t> [online]. [cit. 28.11.2012]. Dostupný na WWW: </a:t>
            </a:r>
            <a:r>
              <a:rPr lang="cs-CZ" altLang="cs-CZ" sz="1700" b="1" dirty="0">
                <a:solidFill>
                  <a:srgbClr val="336699"/>
                </a:solidFill>
                <a:hlinkClick r:id="rId3"/>
              </a:rPr>
              <a:t>http://office.microsoft.com/</a:t>
            </a:r>
          </a:p>
          <a:p>
            <a:pPr indent="-468313">
              <a:spcBef>
                <a:spcPts val="400"/>
              </a:spcBef>
              <a:buClr>
                <a:srgbClr val="CC0000"/>
              </a:buClr>
              <a:buSzPct val="65000"/>
              <a:buFont typeface="Wingdings" pitchFamily="2" charset="2"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b="1" dirty="0">
              <a:solidFill>
                <a:srgbClr val="336699"/>
              </a:solidFill>
              <a:hlinkClick r:id="rId3"/>
            </a:endParaRPr>
          </a:p>
          <a:p>
            <a:pPr indent="-468313">
              <a:spcBef>
                <a:spcPts val="400"/>
              </a:spcBef>
              <a:buClrTx/>
              <a:buSzPct val="65000"/>
              <a:buFontTx/>
              <a:buChar char="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17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Kvadrant">
  <a:themeElements>
    <a:clrScheme name="Kvadrant 8">
      <a:dk1>
        <a:srgbClr val="000033"/>
      </a:dk1>
      <a:lt1>
        <a:srgbClr val="FFFFFF"/>
      </a:lt1>
      <a:dk2>
        <a:srgbClr val="003366"/>
      </a:dk2>
      <a:lt2>
        <a:srgbClr val="275C6D"/>
      </a:lt2>
      <a:accent1>
        <a:srgbClr val="A7D2DF"/>
      </a:accent1>
      <a:accent2>
        <a:srgbClr val="108DA6"/>
      </a:accent2>
      <a:accent3>
        <a:srgbClr val="FFFFFF"/>
      </a:accent3>
      <a:accent4>
        <a:srgbClr val="00002A"/>
      </a:accent4>
      <a:accent5>
        <a:srgbClr val="D0E5EC"/>
      </a:accent5>
      <a:accent6>
        <a:srgbClr val="0D7F96"/>
      </a:accent6>
      <a:hlink>
        <a:srgbClr val="666699"/>
      </a:hlink>
      <a:folHlink>
        <a:srgbClr val="9999FF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3239</TotalTime>
  <Words>921</Words>
  <Application>Microsoft Office PowerPoint</Application>
  <PresentationFormat>Předvádění na obrazovce (4:3)</PresentationFormat>
  <Paragraphs>143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Kvadrant</vt:lpstr>
      <vt:lpstr>Prezentace aplikace PowerPoint</vt:lpstr>
      <vt:lpstr>Rodina Kropáčkova se vrací:</vt:lpstr>
      <vt:lpstr>Co nás  dnes čeká ?</vt:lpstr>
      <vt:lpstr>Jak je to s Eliščiným dárkem pro maminku ?</vt:lpstr>
      <vt:lpstr>Co navrhuje Eliška ? </vt:lpstr>
      <vt:lpstr>Moc otázek najednou ? </vt:lpstr>
      <vt:lpstr>Návrh smlouvy: </vt:lpstr>
      <vt:lpstr>Výpočty: </vt:lpstr>
      <vt:lpstr>Výpočty: </vt:lpstr>
      <vt:lpstr>Výpočty: </vt:lpstr>
      <vt:lpstr>Výpočty: </vt:lpstr>
      <vt:lpstr>Shrnutí : </vt:lpstr>
      <vt:lpstr>Dnes se s vámi Kropáčkovi loučí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herrmannova</dc:creator>
  <cp:lastModifiedBy>Jarmiolaq Moravcová</cp:lastModifiedBy>
  <cp:revision>143</cp:revision>
  <cp:lastPrinted>1601-01-01T00:00:00Z</cp:lastPrinted>
  <dcterms:created xsi:type="dcterms:W3CDTF">2012-05-25T05:09:32Z</dcterms:created>
  <dcterms:modified xsi:type="dcterms:W3CDTF">2013-12-05T21:12:13Z</dcterms:modified>
</cp:coreProperties>
</file>