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5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</a:t>
          </a:r>
          <a:r>
            <a:rPr lang="cs-CZ" dirty="0" smtClean="0"/>
            <a:t> Základní škola a Mateřská škola Studená, okres Jindřichův Hradec 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Eva </a:t>
          </a:r>
          <a:r>
            <a:rPr lang="cs-CZ" dirty="0" err="1" smtClean="0"/>
            <a:t>Kotounová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Podmiňovací způsob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smtClean="0"/>
            <a:t>: 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VY_32_INOVACE_2C55Čj6_Podmiňovací způsob</a:t>
          </a:r>
          <a:endParaRPr lang="cs-CZ" dirty="0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 custLinFactNeighborX="0" custLinFactNeighborY="-1288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 custLinFactNeighborX="0" custLinFactNeighborY="90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 custLinFactNeighborX="0" custLinFactNeighborY="110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 custLinFactNeighborX="0" custLinFactNeighborY="192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D9B2770-7FC6-4DE5-AE34-61119D1FDB8A}" type="presOf" srcId="{C73C7642-F245-4585-8F88-243F9FAEF6CA}" destId="{9A9B6F4F-B6FF-4F2D-B640-A8473E589523}" srcOrd="0" destOrd="0" presId="urn:microsoft.com/office/officeart/2005/8/layout/target3"/>
    <dgm:cxn modelId="{ADE98EB3-DD62-45CA-B3FF-41230AEAFEAF}" type="presOf" srcId="{C73C7642-F245-4585-8F88-243F9FAEF6CA}" destId="{59F530CB-4999-43B3-A00D-6AB53886BD77}" srcOrd="1" destOrd="0" presId="urn:microsoft.com/office/officeart/2005/8/layout/target3"/>
    <dgm:cxn modelId="{4B9AA235-306B-4C59-82F1-1C150D73698D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5122E579-159B-4B6C-A94C-6D10488337C8}" type="presOf" srcId="{EBC41103-E2E5-4D48-9B4B-425520D3D098}" destId="{A27B6496-BF1B-4384-9217-9659064D5D6A}" srcOrd="1" destOrd="0" presId="urn:microsoft.com/office/officeart/2005/8/layout/target3"/>
    <dgm:cxn modelId="{DF517345-DDD6-4F79-9D2A-45A03A8550B7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8398601-8A32-468F-B5BE-71B6BA89EA9C}" type="presOf" srcId="{445C7998-7549-48B0-BD68-D4F0167F02E5}" destId="{BC35EE03-4121-4EF9-923D-7CB6D30D358D}" srcOrd="0" destOrd="0" presId="urn:microsoft.com/office/officeart/2005/8/layout/target3"/>
    <dgm:cxn modelId="{4E4A1130-A7B7-45BF-99AE-E25F3BCC4E64}" type="presOf" srcId="{EBC41103-E2E5-4D48-9B4B-425520D3D098}" destId="{3BA01B75-849B-4716-8BCD-084A86FF328F}" srcOrd="0" destOrd="0" presId="urn:microsoft.com/office/officeart/2005/8/layout/target3"/>
    <dgm:cxn modelId="{A47E91B7-4237-4DCD-9AA1-F1ED5231CBBE}" type="presOf" srcId="{39F8B381-5807-488E-AC22-73DD4140ED4A}" destId="{71045F8C-00FA-488E-A7BD-E2E6753D979D}" srcOrd="0" destOrd="0" presId="urn:microsoft.com/office/officeart/2005/8/layout/target3"/>
    <dgm:cxn modelId="{058563D2-39C2-4216-9FFC-8A8F0A4F1FD4}" type="presOf" srcId="{FBBFC3EA-9D9D-4F3A-BEA6-9C2C0E46BF20}" destId="{832BF48F-0145-4429-9E02-8FCA946CCE9E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F5B08BEE-62CA-4B41-8771-152C1843614E}" type="presOf" srcId="{445C7998-7549-48B0-BD68-D4F0167F02E5}" destId="{4D19AB04-24FA-40C2-B203-52AE3D15E171}" srcOrd="1" destOrd="0" presId="urn:microsoft.com/office/officeart/2005/8/layout/target3"/>
    <dgm:cxn modelId="{87EC1684-6EE3-444E-A1F6-86DAD8482CA0}" type="presOf" srcId="{019433A1-1324-4DE1-9E6F-32B851095F74}" destId="{A3817367-F2BC-482F-8832-FA00B51DCCF3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BD858D58-8268-44E5-B714-6B738CD90727}" type="presParOf" srcId="{71045F8C-00FA-488E-A7BD-E2E6753D979D}" destId="{3577EC6B-C980-4F34-8C69-4365E7B8FC8C}" srcOrd="0" destOrd="0" presId="urn:microsoft.com/office/officeart/2005/8/layout/target3"/>
    <dgm:cxn modelId="{B3FE8C8F-5F02-4C0F-AE53-0F9FDF026714}" type="presParOf" srcId="{71045F8C-00FA-488E-A7BD-E2E6753D979D}" destId="{6940EB87-DC1D-4BC3-9408-9AC2E1FFC039}" srcOrd="1" destOrd="0" presId="urn:microsoft.com/office/officeart/2005/8/layout/target3"/>
    <dgm:cxn modelId="{9184E317-5002-4CD9-B336-D52AF1F9E28A}" type="presParOf" srcId="{71045F8C-00FA-488E-A7BD-E2E6753D979D}" destId="{BC35EE03-4121-4EF9-923D-7CB6D30D358D}" srcOrd="2" destOrd="0" presId="urn:microsoft.com/office/officeart/2005/8/layout/target3"/>
    <dgm:cxn modelId="{652E9B18-811B-481D-97B5-7F83A1A1B7CD}" type="presParOf" srcId="{71045F8C-00FA-488E-A7BD-E2E6753D979D}" destId="{C95EEA27-3CBF-4645-A92D-9D8AF5C1CBFC}" srcOrd="3" destOrd="0" presId="urn:microsoft.com/office/officeart/2005/8/layout/target3"/>
    <dgm:cxn modelId="{81423728-87BC-4AAF-BBAF-C8A42D9AD061}" type="presParOf" srcId="{71045F8C-00FA-488E-A7BD-E2E6753D979D}" destId="{851BB866-B6AE-4566-893F-4C635BA974FC}" srcOrd="4" destOrd="0" presId="urn:microsoft.com/office/officeart/2005/8/layout/target3"/>
    <dgm:cxn modelId="{F1C12580-CBDD-4C16-BFFE-50EF2285055F}" type="presParOf" srcId="{71045F8C-00FA-488E-A7BD-E2E6753D979D}" destId="{643EA938-EDE0-4533-ACCC-D2BD6F3A527C}" srcOrd="5" destOrd="0" presId="urn:microsoft.com/office/officeart/2005/8/layout/target3"/>
    <dgm:cxn modelId="{1059043E-1BB9-4B5F-9783-1E10314D0D5F}" type="presParOf" srcId="{71045F8C-00FA-488E-A7BD-E2E6753D979D}" destId="{92F31B18-D66D-4CC7-89B9-378928DE877D}" srcOrd="6" destOrd="0" presId="urn:microsoft.com/office/officeart/2005/8/layout/target3"/>
    <dgm:cxn modelId="{64C1553C-727C-4110-9BAC-40FCF8EE9F8C}" type="presParOf" srcId="{71045F8C-00FA-488E-A7BD-E2E6753D979D}" destId="{902074E1-B931-4618-97F1-FADBE82E9C3C}" srcOrd="7" destOrd="0" presId="urn:microsoft.com/office/officeart/2005/8/layout/target3"/>
    <dgm:cxn modelId="{72DC1620-ED15-48FB-A145-59BC78544BA4}" type="presParOf" srcId="{71045F8C-00FA-488E-A7BD-E2E6753D979D}" destId="{A3817367-F2BC-482F-8832-FA00B51DCCF3}" srcOrd="8" destOrd="0" presId="urn:microsoft.com/office/officeart/2005/8/layout/target3"/>
    <dgm:cxn modelId="{854172A0-7347-4923-91D4-F173DE8AAC8E}" type="presParOf" srcId="{71045F8C-00FA-488E-A7BD-E2E6753D979D}" destId="{2DD79E57-A63E-47D4-A1AB-6DF333476AD4}" srcOrd="9" destOrd="0" presId="urn:microsoft.com/office/officeart/2005/8/layout/target3"/>
    <dgm:cxn modelId="{0B720D3B-7864-4D6E-995E-37B651FE57CC}" type="presParOf" srcId="{71045F8C-00FA-488E-A7BD-E2E6753D979D}" destId="{648967D3-ED80-4214-8D87-4E7012561E4A}" srcOrd="10" destOrd="0" presId="urn:microsoft.com/office/officeart/2005/8/layout/target3"/>
    <dgm:cxn modelId="{BAE9725E-38BE-4426-AA67-5DC13255303E}" type="presParOf" srcId="{71045F8C-00FA-488E-A7BD-E2E6753D979D}" destId="{9A9B6F4F-B6FF-4F2D-B640-A8473E589523}" srcOrd="11" destOrd="0" presId="urn:microsoft.com/office/officeart/2005/8/layout/target3"/>
    <dgm:cxn modelId="{A1528C0C-972F-4FAF-A9E9-D13B41622833}" type="presParOf" srcId="{71045F8C-00FA-488E-A7BD-E2E6753D979D}" destId="{13BD0FAF-9F2C-4708-9E63-A8E8E5252943}" srcOrd="12" destOrd="0" presId="urn:microsoft.com/office/officeart/2005/8/layout/target3"/>
    <dgm:cxn modelId="{E4053C87-8CE3-4443-A4AA-08F28B98D95B}" type="presParOf" srcId="{71045F8C-00FA-488E-A7BD-E2E6753D979D}" destId="{6821E7C9-5E4B-45FA-8F82-01E6F26FAA25}" srcOrd="13" destOrd="0" presId="urn:microsoft.com/office/officeart/2005/8/layout/target3"/>
    <dgm:cxn modelId="{A53AD993-2880-4696-8BB5-BF48C6033240}" type="presParOf" srcId="{71045F8C-00FA-488E-A7BD-E2E6753D979D}" destId="{3BA01B75-849B-4716-8BCD-084A86FF328F}" srcOrd="14" destOrd="0" presId="urn:microsoft.com/office/officeart/2005/8/layout/target3"/>
    <dgm:cxn modelId="{20A2C487-5B2A-4FC2-BD29-F9BFA53316E5}" type="presParOf" srcId="{71045F8C-00FA-488E-A7BD-E2E6753D979D}" destId="{4D19AB04-24FA-40C2-B203-52AE3D15E171}" srcOrd="15" destOrd="0" presId="urn:microsoft.com/office/officeart/2005/8/layout/target3"/>
    <dgm:cxn modelId="{A824A9C2-FA2E-4696-AB6D-3A3264A02365}" type="presParOf" srcId="{71045F8C-00FA-488E-A7BD-E2E6753D979D}" destId="{832BF48F-0145-4429-9E02-8FCA946CCE9E}" srcOrd="16" destOrd="0" presId="urn:microsoft.com/office/officeart/2005/8/layout/target3"/>
    <dgm:cxn modelId="{1257B1C5-1D91-4ECB-ACB0-55D3AC078BCC}" type="presParOf" srcId="{71045F8C-00FA-488E-A7BD-E2E6753D979D}" destId="{E7297F21-D4FD-4A41-AE58-814D01A6B5E7}" srcOrd="17" destOrd="0" presId="urn:microsoft.com/office/officeart/2005/8/layout/target3"/>
    <dgm:cxn modelId="{C11F4517-3F96-43FF-B15D-C836B8D2CA48}" type="presParOf" srcId="{71045F8C-00FA-488E-A7BD-E2E6753D979D}" destId="{59F530CB-4999-43B3-A00D-6AB53886BD77}" srcOrd="18" destOrd="0" presId="urn:microsoft.com/office/officeart/2005/8/layout/target3"/>
    <dgm:cxn modelId="{8D896EE6-59C2-414A-8112-3B55265C0C3A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</a:t>
          </a:r>
          <a:r>
            <a:rPr lang="cs-CZ" sz="1800" kern="1200" dirty="0" smtClean="0"/>
            <a:t> Základní škola a Mateřská škola Studená, okres Jindřichův Hradec 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8058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</a:t>
          </a:r>
          <a:r>
            <a:rPr lang="cs-CZ" sz="1800" kern="1200" dirty="0" smtClean="0"/>
            <a:t>: Mgr. Eva </a:t>
          </a:r>
          <a:r>
            <a:rPr lang="cs-CZ" sz="1800" kern="1200" dirty="0" err="1" smtClean="0"/>
            <a:t>Kotounová</a:t>
          </a:r>
          <a:endParaRPr lang="cs-CZ" sz="1800" kern="1200" dirty="0"/>
        </a:p>
      </dsp:txBody>
      <dsp:txXfrm>
        <a:off x="2016223" y="648058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316227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VY_32_INOVACE_2C55Čj6_Podmiňovací způsob</a:t>
          </a:r>
          <a:endParaRPr lang="cs-CZ" sz="1800" kern="1200" dirty="0"/>
        </a:p>
      </dsp:txBody>
      <dsp:txXfrm>
        <a:off x="2016223" y="1316227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64296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Podmiňovací způsob</a:t>
          </a:r>
          <a:endParaRPr lang="cs-CZ" sz="1800" kern="1200" dirty="0"/>
        </a:p>
      </dsp:txBody>
      <dsp:txXfrm>
        <a:off x="2016223" y="1964296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smtClean="0"/>
            <a:t>: 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A279B6-57C6-4880-8FDC-AE1B4EB3AB0F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36B899-349A-44AA-B3BA-E8969BFB46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80972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A279B6-57C6-4880-8FDC-AE1B4EB3AB0F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36B899-349A-44AA-B3BA-E8969BFB46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9526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A279B6-57C6-4880-8FDC-AE1B4EB3AB0F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36B899-349A-44AA-B3BA-E8969BFB46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86984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A279B6-57C6-4880-8FDC-AE1B4EB3AB0F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36B899-349A-44AA-B3BA-E8969BFB46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14080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A279B6-57C6-4880-8FDC-AE1B4EB3AB0F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36B899-349A-44AA-B3BA-E8969BFB46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8416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A279B6-57C6-4880-8FDC-AE1B4EB3AB0F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36B899-349A-44AA-B3BA-E8969BFB46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236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A279B6-57C6-4880-8FDC-AE1B4EB3AB0F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36B899-349A-44AA-B3BA-E8969BFB46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36709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A279B6-57C6-4880-8FDC-AE1B4EB3AB0F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36B899-349A-44AA-B3BA-E8969BFB46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20168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A279B6-57C6-4880-8FDC-AE1B4EB3AB0F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36B899-349A-44AA-B3BA-E8969BFB46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03101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A279B6-57C6-4880-8FDC-AE1B4EB3AB0F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36B899-349A-44AA-B3BA-E8969BFB46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16433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A279B6-57C6-4880-8FDC-AE1B4EB3AB0F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36B899-349A-44AA-B3BA-E8969BFB46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20627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A279B6-57C6-4880-8FDC-AE1B4EB3AB0F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36B899-349A-44AA-B3BA-E8969BFB46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80133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4096046801"/>
              </p:ext>
            </p:extLst>
          </p:nvPr>
        </p:nvGraphicFramePr>
        <p:xfrm>
          <a:off x="1187624" y="21046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7209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670659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učivo je určeno žákům 6. ročníku</a:t>
            </a:r>
          </a:p>
          <a:p>
            <a:r>
              <a:rPr lang="cs-CZ" dirty="0" smtClean="0"/>
              <a:t>prezentace určena pro promítání na IT</a:t>
            </a:r>
          </a:p>
          <a:p>
            <a:r>
              <a:rPr lang="cs-CZ" dirty="0" smtClean="0"/>
              <a:t>podporuje aktivitu žáků při procvičování podmiňovacího způsobu přítomného a minulého</a:t>
            </a:r>
          </a:p>
          <a:p>
            <a:r>
              <a:rPr lang="cs-CZ" dirty="0" smtClean="0"/>
              <a:t>pomůcky: učebnice, nástěnné tabule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248949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Podmiňovací způsob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s</a:t>
            </a:r>
            <a:r>
              <a:rPr lang="cs-CZ" dirty="0" smtClean="0"/>
              <a:t>loveso v podmiňovacím způsobu vyjadřuje děj, který by mohl nastat za určitých podmínek</a:t>
            </a:r>
          </a:p>
          <a:p>
            <a:r>
              <a:rPr lang="cs-CZ" dirty="0"/>
              <a:t>t</a:t>
            </a:r>
            <a:r>
              <a:rPr lang="cs-CZ" dirty="0" smtClean="0"/>
              <a:t>vary podmiňovacího způsobu jsou složené:</a:t>
            </a:r>
          </a:p>
          <a:p>
            <a:pPr marL="0" indent="0">
              <a:buNone/>
            </a:pPr>
            <a:r>
              <a:rPr lang="cs-CZ" dirty="0" smtClean="0"/>
              <a:t>	</a:t>
            </a:r>
            <a:r>
              <a:rPr lang="cs-CZ" dirty="0" smtClean="0">
                <a:solidFill>
                  <a:srgbClr val="C00000"/>
                </a:solidFill>
              </a:rPr>
              <a:t>příčestí minulé </a:t>
            </a:r>
            <a:r>
              <a:rPr lang="cs-CZ" dirty="0" smtClean="0"/>
              <a:t>+ tvary slovesa být (</a:t>
            </a:r>
            <a:r>
              <a:rPr lang="cs-CZ" dirty="0" smtClean="0">
                <a:solidFill>
                  <a:srgbClr val="C00000"/>
                </a:solidFill>
              </a:rPr>
              <a:t>bych, 	bys, by, bychom, byste, by</a:t>
            </a:r>
            <a:r>
              <a:rPr lang="cs-CZ" dirty="0" smtClean="0"/>
              <a:t>)</a:t>
            </a:r>
          </a:p>
          <a:p>
            <a:r>
              <a:rPr lang="cs-CZ" dirty="0" smtClean="0"/>
              <a:t>2. osoba čísla jednotného u zvratných sloves jsou tvary: učil </a:t>
            </a:r>
            <a:r>
              <a:rPr lang="cs-CZ" dirty="0" smtClean="0">
                <a:solidFill>
                  <a:srgbClr val="C00000"/>
                </a:solidFill>
              </a:rPr>
              <a:t>by ses</a:t>
            </a:r>
            <a:r>
              <a:rPr lang="cs-CZ" dirty="0" smtClean="0"/>
              <a:t>, přál </a:t>
            </a:r>
            <a:r>
              <a:rPr lang="cs-CZ" dirty="0" smtClean="0">
                <a:solidFill>
                  <a:srgbClr val="C00000"/>
                </a:solidFill>
              </a:rPr>
              <a:t>by sis</a:t>
            </a:r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699708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Podmiňovací způsob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cs-CZ" dirty="0" smtClean="0">
                <a:solidFill>
                  <a:srgbClr val="C00000"/>
                </a:solidFill>
              </a:rPr>
              <a:t>přítomný</a:t>
            </a:r>
            <a:endParaRPr lang="cs-CZ" dirty="0">
              <a:solidFill>
                <a:srgbClr val="C00000"/>
              </a:solidFill>
            </a:endParaRPr>
          </a:p>
          <a:p>
            <a:pPr marL="0" indent="0" algn="just">
              <a:buNone/>
            </a:pPr>
            <a:r>
              <a:rPr lang="cs-CZ" dirty="0"/>
              <a:t>č</a:t>
            </a:r>
            <a:r>
              <a:rPr lang="cs-CZ" dirty="0" smtClean="0"/>
              <a:t>íslo jednotné</a:t>
            </a:r>
          </a:p>
          <a:p>
            <a:pPr marL="514350" indent="-514350" algn="just">
              <a:buAutoNum type="arabicPeriod"/>
            </a:pPr>
            <a:r>
              <a:rPr lang="cs-CZ" dirty="0" smtClean="0"/>
              <a:t> četl </a:t>
            </a:r>
            <a:r>
              <a:rPr lang="cs-CZ" dirty="0" smtClean="0">
                <a:solidFill>
                  <a:srgbClr val="C00000"/>
                </a:solidFill>
              </a:rPr>
              <a:t>bych</a:t>
            </a:r>
          </a:p>
          <a:p>
            <a:pPr marL="514350" indent="-514350" algn="just">
              <a:buAutoNum type="arabicPeriod"/>
            </a:pPr>
            <a:r>
              <a:rPr lang="cs-CZ" dirty="0" smtClean="0"/>
              <a:t> četl </a:t>
            </a:r>
            <a:r>
              <a:rPr lang="cs-CZ" dirty="0" smtClean="0">
                <a:solidFill>
                  <a:srgbClr val="C00000"/>
                </a:solidFill>
              </a:rPr>
              <a:t>bys</a:t>
            </a:r>
          </a:p>
          <a:p>
            <a:pPr marL="514350" indent="-514350" algn="just">
              <a:buAutoNum type="arabicPeriod"/>
            </a:pPr>
            <a:r>
              <a:rPr lang="cs-CZ" dirty="0" smtClean="0"/>
              <a:t> četl </a:t>
            </a:r>
            <a:r>
              <a:rPr lang="cs-CZ" dirty="0" smtClean="0">
                <a:solidFill>
                  <a:srgbClr val="C00000"/>
                </a:solidFill>
              </a:rPr>
              <a:t>by</a:t>
            </a:r>
          </a:p>
          <a:p>
            <a:pPr marL="514350" indent="-514350" algn="just">
              <a:buAutoNum type="arabicPeriod"/>
            </a:pPr>
            <a:endParaRPr lang="cs-CZ" dirty="0" smtClean="0"/>
          </a:p>
          <a:p>
            <a:pPr marL="0" indent="0" algn="just">
              <a:buNone/>
            </a:pPr>
            <a:r>
              <a:rPr lang="cs-CZ" dirty="0" smtClean="0"/>
              <a:t>číslo množné</a:t>
            </a:r>
          </a:p>
          <a:p>
            <a:pPr marL="514350" indent="-514350" algn="just">
              <a:buAutoNum type="arabicPeriod"/>
            </a:pPr>
            <a:r>
              <a:rPr lang="cs-CZ" dirty="0" smtClean="0"/>
              <a:t> četli </a:t>
            </a:r>
            <a:r>
              <a:rPr lang="cs-CZ" dirty="0" smtClean="0">
                <a:solidFill>
                  <a:srgbClr val="C00000"/>
                </a:solidFill>
              </a:rPr>
              <a:t>bychom</a:t>
            </a:r>
          </a:p>
          <a:p>
            <a:pPr marL="514350" indent="-514350" algn="just">
              <a:buAutoNum type="arabicPeriod"/>
            </a:pPr>
            <a:r>
              <a:rPr lang="cs-CZ" dirty="0" smtClean="0"/>
              <a:t> četli </a:t>
            </a:r>
            <a:r>
              <a:rPr lang="cs-CZ" dirty="0" smtClean="0">
                <a:solidFill>
                  <a:srgbClr val="C00000"/>
                </a:solidFill>
              </a:rPr>
              <a:t>byste</a:t>
            </a:r>
          </a:p>
          <a:p>
            <a:pPr marL="514350" indent="-514350" algn="just">
              <a:buAutoNum type="arabicPeriod"/>
            </a:pPr>
            <a:r>
              <a:rPr lang="cs-CZ" dirty="0" smtClean="0"/>
              <a:t> četli </a:t>
            </a:r>
            <a:r>
              <a:rPr lang="cs-CZ" dirty="0" smtClean="0">
                <a:solidFill>
                  <a:srgbClr val="C00000"/>
                </a:solidFill>
              </a:rPr>
              <a:t>by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cs-CZ" dirty="0" smtClean="0">
                <a:solidFill>
                  <a:srgbClr val="C00000"/>
                </a:solidFill>
              </a:rPr>
              <a:t>minulý</a:t>
            </a:r>
          </a:p>
          <a:p>
            <a:pPr marL="0" indent="0" algn="just">
              <a:buNone/>
            </a:pPr>
            <a:r>
              <a:rPr lang="cs-CZ" dirty="0"/>
              <a:t>č</a:t>
            </a:r>
            <a:r>
              <a:rPr lang="cs-CZ" dirty="0" smtClean="0"/>
              <a:t>íslo jednotné</a:t>
            </a:r>
          </a:p>
          <a:p>
            <a:pPr marL="514350" indent="-514350" algn="just">
              <a:buAutoNum type="arabicPeriod"/>
            </a:pPr>
            <a:r>
              <a:rPr lang="cs-CZ" dirty="0" smtClean="0"/>
              <a:t> </a:t>
            </a:r>
            <a:r>
              <a:rPr lang="cs-CZ" dirty="0" smtClean="0">
                <a:solidFill>
                  <a:srgbClr val="C00000"/>
                </a:solidFill>
              </a:rPr>
              <a:t>byl bych </a:t>
            </a:r>
            <a:r>
              <a:rPr lang="cs-CZ" dirty="0" smtClean="0"/>
              <a:t>četl</a:t>
            </a:r>
          </a:p>
          <a:p>
            <a:pPr marL="514350" indent="-514350" algn="just">
              <a:buAutoNum type="arabicPeriod"/>
            </a:pPr>
            <a:r>
              <a:rPr lang="cs-CZ" dirty="0" smtClean="0"/>
              <a:t> </a:t>
            </a:r>
            <a:r>
              <a:rPr lang="cs-CZ" dirty="0" smtClean="0">
                <a:solidFill>
                  <a:srgbClr val="C00000"/>
                </a:solidFill>
              </a:rPr>
              <a:t>byl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C00000"/>
                </a:solidFill>
              </a:rPr>
              <a:t>bys</a:t>
            </a:r>
            <a:r>
              <a:rPr lang="cs-CZ" dirty="0" smtClean="0"/>
              <a:t> četl</a:t>
            </a:r>
          </a:p>
          <a:p>
            <a:pPr marL="514350" indent="-514350" algn="just">
              <a:buAutoNum type="arabicPeriod"/>
            </a:pPr>
            <a:r>
              <a:rPr lang="cs-CZ" dirty="0" smtClean="0"/>
              <a:t> </a:t>
            </a:r>
            <a:r>
              <a:rPr lang="cs-CZ" dirty="0" smtClean="0">
                <a:solidFill>
                  <a:srgbClr val="C00000"/>
                </a:solidFill>
              </a:rPr>
              <a:t>byl by</a:t>
            </a:r>
            <a:r>
              <a:rPr lang="cs-CZ" dirty="0" smtClean="0"/>
              <a:t> četl</a:t>
            </a:r>
          </a:p>
          <a:p>
            <a:pPr marL="0" indent="0" algn="just">
              <a:buNone/>
            </a:pPr>
            <a:endParaRPr lang="cs-CZ" dirty="0" smtClean="0"/>
          </a:p>
          <a:p>
            <a:pPr marL="0" indent="0" algn="just">
              <a:buNone/>
            </a:pPr>
            <a:r>
              <a:rPr lang="cs-CZ" dirty="0"/>
              <a:t>č</a:t>
            </a:r>
            <a:r>
              <a:rPr lang="cs-CZ" dirty="0" smtClean="0"/>
              <a:t>íslo množné</a:t>
            </a:r>
          </a:p>
          <a:p>
            <a:pPr marL="514350" indent="-514350" algn="just">
              <a:buAutoNum type="arabicPeriod"/>
            </a:pPr>
            <a:r>
              <a:rPr lang="cs-CZ" dirty="0" smtClean="0"/>
              <a:t>  </a:t>
            </a:r>
            <a:r>
              <a:rPr lang="cs-CZ" dirty="0" smtClean="0">
                <a:solidFill>
                  <a:srgbClr val="C00000"/>
                </a:solidFill>
              </a:rPr>
              <a:t>byli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C00000"/>
                </a:solidFill>
              </a:rPr>
              <a:t>bychom</a:t>
            </a:r>
            <a:r>
              <a:rPr lang="cs-CZ" dirty="0" smtClean="0"/>
              <a:t> četli</a:t>
            </a:r>
          </a:p>
          <a:p>
            <a:pPr marL="514350" indent="-514350" algn="just">
              <a:buAutoNum type="arabicPeriod"/>
            </a:pPr>
            <a:r>
              <a:rPr lang="cs-CZ" dirty="0" smtClean="0"/>
              <a:t>  </a:t>
            </a:r>
            <a:r>
              <a:rPr lang="cs-CZ" dirty="0" smtClean="0">
                <a:solidFill>
                  <a:srgbClr val="C00000"/>
                </a:solidFill>
              </a:rPr>
              <a:t>byli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C00000"/>
                </a:solidFill>
              </a:rPr>
              <a:t>byste</a:t>
            </a:r>
            <a:r>
              <a:rPr lang="cs-CZ" dirty="0" smtClean="0"/>
              <a:t> četli</a:t>
            </a:r>
          </a:p>
          <a:p>
            <a:pPr marL="514350" indent="-514350" algn="just">
              <a:buAutoNum type="arabicPeriod"/>
            </a:pPr>
            <a:r>
              <a:rPr lang="cs-CZ" dirty="0" smtClean="0"/>
              <a:t>  </a:t>
            </a:r>
            <a:r>
              <a:rPr lang="cs-CZ" dirty="0" smtClean="0">
                <a:solidFill>
                  <a:srgbClr val="C00000"/>
                </a:solidFill>
              </a:rPr>
              <a:t>byli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C00000"/>
                </a:solidFill>
              </a:rPr>
              <a:t>by</a:t>
            </a:r>
            <a:r>
              <a:rPr lang="cs-CZ" dirty="0" smtClean="0"/>
              <a:t> četli</a:t>
            </a:r>
            <a:endParaRPr lang="cs-CZ" dirty="0"/>
          </a:p>
          <a:p>
            <a:pPr marL="0" indent="0" algn="just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530373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dirty="0" smtClean="0">
                <a:solidFill>
                  <a:srgbClr val="C00000"/>
                </a:solidFill>
              </a:rPr>
              <a:t>Doplňte uvedená souvětí podmiňovacím způsobem přítomným i minulým</a:t>
            </a:r>
            <a:endParaRPr lang="cs-CZ" sz="3600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Kdybych dával pozor, ______________________</a:t>
            </a:r>
          </a:p>
          <a:p>
            <a:pPr marL="0" indent="0">
              <a:buNone/>
            </a:pPr>
            <a:r>
              <a:rPr lang="cs-CZ" dirty="0" smtClean="0"/>
              <a:t>Tatínek by byl spravil auto, _________________</a:t>
            </a:r>
          </a:p>
          <a:p>
            <a:pPr marL="0" indent="0">
              <a:buNone/>
            </a:pPr>
            <a:r>
              <a:rPr lang="cs-CZ" dirty="0" smtClean="0"/>
              <a:t>Kdybyste chtěli, __________________________</a:t>
            </a:r>
          </a:p>
          <a:p>
            <a:pPr marL="0" indent="0">
              <a:buNone/>
            </a:pPr>
            <a:r>
              <a:rPr lang="cs-CZ" dirty="0" smtClean="0"/>
              <a:t>Byli bychom úkol napsali, __________________</a:t>
            </a:r>
          </a:p>
          <a:p>
            <a:pPr marL="0" indent="0">
              <a:buNone/>
            </a:pPr>
            <a:r>
              <a:rPr lang="cs-CZ" dirty="0" smtClean="0"/>
              <a:t>Udělej to tak, abys ________________________</a:t>
            </a:r>
          </a:p>
          <a:p>
            <a:pPr marL="0" indent="0">
              <a:buNone/>
            </a:pPr>
            <a:r>
              <a:rPr lang="cs-CZ" dirty="0" smtClean="0"/>
              <a:t>Kdybychom jedli ovoce, ____________________</a:t>
            </a:r>
          </a:p>
          <a:p>
            <a:pPr marL="0" indent="0">
              <a:buNone/>
            </a:pPr>
            <a:r>
              <a:rPr lang="cs-CZ" dirty="0" smtClean="0"/>
              <a:t>Kdyby zazpívali, __________________________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382591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K daným infinitivům napište tvary podmiňovacího způsobu</a:t>
            </a:r>
            <a:endParaRPr lang="cs-CZ" dirty="0">
              <a:solidFill>
                <a:srgbClr val="C0000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70093230"/>
              </p:ext>
            </p:extLst>
          </p:nvPr>
        </p:nvGraphicFramePr>
        <p:xfrm>
          <a:off x="457200" y="1600200"/>
          <a:ext cx="8435280" cy="506916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57400"/>
                <a:gridCol w="1985392"/>
                <a:gridCol w="2129408"/>
                <a:gridCol w="2263080"/>
              </a:tblGrid>
              <a:tr h="72416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2. osoba, číslo jednotné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1. osoba, číslo množné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2. osoba, číslo množné</a:t>
                      </a:r>
                      <a:endParaRPr lang="cs-CZ" dirty="0"/>
                    </a:p>
                  </a:txBody>
                  <a:tcPr/>
                </a:tc>
              </a:tr>
              <a:tr h="724166">
                <a:tc>
                  <a:txBody>
                    <a:bodyPr/>
                    <a:lstStyle/>
                    <a:p>
                      <a:r>
                        <a:rPr lang="cs-CZ" dirty="0" smtClean="0"/>
                        <a:t>psát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24166">
                <a:tc>
                  <a:txBody>
                    <a:bodyPr/>
                    <a:lstStyle/>
                    <a:p>
                      <a:r>
                        <a:rPr lang="cs-CZ" dirty="0" smtClean="0"/>
                        <a:t>stát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724166">
                <a:tc>
                  <a:txBody>
                    <a:bodyPr/>
                    <a:lstStyle/>
                    <a:p>
                      <a:r>
                        <a:rPr lang="cs-CZ" dirty="0" smtClean="0"/>
                        <a:t>utíkat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24166">
                <a:tc>
                  <a:txBody>
                    <a:bodyPr/>
                    <a:lstStyle/>
                    <a:p>
                      <a:r>
                        <a:rPr lang="cs-CZ" dirty="0" smtClean="0"/>
                        <a:t>líbit se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24166">
                <a:tc>
                  <a:txBody>
                    <a:bodyPr/>
                    <a:lstStyle/>
                    <a:p>
                      <a:r>
                        <a:rPr lang="cs-CZ" dirty="0" smtClean="0"/>
                        <a:t>přát</a:t>
                      </a:r>
                      <a:r>
                        <a:rPr lang="cs-CZ" baseline="0" dirty="0" smtClean="0"/>
                        <a:t> si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24166">
                <a:tc>
                  <a:txBody>
                    <a:bodyPr/>
                    <a:lstStyle/>
                    <a:p>
                      <a:r>
                        <a:rPr lang="cs-CZ" dirty="0" smtClean="0"/>
                        <a:t>nakoupit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803584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rgbClr val="C00000"/>
                </a:solidFill>
              </a:rPr>
              <a:t>Řešení:</a:t>
            </a:r>
            <a:endParaRPr lang="cs-CZ" dirty="0">
              <a:solidFill>
                <a:srgbClr val="C00000"/>
              </a:solidFill>
            </a:endParaRPr>
          </a:p>
        </p:txBody>
      </p:sp>
      <p:graphicFrame>
        <p:nvGraphicFramePr>
          <p:cNvPr id="3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718342761"/>
              </p:ext>
            </p:extLst>
          </p:nvPr>
        </p:nvGraphicFramePr>
        <p:xfrm>
          <a:off x="457200" y="1600200"/>
          <a:ext cx="8435280" cy="506915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57400"/>
                <a:gridCol w="1985392"/>
                <a:gridCol w="2129408"/>
                <a:gridCol w="2263080"/>
              </a:tblGrid>
              <a:tr h="6979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2. osoba, číslo jednotné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1. osoba, číslo množné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2. osoba, číslo množné</a:t>
                      </a:r>
                      <a:endParaRPr lang="cs-CZ" dirty="0"/>
                    </a:p>
                  </a:txBody>
                  <a:tcPr/>
                </a:tc>
              </a:tr>
              <a:tr h="697972">
                <a:tc>
                  <a:txBody>
                    <a:bodyPr/>
                    <a:lstStyle/>
                    <a:p>
                      <a:r>
                        <a:rPr lang="cs-CZ" dirty="0" smtClean="0"/>
                        <a:t>psát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psal bys</a:t>
                      </a:r>
                    </a:p>
                    <a:p>
                      <a:r>
                        <a:rPr lang="cs-CZ" dirty="0" smtClean="0"/>
                        <a:t>byl bys psal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psali bychom</a:t>
                      </a:r>
                    </a:p>
                    <a:p>
                      <a:r>
                        <a:rPr lang="cs-CZ" dirty="0" smtClean="0"/>
                        <a:t>byli bychom psali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psali byste</a:t>
                      </a:r>
                    </a:p>
                    <a:p>
                      <a:r>
                        <a:rPr lang="cs-CZ" dirty="0" smtClean="0"/>
                        <a:t>byli byste psali</a:t>
                      </a:r>
                      <a:endParaRPr lang="cs-CZ" dirty="0"/>
                    </a:p>
                  </a:txBody>
                  <a:tcPr/>
                </a:tc>
              </a:tr>
              <a:tr h="697972">
                <a:tc>
                  <a:txBody>
                    <a:bodyPr/>
                    <a:lstStyle/>
                    <a:p>
                      <a:r>
                        <a:rPr lang="cs-CZ" dirty="0" smtClean="0"/>
                        <a:t>stát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stál bys</a:t>
                      </a:r>
                    </a:p>
                    <a:p>
                      <a:r>
                        <a:rPr lang="cs-CZ" dirty="0" smtClean="0"/>
                        <a:t>byl bys stál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stáli bychom</a:t>
                      </a:r>
                    </a:p>
                    <a:p>
                      <a:r>
                        <a:rPr lang="cs-CZ" dirty="0" smtClean="0"/>
                        <a:t>byli bychom stáli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stáli byste</a:t>
                      </a:r>
                    </a:p>
                    <a:p>
                      <a:r>
                        <a:rPr lang="cs-CZ" dirty="0" smtClean="0"/>
                        <a:t>byli byste stáli</a:t>
                      </a:r>
                      <a:endParaRPr lang="cs-CZ" dirty="0"/>
                    </a:p>
                  </a:txBody>
                  <a:tcPr/>
                </a:tc>
              </a:tr>
              <a:tr h="697972">
                <a:tc>
                  <a:txBody>
                    <a:bodyPr/>
                    <a:lstStyle/>
                    <a:p>
                      <a:r>
                        <a:rPr lang="cs-CZ" dirty="0" smtClean="0"/>
                        <a:t>utíkat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utíkal</a:t>
                      </a:r>
                      <a:r>
                        <a:rPr lang="cs-CZ" baseline="0" dirty="0" smtClean="0"/>
                        <a:t> bys</a:t>
                      </a:r>
                    </a:p>
                    <a:p>
                      <a:r>
                        <a:rPr lang="cs-CZ" baseline="0" dirty="0" smtClean="0"/>
                        <a:t>byl bys utíkal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utíkali bychom</a:t>
                      </a:r>
                    </a:p>
                    <a:p>
                      <a:r>
                        <a:rPr lang="cs-CZ" dirty="0" smtClean="0"/>
                        <a:t>byli</a:t>
                      </a:r>
                      <a:r>
                        <a:rPr lang="cs-CZ" baseline="0" dirty="0" smtClean="0"/>
                        <a:t> bychom utíkali</a:t>
                      </a:r>
                      <a:endParaRPr lang="cs-CZ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utíkali byste</a:t>
                      </a:r>
                    </a:p>
                    <a:p>
                      <a:r>
                        <a:rPr lang="cs-CZ" dirty="0" smtClean="0"/>
                        <a:t>byli byste utíkali</a:t>
                      </a:r>
                      <a:endParaRPr lang="cs-CZ" dirty="0"/>
                    </a:p>
                  </a:txBody>
                  <a:tcPr/>
                </a:tc>
              </a:tr>
              <a:tr h="697972">
                <a:tc>
                  <a:txBody>
                    <a:bodyPr/>
                    <a:lstStyle/>
                    <a:p>
                      <a:r>
                        <a:rPr lang="cs-CZ" dirty="0" smtClean="0"/>
                        <a:t>líbit se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líbil by ses</a:t>
                      </a:r>
                    </a:p>
                    <a:p>
                      <a:r>
                        <a:rPr lang="cs-CZ" dirty="0" smtClean="0"/>
                        <a:t>byl by ses líbil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líbili</a:t>
                      </a:r>
                      <a:r>
                        <a:rPr lang="cs-CZ" baseline="0" dirty="0" smtClean="0"/>
                        <a:t> bychom se</a:t>
                      </a:r>
                    </a:p>
                    <a:p>
                      <a:r>
                        <a:rPr lang="cs-CZ" baseline="0" dirty="0" smtClean="0"/>
                        <a:t>byli bychom se líbili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líbili byste se</a:t>
                      </a:r>
                    </a:p>
                    <a:p>
                      <a:r>
                        <a:rPr lang="cs-CZ" dirty="0" smtClean="0"/>
                        <a:t>byli byste se líbili</a:t>
                      </a:r>
                      <a:endParaRPr lang="cs-CZ" dirty="0"/>
                    </a:p>
                  </a:txBody>
                  <a:tcPr/>
                </a:tc>
              </a:tr>
              <a:tr h="697972">
                <a:tc>
                  <a:txBody>
                    <a:bodyPr/>
                    <a:lstStyle/>
                    <a:p>
                      <a:r>
                        <a:rPr lang="cs-CZ" dirty="0" smtClean="0"/>
                        <a:t>přát</a:t>
                      </a:r>
                      <a:r>
                        <a:rPr lang="cs-CZ" baseline="0" dirty="0" smtClean="0"/>
                        <a:t> si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přál</a:t>
                      </a:r>
                      <a:r>
                        <a:rPr lang="cs-CZ" baseline="0" dirty="0" smtClean="0"/>
                        <a:t> by sis</a:t>
                      </a:r>
                    </a:p>
                    <a:p>
                      <a:r>
                        <a:rPr lang="cs-CZ" baseline="0" dirty="0" smtClean="0"/>
                        <a:t>byl by sis přál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přáli bychom si</a:t>
                      </a:r>
                    </a:p>
                    <a:p>
                      <a:r>
                        <a:rPr lang="cs-CZ" dirty="0" smtClean="0"/>
                        <a:t>byli bychom si přáli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přáli byste si</a:t>
                      </a:r>
                    </a:p>
                    <a:p>
                      <a:r>
                        <a:rPr lang="cs-CZ" dirty="0" smtClean="0"/>
                        <a:t>byli byste si přáli</a:t>
                      </a:r>
                      <a:endParaRPr lang="cs-CZ" dirty="0"/>
                    </a:p>
                  </a:txBody>
                  <a:tcPr/>
                </a:tc>
              </a:tr>
              <a:tr h="881326">
                <a:tc>
                  <a:txBody>
                    <a:bodyPr/>
                    <a:lstStyle/>
                    <a:p>
                      <a:r>
                        <a:rPr lang="cs-CZ" dirty="0" smtClean="0"/>
                        <a:t>nakoupit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nakoupil bys</a:t>
                      </a:r>
                    </a:p>
                    <a:p>
                      <a:r>
                        <a:rPr lang="cs-CZ" dirty="0" smtClean="0"/>
                        <a:t>byl bys nakoupil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700" dirty="0" smtClean="0"/>
                        <a:t>nakoupili bychom</a:t>
                      </a:r>
                    </a:p>
                    <a:p>
                      <a:r>
                        <a:rPr lang="cs-CZ" sz="1700" dirty="0" smtClean="0"/>
                        <a:t>byli bychom nakoupili</a:t>
                      </a:r>
                      <a:endParaRPr lang="cs-CZ" sz="17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nakoupili byste</a:t>
                      </a:r>
                    </a:p>
                    <a:p>
                      <a:r>
                        <a:rPr lang="cs-CZ" dirty="0" smtClean="0"/>
                        <a:t>byli byste nakoupili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496138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149</TotalTime>
  <Words>345</Words>
  <Application>Microsoft Office PowerPoint</Application>
  <PresentationFormat>Předvádění na obrazovce (4:3)</PresentationFormat>
  <Paragraphs>100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Podmiňovací způsob</vt:lpstr>
      <vt:lpstr>Podmiňovací způsob</vt:lpstr>
      <vt:lpstr>Doplňte uvedená souvětí podmiňovacím způsobem přítomným i minulým</vt:lpstr>
      <vt:lpstr>K daným infinitivům napište tvary podmiňovacího způsobu</vt:lpstr>
      <vt:lpstr>Prezentace aplikace PowerPoint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Dvořáková Vladimíra</dc:creator>
  <cp:lastModifiedBy>Dvořáková Vladimíra</cp:lastModifiedBy>
  <cp:revision>15</cp:revision>
  <dcterms:created xsi:type="dcterms:W3CDTF">2012-03-15T12:04:05Z</dcterms:created>
  <dcterms:modified xsi:type="dcterms:W3CDTF">2012-03-21T11:20:07Z</dcterms:modified>
</cp:coreProperties>
</file>