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Default Extension="sldx" ContentType="application/vnd.openxmlformats-officedocument.presentationml.slide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1" r:id="rId6"/>
    <p:sldId id="262" r:id="rId7"/>
    <p:sldId id="260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D359"/>
    <a:srgbClr val="FFD03B"/>
    <a:srgbClr val="CC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12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6E8D2-E690-483B-A97E-9ECF1EE0867B}" type="datetimeFigureOut">
              <a:rPr lang="cs-CZ" smtClean="0"/>
              <a:pPr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E973C2-038F-4C1E-9DDF-0E6331CB4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Sn_mek_aplikace_Microsoft_Office_PowerPoint1.sld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51520" y="188640"/>
          <a:ext cx="8555037" cy="6427787"/>
        </p:xfrm>
        <a:graphic>
          <a:graphicData uri="http://schemas.openxmlformats.org/presentationml/2006/ole">
            <p:oleObj spid="_x0000_s1026" name="Snímek" r:id="rId3" imgW="4134548" imgH="3098271" progId="PowerPoint.Slide.12">
              <p:embed/>
            </p:oleObj>
          </a:graphicData>
        </a:graphic>
      </p:graphicFrame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2562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Anotace:</a:t>
            </a:r>
          </a:p>
          <a:p>
            <a:r>
              <a:rPr lang="cs-CZ" dirty="0" smtClean="0"/>
              <a:t> materiál slouží k vyvození a procvičení anglické abecedy, určeno pro žáky 3. třídy.</a:t>
            </a:r>
          </a:p>
          <a:p>
            <a:r>
              <a:rPr lang="cs-CZ" dirty="0" smtClean="0"/>
              <a:t> </a:t>
            </a:r>
            <a:r>
              <a:rPr lang="cs-CZ" sz="1600" dirty="0" smtClean="0"/>
              <a:t>Zpracováno jako doplňkový materiál k učebnici New </a:t>
            </a:r>
            <a:r>
              <a:rPr lang="cs-CZ" sz="1600" dirty="0" err="1" smtClean="0"/>
              <a:t>Chatterbox</a:t>
            </a:r>
            <a:r>
              <a:rPr lang="cs-CZ" sz="1600" dirty="0" smtClean="0"/>
              <a:t> 1 – Unit 1</a:t>
            </a:r>
            <a:r>
              <a:rPr lang="cs-CZ" sz="1200" dirty="0" smtClean="0"/>
              <a:t> (OXFORD UNIVERSITY PRESS)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492896"/>
            <a:ext cx="8382488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List 4:</a:t>
            </a:r>
            <a:r>
              <a:rPr lang="cs-CZ" dirty="0" smtClean="0"/>
              <a:t> seznámení s abecedou, písmena učitel postupně zobrazuje a vyslovuje,</a:t>
            </a:r>
          </a:p>
          <a:p>
            <a:r>
              <a:rPr lang="cs-CZ" dirty="0" smtClean="0"/>
              <a:t> žáci výslovnost opakují.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List  5: </a:t>
            </a:r>
            <a:r>
              <a:rPr lang="cs-CZ" dirty="0" smtClean="0"/>
              <a:t>žáci  vyjmenují chybějící písmena nebo je napíšou. Kontrola – zobrazením </a:t>
            </a:r>
          </a:p>
          <a:p>
            <a:r>
              <a:rPr lang="cs-CZ" dirty="0" smtClean="0"/>
              <a:t>chybějících písmen.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List 6</a:t>
            </a:r>
            <a:r>
              <a:rPr lang="cs-CZ" dirty="0" smtClean="0"/>
              <a:t>: žáci seřadí písmena podle abecedy, řady písmen píšou na papír nebo na tabuli, </a:t>
            </a:r>
          </a:p>
          <a:p>
            <a:r>
              <a:rPr lang="cs-CZ" dirty="0" smtClean="0"/>
              <a:t>poté proběhne kontrola zobrazením a přečtením správně uspořádaných písmen.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List 7</a:t>
            </a:r>
            <a:r>
              <a:rPr lang="cs-CZ" dirty="0" smtClean="0"/>
              <a:t>: podle </a:t>
            </a:r>
            <a:r>
              <a:rPr lang="cs-CZ" dirty="0" smtClean="0"/>
              <a:t>transkripce </a:t>
            </a:r>
            <a:r>
              <a:rPr lang="cs-CZ" dirty="0" smtClean="0"/>
              <a:t>žáci určí písmeno, ústně nebo písemně, kontrola zobrazením </a:t>
            </a:r>
          </a:p>
          <a:p>
            <a:r>
              <a:rPr lang="cs-CZ" dirty="0" smtClean="0"/>
              <a:t>písmen.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List 8, 9 : </a:t>
            </a:r>
            <a:r>
              <a:rPr lang="cs-CZ" dirty="0" smtClean="0"/>
              <a:t>karty na hru Bingo (12 ks), k vytisknutí 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List 10 </a:t>
            </a:r>
            <a:r>
              <a:rPr lang="cs-CZ" dirty="0" smtClean="0"/>
              <a:t>: kartičky k odškrtávání již jmenovaných písmen – pro učitele.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List 11: </a:t>
            </a:r>
            <a:r>
              <a:rPr lang="cs-CZ" dirty="0" smtClean="0"/>
              <a:t>pracovní list, učitel </a:t>
            </a:r>
            <a:r>
              <a:rPr lang="cs-CZ" dirty="0" smtClean="0"/>
              <a:t>diktuje v libovolném pořadí </a:t>
            </a:r>
            <a:r>
              <a:rPr lang="cs-CZ" dirty="0" smtClean="0"/>
              <a:t>písmena jednotlivých </a:t>
            </a:r>
            <a:r>
              <a:rPr lang="cs-CZ" dirty="0" smtClean="0"/>
              <a:t>slov, žáci </a:t>
            </a:r>
            <a:endParaRPr lang="cs-CZ" dirty="0" smtClean="0"/>
          </a:p>
          <a:p>
            <a:r>
              <a:rPr lang="cs-CZ" dirty="0" smtClean="0"/>
              <a:t> je </a:t>
            </a:r>
            <a:r>
              <a:rPr lang="cs-CZ" dirty="0" smtClean="0"/>
              <a:t>v řádku  </a:t>
            </a:r>
            <a:r>
              <a:rPr lang="cs-CZ" dirty="0" smtClean="0"/>
              <a:t>tabulky  vyhledávají a vybarvují, přečtou slovo, které </a:t>
            </a:r>
            <a:r>
              <a:rPr lang="cs-CZ" dirty="0" smtClean="0"/>
              <a:t>je na řádku ukryto. </a:t>
            </a:r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132856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err="1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</a:t>
            </a:r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7200" b="1" dirty="0" err="1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English</a:t>
            </a:r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7200" b="1" dirty="0" err="1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Alphabet</a:t>
            </a:r>
            <a:endParaRPr lang="cs-CZ" sz="7200" b="1" dirty="0" smtClean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cs-CZ" sz="72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Anglická abeceda</a:t>
            </a:r>
            <a:r>
              <a:rPr lang="cs-CZ" sz="72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72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3D359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nápady\škola\princeznič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37079">
            <a:off x="150140" y="-83825"/>
            <a:ext cx="1940816" cy="3192132"/>
          </a:xfrm>
          <a:prstGeom prst="rect">
            <a:avLst/>
          </a:prstGeom>
          <a:noFill/>
        </p:spPr>
      </p:pic>
      <p:sp>
        <p:nvSpPr>
          <p:cNvPr id="41" name="Volný tvar 40"/>
          <p:cNvSpPr/>
          <p:nvPr/>
        </p:nvSpPr>
        <p:spPr>
          <a:xfrm>
            <a:off x="251520" y="1484784"/>
            <a:ext cx="8720803" cy="4968553"/>
          </a:xfrm>
          <a:custGeom>
            <a:avLst/>
            <a:gdLst>
              <a:gd name="connsiteX0" fmla="*/ 115111 w 8451715"/>
              <a:gd name="connsiteY0" fmla="*/ 1160835 h 4995154"/>
              <a:gd name="connsiteX1" fmla="*/ 47017 w 8451715"/>
              <a:gd name="connsiteY1" fmla="*/ 1345660 h 4995154"/>
              <a:gd name="connsiteX2" fmla="*/ 134566 w 8451715"/>
              <a:gd name="connsiteY2" fmla="*/ 1598579 h 4995154"/>
              <a:gd name="connsiteX3" fmla="*/ 854413 w 8451715"/>
              <a:gd name="connsiteY3" fmla="*/ 1404026 h 4995154"/>
              <a:gd name="connsiteX4" fmla="*/ 2177375 w 8451715"/>
              <a:gd name="connsiteY4" fmla="*/ 645269 h 4995154"/>
              <a:gd name="connsiteX5" fmla="*/ 3393332 w 8451715"/>
              <a:gd name="connsiteY5" fmla="*/ 110247 h 4995154"/>
              <a:gd name="connsiteX6" fmla="*/ 5163766 w 8451715"/>
              <a:gd name="connsiteY6" fmla="*/ 226979 h 4995154"/>
              <a:gd name="connsiteX7" fmla="*/ 7187120 w 8451715"/>
              <a:gd name="connsiteY7" fmla="*/ 1472120 h 4995154"/>
              <a:gd name="connsiteX8" fmla="*/ 7615137 w 8451715"/>
              <a:gd name="connsiteY8" fmla="*/ 2425430 h 4995154"/>
              <a:gd name="connsiteX9" fmla="*/ 7235758 w 8451715"/>
              <a:gd name="connsiteY9" fmla="*/ 3339830 h 4995154"/>
              <a:gd name="connsiteX10" fmla="*/ 5037307 w 8451715"/>
              <a:gd name="connsiteY10" fmla="*/ 2639439 h 4995154"/>
              <a:gd name="connsiteX11" fmla="*/ 3461426 w 8451715"/>
              <a:gd name="connsiteY11" fmla="*/ 2260060 h 4995154"/>
              <a:gd name="connsiteX12" fmla="*/ 2352473 w 8451715"/>
              <a:gd name="connsiteY12" fmla="*/ 2629711 h 4995154"/>
              <a:gd name="connsiteX13" fmla="*/ 2089826 w 8451715"/>
              <a:gd name="connsiteY13" fmla="*/ 3524656 h 4995154"/>
              <a:gd name="connsiteX14" fmla="*/ 3247417 w 8451715"/>
              <a:gd name="connsiteY14" fmla="*/ 4263958 h 4995154"/>
              <a:gd name="connsiteX15" fmla="*/ 5105400 w 8451715"/>
              <a:gd name="connsiteY15" fmla="*/ 4225047 h 4995154"/>
              <a:gd name="connsiteX16" fmla="*/ 6029528 w 8451715"/>
              <a:gd name="connsiteY16" fmla="*/ 4234775 h 4995154"/>
              <a:gd name="connsiteX17" fmla="*/ 6817468 w 8451715"/>
              <a:gd name="connsiteY17" fmla="*/ 4662792 h 4995154"/>
              <a:gd name="connsiteX18" fmla="*/ 7624864 w 8451715"/>
              <a:gd name="connsiteY18" fmla="*/ 4993533 h 4995154"/>
              <a:gd name="connsiteX19" fmla="*/ 8286345 w 8451715"/>
              <a:gd name="connsiteY19" fmla="*/ 4653064 h 4995154"/>
              <a:gd name="connsiteX20" fmla="*/ 8451715 w 8451715"/>
              <a:gd name="connsiteY20" fmla="*/ 4351507 h 4995154"/>
              <a:gd name="connsiteX0" fmla="*/ 122947 w 8459551"/>
              <a:gd name="connsiteY0" fmla="*/ 1160835 h 4995154"/>
              <a:gd name="connsiteX1" fmla="*/ 7836 w 8459551"/>
              <a:gd name="connsiteY1" fmla="*/ 1367615 h 4995154"/>
              <a:gd name="connsiteX2" fmla="*/ 142402 w 8459551"/>
              <a:gd name="connsiteY2" fmla="*/ 1598579 h 4995154"/>
              <a:gd name="connsiteX3" fmla="*/ 862249 w 8459551"/>
              <a:gd name="connsiteY3" fmla="*/ 1404026 h 4995154"/>
              <a:gd name="connsiteX4" fmla="*/ 2185211 w 8459551"/>
              <a:gd name="connsiteY4" fmla="*/ 645269 h 4995154"/>
              <a:gd name="connsiteX5" fmla="*/ 3401168 w 8459551"/>
              <a:gd name="connsiteY5" fmla="*/ 110247 h 4995154"/>
              <a:gd name="connsiteX6" fmla="*/ 5171602 w 8459551"/>
              <a:gd name="connsiteY6" fmla="*/ 226979 h 4995154"/>
              <a:gd name="connsiteX7" fmla="*/ 7194956 w 8459551"/>
              <a:gd name="connsiteY7" fmla="*/ 1472120 h 4995154"/>
              <a:gd name="connsiteX8" fmla="*/ 7622973 w 8459551"/>
              <a:gd name="connsiteY8" fmla="*/ 2425430 h 4995154"/>
              <a:gd name="connsiteX9" fmla="*/ 7243594 w 8459551"/>
              <a:gd name="connsiteY9" fmla="*/ 3339830 h 4995154"/>
              <a:gd name="connsiteX10" fmla="*/ 5045143 w 8459551"/>
              <a:gd name="connsiteY10" fmla="*/ 2639439 h 4995154"/>
              <a:gd name="connsiteX11" fmla="*/ 3469262 w 8459551"/>
              <a:gd name="connsiteY11" fmla="*/ 2260060 h 4995154"/>
              <a:gd name="connsiteX12" fmla="*/ 2360309 w 8459551"/>
              <a:gd name="connsiteY12" fmla="*/ 2629711 h 4995154"/>
              <a:gd name="connsiteX13" fmla="*/ 2097662 w 8459551"/>
              <a:gd name="connsiteY13" fmla="*/ 3524656 h 4995154"/>
              <a:gd name="connsiteX14" fmla="*/ 3255253 w 8459551"/>
              <a:gd name="connsiteY14" fmla="*/ 4263958 h 4995154"/>
              <a:gd name="connsiteX15" fmla="*/ 5113236 w 8459551"/>
              <a:gd name="connsiteY15" fmla="*/ 4225047 h 4995154"/>
              <a:gd name="connsiteX16" fmla="*/ 6037364 w 8459551"/>
              <a:gd name="connsiteY16" fmla="*/ 4234775 h 4995154"/>
              <a:gd name="connsiteX17" fmla="*/ 6825304 w 8459551"/>
              <a:gd name="connsiteY17" fmla="*/ 4662792 h 4995154"/>
              <a:gd name="connsiteX18" fmla="*/ 7632700 w 8459551"/>
              <a:gd name="connsiteY18" fmla="*/ 4993533 h 4995154"/>
              <a:gd name="connsiteX19" fmla="*/ 8294181 w 8459551"/>
              <a:gd name="connsiteY19" fmla="*/ 4653064 h 4995154"/>
              <a:gd name="connsiteX20" fmla="*/ 8459551 w 8459551"/>
              <a:gd name="connsiteY20" fmla="*/ 4351507 h 4995154"/>
              <a:gd name="connsiteX0" fmla="*/ 122947 w 8498572"/>
              <a:gd name="connsiteY0" fmla="*/ 1160835 h 5025573"/>
              <a:gd name="connsiteX1" fmla="*/ 7836 w 8498572"/>
              <a:gd name="connsiteY1" fmla="*/ 1367615 h 5025573"/>
              <a:gd name="connsiteX2" fmla="*/ 142402 w 8498572"/>
              <a:gd name="connsiteY2" fmla="*/ 1598579 h 5025573"/>
              <a:gd name="connsiteX3" fmla="*/ 862249 w 8498572"/>
              <a:gd name="connsiteY3" fmla="*/ 1404026 h 5025573"/>
              <a:gd name="connsiteX4" fmla="*/ 2185211 w 8498572"/>
              <a:gd name="connsiteY4" fmla="*/ 645269 h 5025573"/>
              <a:gd name="connsiteX5" fmla="*/ 3401168 w 8498572"/>
              <a:gd name="connsiteY5" fmla="*/ 110247 h 5025573"/>
              <a:gd name="connsiteX6" fmla="*/ 5171602 w 8498572"/>
              <a:gd name="connsiteY6" fmla="*/ 226979 h 5025573"/>
              <a:gd name="connsiteX7" fmla="*/ 7194956 w 8498572"/>
              <a:gd name="connsiteY7" fmla="*/ 1472120 h 5025573"/>
              <a:gd name="connsiteX8" fmla="*/ 7622973 w 8498572"/>
              <a:gd name="connsiteY8" fmla="*/ 2425430 h 5025573"/>
              <a:gd name="connsiteX9" fmla="*/ 7243594 w 8498572"/>
              <a:gd name="connsiteY9" fmla="*/ 3339830 h 5025573"/>
              <a:gd name="connsiteX10" fmla="*/ 5045143 w 8498572"/>
              <a:gd name="connsiteY10" fmla="*/ 2639439 h 5025573"/>
              <a:gd name="connsiteX11" fmla="*/ 3469262 w 8498572"/>
              <a:gd name="connsiteY11" fmla="*/ 2260060 h 5025573"/>
              <a:gd name="connsiteX12" fmla="*/ 2360309 w 8498572"/>
              <a:gd name="connsiteY12" fmla="*/ 2629711 h 5025573"/>
              <a:gd name="connsiteX13" fmla="*/ 2097662 w 8498572"/>
              <a:gd name="connsiteY13" fmla="*/ 3524656 h 5025573"/>
              <a:gd name="connsiteX14" fmla="*/ 3255253 w 8498572"/>
              <a:gd name="connsiteY14" fmla="*/ 4263958 h 5025573"/>
              <a:gd name="connsiteX15" fmla="*/ 5113236 w 8498572"/>
              <a:gd name="connsiteY15" fmla="*/ 4225047 h 5025573"/>
              <a:gd name="connsiteX16" fmla="*/ 6037364 w 8498572"/>
              <a:gd name="connsiteY16" fmla="*/ 4234775 h 5025573"/>
              <a:gd name="connsiteX17" fmla="*/ 6825304 w 8498572"/>
              <a:gd name="connsiteY17" fmla="*/ 4662792 h 5025573"/>
              <a:gd name="connsiteX18" fmla="*/ 7632700 w 8498572"/>
              <a:gd name="connsiteY18" fmla="*/ 4993533 h 5025573"/>
              <a:gd name="connsiteX19" fmla="*/ 8360764 w 8498572"/>
              <a:gd name="connsiteY19" fmla="*/ 4855034 h 5025573"/>
              <a:gd name="connsiteX20" fmla="*/ 8459551 w 8498572"/>
              <a:gd name="connsiteY20" fmla="*/ 4351507 h 5025573"/>
              <a:gd name="connsiteX0" fmla="*/ 122947 w 8506111"/>
              <a:gd name="connsiteY0" fmla="*/ 1160835 h 5025573"/>
              <a:gd name="connsiteX1" fmla="*/ 7836 w 8506111"/>
              <a:gd name="connsiteY1" fmla="*/ 1367615 h 5025573"/>
              <a:gd name="connsiteX2" fmla="*/ 142402 w 8506111"/>
              <a:gd name="connsiteY2" fmla="*/ 1598579 h 5025573"/>
              <a:gd name="connsiteX3" fmla="*/ 862249 w 8506111"/>
              <a:gd name="connsiteY3" fmla="*/ 1404026 h 5025573"/>
              <a:gd name="connsiteX4" fmla="*/ 2185211 w 8506111"/>
              <a:gd name="connsiteY4" fmla="*/ 645269 h 5025573"/>
              <a:gd name="connsiteX5" fmla="*/ 3401168 w 8506111"/>
              <a:gd name="connsiteY5" fmla="*/ 110247 h 5025573"/>
              <a:gd name="connsiteX6" fmla="*/ 5171602 w 8506111"/>
              <a:gd name="connsiteY6" fmla="*/ 226979 h 5025573"/>
              <a:gd name="connsiteX7" fmla="*/ 7194956 w 8506111"/>
              <a:gd name="connsiteY7" fmla="*/ 1472120 h 5025573"/>
              <a:gd name="connsiteX8" fmla="*/ 7622973 w 8506111"/>
              <a:gd name="connsiteY8" fmla="*/ 2425430 h 5025573"/>
              <a:gd name="connsiteX9" fmla="*/ 7243594 w 8506111"/>
              <a:gd name="connsiteY9" fmla="*/ 3339830 h 5025573"/>
              <a:gd name="connsiteX10" fmla="*/ 5045143 w 8506111"/>
              <a:gd name="connsiteY10" fmla="*/ 2639439 h 5025573"/>
              <a:gd name="connsiteX11" fmla="*/ 3469262 w 8506111"/>
              <a:gd name="connsiteY11" fmla="*/ 2260060 h 5025573"/>
              <a:gd name="connsiteX12" fmla="*/ 2360309 w 8506111"/>
              <a:gd name="connsiteY12" fmla="*/ 2629711 h 5025573"/>
              <a:gd name="connsiteX13" fmla="*/ 2097662 w 8506111"/>
              <a:gd name="connsiteY13" fmla="*/ 3524656 h 5025573"/>
              <a:gd name="connsiteX14" fmla="*/ 3255253 w 8506111"/>
              <a:gd name="connsiteY14" fmla="*/ 4263958 h 5025573"/>
              <a:gd name="connsiteX15" fmla="*/ 5113236 w 8506111"/>
              <a:gd name="connsiteY15" fmla="*/ 4225047 h 5025573"/>
              <a:gd name="connsiteX16" fmla="*/ 6037364 w 8506111"/>
              <a:gd name="connsiteY16" fmla="*/ 4234775 h 5025573"/>
              <a:gd name="connsiteX17" fmla="*/ 6825304 w 8506111"/>
              <a:gd name="connsiteY17" fmla="*/ 4662792 h 5025573"/>
              <a:gd name="connsiteX18" fmla="*/ 7632700 w 8506111"/>
              <a:gd name="connsiteY18" fmla="*/ 4993533 h 5025573"/>
              <a:gd name="connsiteX19" fmla="*/ 8360764 w 8506111"/>
              <a:gd name="connsiteY19" fmla="*/ 4855034 h 5025573"/>
              <a:gd name="connsiteX20" fmla="*/ 8504779 w 8506111"/>
              <a:gd name="connsiteY20" fmla="*/ 4376367 h 5025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8506111" h="5025573">
                <a:moveTo>
                  <a:pt x="122947" y="1160835"/>
                </a:moveTo>
                <a:cubicBezTo>
                  <a:pt x="87279" y="1216769"/>
                  <a:pt x="4594" y="1294658"/>
                  <a:pt x="7836" y="1367615"/>
                </a:cubicBezTo>
                <a:cubicBezTo>
                  <a:pt x="11079" y="1440572"/>
                  <a:pt x="0" y="1592511"/>
                  <a:pt x="142402" y="1598579"/>
                </a:cubicBezTo>
                <a:cubicBezTo>
                  <a:pt x="284804" y="1604648"/>
                  <a:pt x="521781" y="1562911"/>
                  <a:pt x="862249" y="1404026"/>
                </a:cubicBezTo>
                <a:cubicBezTo>
                  <a:pt x="1202717" y="1245141"/>
                  <a:pt x="1762058" y="860899"/>
                  <a:pt x="2185211" y="645269"/>
                </a:cubicBezTo>
                <a:cubicBezTo>
                  <a:pt x="2608364" y="429639"/>
                  <a:pt x="2903436" y="179962"/>
                  <a:pt x="3401168" y="110247"/>
                </a:cubicBezTo>
                <a:cubicBezTo>
                  <a:pt x="3898900" y="40532"/>
                  <a:pt x="4539304" y="0"/>
                  <a:pt x="5171602" y="226979"/>
                </a:cubicBezTo>
                <a:cubicBezTo>
                  <a:pt x="5803900" y="453958"/>
                  <a:pt x="6786394" y="1105712"/>
                  <a:pt x="7194956" y="1472120"/>
                </a:cubicBezTo>
                <a:cubicBezTo>
                  <a:pt x="7603518" y="1838529"/>
                  <a:pt x="7614867" y="2114145"/>
                  <a:pt x="7622973" y="2425430"/>
                </a:cubicBezTo>
                <a:cubicBezTo>
                  <a:pt x="7631079" y="2736715"/>
                  <a:pt x="7673232" y="3304162"/>
                  <a:pt x="7243594" y="3339830"/>
                </a:cubicBezTo>
                <a:cubicBezTo>
                  <a:pt x="6813956" y="3375498"/>
                  <a:pt x="5674198" y="2819401"/>
                  <a:pt x="5045143" y="2639439"/>
                </a:cubicBezTo>
                <a:cubicBezTo>
                  <a:pt x="4416088" y="2459477"/>
                  <a:pt x="3916734" y="2261681"/>
                  <a:pt x="3469262" y="2260060"/>
                </a:cubicBezTo>
                <a:cubicBezTo>
                  <a:pt x="3021790" y="2258439"/>
                  <a:pt x="2588909" y="2418945"/>
                  <a:pt x="2360309" y="2629711"/>
                </a:cubicBezTo>
                <a:cubicBezTo>
                  <a:pt x="2131709" y="2840477"/>
                  <a:pt x="1948505" y="3252282"/>
                  <a:pt x="2097662" y="3524656"/>
                </a:cubicBezTo>
                <a:cubicBezTo>
                  <a:pt x="2246819" y="3797030"/>
                  <a:pt x="2752657" y="4147226"/>
                  <a:pt x="3255253" y="4263958"/>
                </a:cubicBezTo>
                <a:cubicBezTo>
                  <a:pt x="3757849" y="4380690"/>
                  <a:pt x="5113236" y="4225047"/>
                  <a:pt x="5113236" y="4225047"/>
                </a:cubicBezTo>
                <a:cubicBezTo>
                  <a:pt x="5576921" y="4220183"/>
                  <a:pt x="5752019" y="4161818"/>
                  <a:pt x="6037364" y="4234775"/>
                </a:cubicBezTo>
                <a:cubicBezTo>
                  <a:pt x="6322709" y="4307732"/>
                  <a:pt x="6559415" y="4536332"/>
                  <a:pt x="6825304" y="4662792"/>
                </a:cubicBezTo>
                <a:cubicBezTo>
                  <a:pt x="7091193" y="4789252"/>
                  <a:pt x="7376790" y="4961493"/>
                  <a:pt x="7632700" y="4993533"/>
                </a:cubicBezTo>
                <a:cubicBezTo>
                  <a:pt x="7888610" y="5025573"/>
                  <a:pt x="8215418" y="4957895"/>
                  <a:pt x="8360764" y="4855034"/>
                </a:cubicBezTo>
                <a:cubicBezTo>
                  <a:pt x="8506111" y="4752173"/>
                  <a:pt x="8490998" y="4473643"/>
                  <a:pt x="8504779" y="4376367"/>
                </a:cubicBezTo>
              </a:path>
            </a:pathLst>
          </a:custGeom>
          <a:ln w="25400" cap="rnd">
            <a:solidFill>
              <a:schemeClr val="bg1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>
            <a:spLocks noChangeAspect="1"/>
          </p:cNvSpPr>
          <p:nvPr/>
        </p:nvSpPr>
        <p:spPr>
          <a:xfrm>
            <a:off x="611560" y="2564904"/>
            <a:ext cx="762211" cy="828080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ei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9" name="Elipsa 108"/>
          <p:cNvSpPr/>
          <p:nvPr/>
        </p:nvSpPr>
        <p:spPr>
          <a:xfrm>
            <a:off x="1403648" y="2276872"/>
            <a:ext cx="793888" cy="79001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bi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57" name="Elipsa 56"/>
          <p:cNvSpPr/>
          <p:nvPr/>
        </p:nvSpPr>
        <p:spPr>
          <a:xfrm>
            <a:off x="2195736" y="1772816"/>
            <a:ext cx="793888" cy="813607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/si:/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1" name="Elipsa 80"/>
          <p:cNvSpPr/>
          <p:nvPr/>
        </p:nvSpPr>
        <p:spPr>
          <a:xfrm>
            <a:off x="2987824" y="1268760"/>
            <a:ext cx="759967" cy="82564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di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5" name="Elipsa 84"/>
          <p:cNvSpPr/>
          <p:nvPr/>
        </p:nvSpPr>
        <p:spPr>
          <a:xfrm>
            <a:off x="6948264" y="2204864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ai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3" name="Elipsa 82"/>
          <p:cNvSpPr/>
          <p:nvPr/>
        </p:nvSpPr>
        <p:spPr>
          <a:xfrm>
            <a:off x="6228184" y="1628800"/>
            <a:ext cx="759967" cy="82564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eič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86" name="Elipsa 85"/>
          <p:cNvSpPr/>
          <p:nvPr/>
        </p:nvSpPr>
        <p:spPr>
          <a:xfrm>
            <a:off x="7596336" y="2924944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</a:t>
            </a:r>
          </a:p>
          <a:p>
            <a:pPr algn="ctr"/>
            <a:r>
              <a:rPr lang="cs-CZ" sz="1050" b="1" dirty="0" smtClean="0">
                <a:solidFill>
                  <a:schemeClr val="tx1"/>
                </a:solidFill>
              </a:rPr>
              <a:t>/</a:t>
            </a:r>
            <a:r>
              <a:rPr lang="cs-CZ" sz="1050" b="1" dirty="0" err="1" smtClean="0">
                <a:solidFill>
                  <a:schemeClr val="tx1"/>
                </a:solidFill>
              </a:rPr>
              <a:t>džei</a:t>
            </a:r>
            <a:r>
              <a:rPr lang="cs-CZ" sz="1050" b="1" dirty="0" smtClean="0">
                <a:solidFill>
                  <a:schemeClr val="tx1"/>
                </a:solidFill>
              </a:rPr>
              <a:t>/</a:t>
            </a:r>
            <a:endParaRPr lang="cs-CZ" sz="1050" b="1" dirty="0">
              <a:solidFill>
                <a:schemeClr val="tx1"/>
              </a:solidFill>
            </a:endParaRPr>
          </a:p>
        </p:txBody>
      </p:sp>
      <p:sp>
        <p:nvSpPr>
          <p:cNvPr id="87" name="Elipsa 86"/>
          <p:cNvSpPr/>
          <p:nvPr/>
        </p:nvSpPr>
        <p:spPr>
          <a:xfrm>
            <a:off x="7668344" y="3933056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kei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88" name="Elipsa 87"/>
          <p:cNvSpPr/>
          <p:nvPr/>
        </p:nvSpPr>
        <p:spPr>
          <a:xfrm>
            <a:off x="6804248" y="4149080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el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9" name="Elipsa 88"/>
          <p:cNvSpPr/>
          <p:nvPr/>
        </p:nvSpPr>
        <p:spPr>
          <a:xfrm>
            <a:off x="5940152" y="3789040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em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90" name="Elipsa 89"/>
          <p:cNvSpPr/>
          <p:nvPr/>
        </p:nvSpPr>
        <p:spPr>
          <a:xfrm>
            <a:off x="5148064" y="3573016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en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2" name="Elipsa 91"/>
          <p:cNvSpPr/>
          <p:nvPr/>
        </p:nvSpPr>
        <p:spPr>
          <a:xfrm>
            <a:off x="4211960" y="3356992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050" b="1" dirty="0" err="1" smtClean="0">
                <a:solidFill>
                  <a:schemeClr val="tx1"/>
                </a:solidFill>
                <a:latin typeface="Calibri"/>
                <a:cs typeface="Calibri"/>
              </a:rPr>
              <a:t>Ə</a:t>
            </a:r>
            <a:r>
              <a:rPr lang="cs-CZ" sz="1400" b="1" dirty="0" err="1" smtClean="0">
                <a:solidFill>
                  <a:schemeClr val="tx1"/>
                </a:solidFill>
                <a:latin typeface="Calibri"/>
                <a:cs typeface="Calibri"/>
              </a:rPr>
              <a:t>u</a:t>
            </a:r>
            <a:r>
              <a:rPr lang="cs-CZ" sz="1400" b="1" dirty="0" smtClean="0">
                <a:solidFill>
                  <a:schemeClr val="tx1"/>
                </a:solidFill>
                <a:latin typeface="Calibri"/>
                <a:cs typeface="Calibri"/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3" name="Elipsa 92"/>
          <p:cNvSpPr/>
          <p:nvPr/>
        </p:nvSpPr>
        <p:spPr>
          <a:xfrm>
            <a:off x="3347864" y="3284984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pi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4" name="Elipsa 93"/>
          <p:cNvSpPr/>
          <p:nvPr/>
        </p:nvSpPr>
        <p:spPr>
          <a:xfrm>
            <a:off x="2483768" y="3429000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Q</a:t>
            </a:r>
          </a:p>
          <a:p>
            <a:pPr algn="ctr"/>
            <a:r>
              <a:rPr lang="cs-CZ" sz="1100" b="1" dirty="0" smtClean="0">
                <a:solidFill>
                  <a:schemeClr val="tx1"/>
                </a:solidFill>
              </a:rPr>
              <a:t>/</a:t>
            </a:r>
            <a:r>
              <a:rPr lang="cs-CZ" sz="1100" b="1" dirty="0" err="1" smtClean="0">
                <a:solidFill>
                  <a:schemeClr val="tx1"/>
                </a:solidFill>
              </a:rPr>
              <a:t>kju</a:t>
            </a:r>
            <a:r>
              <a:rPr lang="cs-CZ" sz="1100" b="1" dirty="0" smtClean="0">
                <a:solidFill>
                  <a:schemeClr val="tx1"/>
                </a:solidFill>
              </a:rPr>
              <a:t>:/</a:t>
            </a:r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95" name="Elipsa 94"/>
          <p:cNvSpPr/>
          <p:nvPr/>
        </p:nvSpPr>
        <p:spPr>
          <a:xfrm>
            <a:off x="1979712" y="4149080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/a:/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7" name="Elipsa 96"/>
          <p:cNvSpPr/>
          <p:nvPr/>
        </p:nvSpPr>
        <p:spPr>
          <a:xfrm>
            <a:off x="2411760" y="4941168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/es/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9" name="Elipsa 98"/>
          <p:cNvSpPr/>
          <p:nvPr/>
        </p:nvSpPr>
        <p:spPr>
          <a:xfrm>
            <a:off x="3203848" y="5229200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/ti:/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1" name="Elipsa 100"/>
          <p:cNvSpPr/>
          <p:nvPr/>
        </p:nvSpPr>
        <p:spPr>
          <a:xfrm>
            <a:off x="4067944" y="5229200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ju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2" name="Elipsa 101"/>
          <p:cNvSpPr/>
          <p:nvPr/>
        </p:nvSpPr>
        <p:spPr>
          <a:xfrm>
            <a:off x="4860032" y="5229200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vi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3" name="Elipsa 102"/>
          <p:cNvSpPr/>
          <p:nvPr/>
        </p:nvSpPr>
        <p:spPr>
          <a:xfrm>
            <a:off x="5724128" y="5229200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</a:t>
            </a:r>
          </a:p>
          <a:p>
            <a:pPr algn="ctr"/>
            <a:r>
              <a:rPr lang="cs-CZ" sz="1050" b="1" dirty="0" smtClean="0">
                <a:solidFill>
                  <a:schemeClr val="tx1"/>
                </a:solidFill>
              </a:rPr>
              <a:t>/</a:t>
            </a:r>
            <a:r>
              <a:rPr lang="cs-CZ" sz="1050" b="1" dirty="0" err="1" smtClean="0">
                <a:solidFill>
                  <a:schemeClr val="tx1"/>
                </a:solidFill>
              </a:rPr>
              <a:t>dabl</a:t>
            </a:r>
            <a:endParaRPr lang="cs-CZ" sz="105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1050" b="1" dirty="0" err="1">
                <a:solidFill>
                  <a:schemeClr val="tx1"/>
                </a:solidFill>
              </a:rPr>
              <a:t>j</a:t>
            </a:r>
            <a:r>
              <a:rPr lang="cs-CZ" sz="1050" b="1" dirty="0" err="1" smtClean="0">
                <a:solidFill>
                  <a:schemeClr val="tx1"/>
                </a:solidFill>
              </a:rPr>
              <a:t>u</a:t>
            </a:r>
            <a:r>
              <a:rPr lang="cs-CZ" sz="1050" b="1" dirty="0" smtClean="0">
                <a:solidFill>
                  <a:schemeClr val="tx1"/>
                </a:solidFill>
              </a:rPr>
              <a:t>:/</a:t>
            </a:r>
            <a:endParaRPr lang="cs-CZ" sz="1050" b="1" dirty="0">
              <a:solidFill>
                <a:schemeClr val="tx1"/>
              </a:solidFill>
            </a:endParaRPr>
          </a:p>
        </p:txBody>
      </p:sp>
      <p:sp>
        <p:nvSpPr>
          <p:cNvPr id="104" name="Elipsa 103"/>
          <p:cNvSpPr/>
          <p:nvPr/>
        </p:nvSpPr>
        <p:spPr>
          <a:xfrm>
            <a:off x="6516216" y="5517232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X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eks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05" name="Elipsa 104"/>
          <p:cNvSpPr/>
          <p:nvPr/>
        </p:nvSpPr>
        <p:spPr>
          <a:xfrm>
            <a:off x="7308304" y="5877272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</a:t>
            </a:r>
          </a:p>
          <a:p>
            <a:pPr algn="ctr"/>
            <a:r>
              <a:rPr lang="cs-CZ" sz="1100" b="1" dirty="0" smtClean="0">
                <a:solidFill>
                  <a:schemeClr val="tx1"/>
                </a:solidFill>
              </a:rPr>
              <a:t>/</a:t>
            </a:r>
            <a:r>
              <a:rPr lang="cs-CZ" sz="1100" b="1" dirty="0" err="1" smtClean="0">
                <a:solidFill>
                  <a:schemeClr val="tx1"/>
                </a:solidFill>
              </a:rPr>
              <a:t>wai</a:t>
            </a:r>
            <a:r>
              <a:rPr lang="cs-CZ" sz="1100" b="1" dirty="0" smtClean="0">
                <a:solidFill>
                  <a:schemeClr val="tx1"/>
                </a:solidFill>
              </a:rPr>
              <a:t>/</a:t>
            </a:r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106" name="Elipsa 105"/>
          <p:cNvSpPr/>
          <p:nvPr/>
        </p:nvSpPr>
        <p:spPr>
          <a:xfrm>
            <a:off x="8100392" y="5877272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zed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3851920" y="1052736"/>
            <a:ext cx="759967" cy="82564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/i:/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4716016" y="980728"/>
            <a:ext cx="759967" cy="82564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ef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5508104" y="1196752"/>
            <a:ext cx="759967" cy="82564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dži</a:t>
            </a:r>
            <a:r>
              <a:rPr lang="cs-CZ" sz="1200" b="1" dirty="0" smtClean="0">
                <a:solidFill>
                  <a:schemeClr val="tx1"/>
                </a:solidFill>
              </a:rPr>
              <a:t>:/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843808" y="188640"/>
            <a:ext cx="3323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Říkej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anglickou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abecedu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059832" y="404664"/>
            <a:ext cx="28250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Opakuj ještě jednou.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2" dur="1000" fill="hold"/>
                                        <p:tgtEl>
                                          <p:spTgt spid="1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86" dur="1000" fill="hold"/>
                                        <p:tgtEl>
                                          <p:spTgt spid="10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0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4" dur="1000" fill="hold"/>
                                        <p:tgtEl>
                                          <p:spTgt spid="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8" dur="1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2" dur="1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6" dur="1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4" dur="1000" fill="hold"/>
                                        <p:tgtEl>
                                          <p:spTgt spid="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8" dur="1000" fill="hold"/>
                                        <p:tgtEl>
                                          <p:spTgt spid="8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2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6" dur="1000" fill="hold"/>
                                        <p:tgtEl>
                                          <p:spTgt spid="8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0" dur="1000" fill="hold"/>
                                        <p:tgtEl>
                                          <p:spTgt spid="8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4" dur="1000" fill="hold"/>
                                        <p:tgtEl>
                                          <p:spTgt spid="9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8" dur="1000" fill="hold"/>
                                        <p:tgtEl>
                                          <p:spTgt spid="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2" dur="1000" fill="hold"/>
                                        <p:tgtEl>
                                          <p:spTgt spid="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1000" fill="hold"/>
                                        <p:tgtEl>
                                          <p:spTgt spid="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0" dur="1000" fill="hold"/>
                                        <p:tgtEl>
                                          <p:spTgt spid="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4" dur="1000" fill="hold"/>
                                        <p:tgtEl>
                                          <p:spTgt spid="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8" dur="1000" fill="hold"/>
                                        <p:tgtEl>
                                          <p:spTgt spid="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2" dur="1000" fill="hold"/>
                                        <p:tgtEl>
                                          <p:spTgt spid="10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6" dur="1000" fill="hold"/>
                                        <p:tgtEl>
                                          <p:spTgt spid="1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0" dur="1000" fill="hold"/>
                                        <p:tgtEl>
                                          <p:spTgt spid="10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4" dur="1000" fill="hold"/>
                                        <p:tgtEl>
                                          <p:spTgt spid="10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8" dur="1000" fill="hold"/>
                                        <p:tgtEl>
                                          <p:spTgt spid="1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1000" fill="hold"/>
                                        <p:tgtEl>
                                          <p:spTgt spid="10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" grpId="0" animBg="1"/>
      <p:bldP spid="110" grpId="1" animBg="1"/>
      <p:bldP spid="109" grpId="0" animBg="1"/>
      <p:bldP spid="109" grpId="1" animBg="1"/>
      <p:bldP spid="57" grpId="0" animBg="1"/>
      <p:bldP spid="57" grpId="1" animBg="1"/>
      <p:bldP spid="81" grpId="0" animBg="1"/>
      <p:bldP spid="81" grpId="1" animBg="1"/>
      <p:bldP spid="85" grpId="0" animBg="1"/>
      <p:bldP spid="85" grpId="1" animBg="1"/>
      <p:bldP spid="83" grpId="0" animBg="1"/>
      <p:bldP spid="83" grpId="1" animBg="1"/>
      <p:bldP spid="86" grpId="0" animBg="1"/>
      <p:bldP spid="86" grpId="1" animBg="1"/>
      <p:bldP spid="87" grpId="0" animBg="1"/>
      <p:bldP spid="87" grpId="1" animBg="1"/>
      <p:bldP spid="88" grpId="0" animBg="1"/>
      <p:bldP spid="88" grpId="1" animBg="1"/>
      <p:bldP spid="89" grpId="0" animBg="1"/>
      <p:bldP spid="89" grpId="1" animBg="1"/>
      <p:bldP spid="90" grpId="0" animBg="1"/>
      <p:bldP spid="90" grpId="1" animBg="1"/>
      <p:bldP spid="92" grpId="0" animBg="1"/>
      <p:bldP spid="92" grpId="1" animBg="1"/>
      <p:bldP spid="93" grpId="0" animBg="1"/>
      <p:bldP spid="93" grpId="1" animBg="1"/>
      <p:bldP spid="94" grpId="0" animBg="1"/>
      <p:bldP spid="94" grpId="1" animBg="1"/>
      <p:bldP spid="95" grpId="0" animBg="1"/>
      <p:bldP spid="95" grpId="1" animBg="1"/>
      <p:bldP spid="97" grpId="0" animBg="1"/>
      <p:bldP spid="97" grpId="1" animBg="1"/>
      <p:bldP spid="99" grpId="0" animBg="1"/>
      <p:bldP spid="99" grpId="1" animBg="1"/>
      <p:bldP spid="101" grpId="0" animBg="1"/>
      <p:bldP spid="101" grpId="1" animBg="1"/>
      <p:bldP spid="102" grpId="0" animBg="1"/>
      <p:bldP spid="102" grpId="1" animBg="1"/>
      <p:bldP spid="103" grpId="0" animBg="1"/>
      <p:bldP spid="103" grpId="1" animBg="1"/>
      <p:bldP spid="104" grpId="0" animBg="1"/>
      <p:bldP spid="104" grpId="1" animBg="1"/>
      <p:bldP spid="105" grpId="0" animBg="1"/>
      <p:bldP spid="105" grpId="1" animBg="1"/>
      <p:bldP spid="106" grpId="0" animBg="1"/>
      <p:bldP spid="106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/>
      <p:bldP spid="40" grpId="1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3D359">
            <a:alpha val="6196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nápady\škola\princeznič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37079">
            <a:off x="222148" y="-11818"/>
            <a:ext cx="1940816" cy="3192132"/>
          </a:xfrm>
          <a:prstGeom prst="rect">
            <a:avLst/>
          </a:prstGeom>
          <a:noFill/>
        </p:spPr>
      </p:pic>
      <p:sp>
        <p:nvSpPr>
          <p:cNvPr id="41" name="Volný tvar 40"/>
          <p:cNvSpPr/>
          <p:nvPr/>
        </p:nvSpPr>
        <p:spPr>
          <a:xfrm>
            <a:off x="251520" y="1484784"/>
            <a:ext cx="8720803" cy="4968553"/>
          </a:xfrm>
          <a:custGeom>
            <a:avLst/>
            <a:gdLst>
              <a:gd name="connsiteX0" fmla="*/ 115111 w 8451715"/>
              <a:gd name="connsiteY0" fmla="*/ 1160835 h 4995154"/>
              <a:gd name="connsiteX1" fmla="*/ 47017 w 8451715"/>
              <a:gd name="connsiteY1" fmla="*/ 1345660 h 4995154"/>
              <a:gd name="connsiteX2" fmla="*/ 134566 w 8451715"/>
              <a:gd name="connsiteY2" fmla="*/ 1598579 h 4995154"/>
              <a:gd name="connsiteX3" fmla="*/ 854413 w 8451715"/>
              <a:gd name="connsiteY3" fmla="*/ 1404026 h 4995154"/>
              <a:gd name="connsiteX4" fmla="*/ 2177375 w 8451715"/>
              <a:gd name="connsiteY4" fmla="*/ 645269 h 4995154"/>
              <a:gd name="connsiteX5" fmla="*/ 3393332 w 8451715"/>
              <a:gd name="connsiteY5" fmla="*/ 110247 h 4995154"/>
              <a:gd name="connsiteX6" fmla="*/ 5163766 w 8451715"/>
              <a:gd name="connsiteY6" fmla="*/ 226979 h 4995154"/>
              <a:gd name="connsiteX7" fmla="*/ 7187120 w 8451715"/>
              <a:gd name="connsiteY7" fmla="*/ 1472120 h 4995154"/>
              <a:gd name="connsiteX8" fmla="*/ 7615137 w 8451715"/>
              <a:gd name="connsiteY8" fmla="*/ 2425430 h 4995154"/>
              <a:gd name="connsiteX9" fmla="*/ 7235758 w 8451715"/>
              <a:gd name="connsiteY9" fmla="*/ 3339830 h 4995154"/>
              <a:gd name="connsiteX10" fmla="*/ 5037307 w 8451715"/>
              <a:gd name="connsiteY10" fmla="*/ 2639439 h 4995154"/>
              <a:gd name="connsiteX11" fmla="*/ 3461426 w 8451715"/>
              <a:gd name="connsiteY11" fmla="*/ 2260060 h 4995154"/>
              <a:gd name="connsiteX12" fmla="*/ 2352473 w 8451715"/>
              <a:gd name="connsiteY12" fmla="*/ 2629711 h 4995154"/>
              <a:gd name="connsiteX13" fmla="*/ 2089826 w 8451715"/>
              <a:gd name="connsiteY13" fmla="*/ 3524656 h 4995154"/>
              <a:gd name="connsiteX14" fmla="*/ 3247417 w 8451715"/>
              <a:gd name="connsiteY14" fmla="*/ 4263958 h 4995154"/>
              <a:gd name="connsiteX15" fmla="*/ 5105400 w 8451715"/>
              <a:gd name="connsiteY15" fmla="*/ 4225047 h 4995154"/>
              <a:gd name="connsiteX16" fmla="*/ 6029528 w 8451715"/>
              <a:gd name="connsiteY16" fmla="*/ 4234775 h 4995154"/>
              <a:gd name="connsiteX17" fmla="*/ 6817468 w 8451715"/>
              <a:gd name="connsiteY17" fmla="*/ 4662792 h 4995154"/>
              <a:gd name="connsiteX18" fmla="*/ 7624864 w 8451715"/>
              <a:gd name="connsiteY18" fmla="*/ 4993533 h 4995154"/>
              <a:gd name="connsiteX19" fmla="*/ 8286345 w 8451715"/>
              <a:gd name="connsiteY19" fmla="*/ 4653064 h 4995154"/>
              <a:gd name="connsiteX20" fmla="*/ 8451715 w 8451715"/>
              <a:gd name="connsiteY20" fmla="*/ 4351507 h 4995154"/>
              <a:gd name="connsiteX0" fmla="*/ 122947 w 8459551"/>
              <a:gd name="connsiteY0" fmla="*/ 1160835 h 4995154"/>
              <a:gd name="connsiteX1" fmla="*/ 7836 w 8459551"/>
              <a:gd name="connsiteY1" fmla="*/ 1367615 h 4995154"/>
              <a:gd name="connsiteX2" fmla="*/ 142402 w 8459551"/>
              <a:gd name="connsiteY2" fmla="*/ 1598579 h 4995154"/>
              <a:gd name="connsiteX3" fmla="*/ 862249 w 8459551"/>
              <a:gd name="connsiteY3" fmla="*/ 1404026 h 4995154"/>
              <a:gd name="connsiteX4" fmla="*/ 2185211 w 8459551"/>
              <a:gd name="connsiteY4" fmla="*/ 645269 h 4995154"/>
              <a:gd name="connsiteX5" fmla="*/ 3401168 w 8459551"/>
              <a:gd name="connsiteY5" fmla="*/ 110247 h 4995154"/>
              <a:gd name="connsiteX6" fmla="*/ 5171602 w 8459551"/>
              <a:gd name="connsiteY6" fmla="*/ 226979 h 4995154"/>
              <a:gd name="connsiteX7" fmla="*/ 7194956 w 8459551"/>
              <a:gd name="connsiteY7" fmla="*/ 1472120 h 4995154"/>
              <a:gd name="connsiteX8" fmla="*/ 7622973 w 8459551"/>
              <a:gd name="connsiteY8" fmla="*/ 2425430 h 4995154"/>
              <a:gd name="connsiteX9" fmla="*/ 7243594 w 8459551"/>
              <a:gd name="connsiteY9" fmla="*/ 3339830 h 4995154"/>
              <a:gd name="connsiteX10" fmla="*/ 5045143 w 8459551"/>
              <a:gd name="connsiteY10" fmla="*/ 2639439 h 4995154"/>
              <a:gd name="connsiteX11" fmla="*/ 3469262 w 8459551"/>
              <a:gd name="connsiteY11" fmla="*/ 2260060 h 4995154"/>
              <a:gd name="connsiteX12" fmla="*/ 2360309 w 8459551"/>
              <a:gd name="connsiteY12" fmla="*/ 2629711 h 4995154"/>
              <a:gd name="connsiteX13" fmla="*/ 2097662 w 8459551"/>
              <a:gd name="connsiteY13" fmla="*/ 3524656 h 4995154"/>
              <a:gd name="connsiteX14" fmla="*/ 3255253 w 8459551"/>
              <a:gd name="connsiteY14" fmla="*/ 4263958 h 4995154"/>
              <a:gd name="connsiteX15" fmla="*/ 5113236 w 8459551"/>
              <a:gd name="connsiteY15" fmla="*/ 4225047 h 4995154"/>
              <a:gd name="connsiteX16" fmla="*/ 6037364 w 8459551"/>
              <a:gd name="connsiteY16" fmla="*/ 4234775 h 4995154"/>
              <a:gd name="connsiteX17" fmla="*/ 6825304 w 8459551"/>
              <a:gd name="connsiteY17" fmla="*/ 4662792 h 4995154"/>
              <a:gd name="connsiteX18" fmla="*/ 7632700 w 8459551"/>
              <a:gd name="connsiteY18" fmla="*/ 4993533 h 4995154"/>
              <a:gd name="connsiteX19" fmla="*/ 8294181 w 8459551"/>
              <a:gd name="connsiteY19" fmla="*/ 4653064 h 4995154"/>
              <a:gd name="connsiteX20" fmla="*/ 8459551 w 8459551"/>
              <a:gd name="connsiteY20" fmla="*/ 4351507 h 4995154"/>
              <a:gd name="connsiteX0" fmla="*/ 122947 w 8498572"/>
              <a:gd name="connsiteY0" fmla="*/ 1160835 h 5025573"/>
              <a:gd name="connsiteX1" fmla="*/ 7836 w 8498572"/>
              <a:gd name="connsiteY1" fmla="*/ 1367615 h 5025573"/>
              <a:gd name="connsiteX2" fmla="*/ 142402 w 8498572"/>
              <a:gd name="connsiteY2" fmla="*/ 1598579 h 5025573"/>
              <a:gd name="connsiteX3" fmla="*/ 862249 w 8498572"/>
              <a:gd name="connsiteY3" fmla="*/ 1404026 h 5025573"/>
              <a:gd name="connsiteX4" fmla="*/ 2185211 w 8498572"/>
              <a:gd name="connsiteY4" fmla="*/ 645269 h 5025573"/>
              <a:gd name="connsiteX5" fmla="*/ 3401168 w 8498572"/>
              <a:gd name="connsiteY5" fmla="*/ 110247 h 5025573"/>
              <a:gd name="connsiteX6" fmla="*/ 5171602 w 8498572"/>
              <a:gd name="connsiteY6" fmla="*/ 226979 h 5025573"/>
              <a:gd name="connsiteX7" fmla="*/ 7194956 w 8498572"/>
              <a:gd name="connsiteY7" fmla="*/ 1472120 h 5025573"/>
              <a:gd name="connsiteX8" fmla="*/ 7622973 w 8498572"/>
              <a:gd name="connsiteY8" fmla="*/ 2425430 h 5025573"/>
              <a:gd name="connsiteX9" fmla="*/ 7243594 w 8498572"/>
              <a:gd name="connsiteY9" fmla="*/ 3339830 h 5025573"/>
              <a:gd name="connsiteX10" fmla="*/ 5045143 w 8498572"/>
              <a:gd name="connsiteY10" fmla="*/ 2639439 h 5025573"/>
              <a:gd name="connsiteX11" fmla="*/ 3469262 w 8498572"/>
              <a:gd name="connsiteY11" fmla="*/ 2260060 h 5025573"/>
              <a:gd name="connsiteX12" fmla="*/ 2360309 w 8498572"/>
              <a:gd name="connsiteY12" fmla="*/ 2629711 h 5025573"/>
              <a:gd name="connsiteX13" fmla="*/ 2097662 w 8498572"/>
              <a:gd name="connsiteY13" fmla="*/ 3524656 h 5025573"/>
              <a:gd name="connsiteX14" fmla="*/ 3255253 w 8498572"/>
              <a:gd name="connsiteY14" fmla="*/ 4263958 h 5025573"/>
              <a:gd name="connsiteX15" fmla="*/ 5113236 w 8498572"/>
              <a:gd name="connsiteY15" fmla="*/ 4225047 h 5025573"/>
              <a:gd name="connsiteX16" fmla="*/ 6037364 w 8498572"/>
              <a:gd name="connsiteY16" fmla="*/ 4234775 h 5025573"/>
              <a:gd name="connsiteX17" fmla="*/ 6825304 w 8498572"/>
              <a:gd name="connsiteY17" fmla="*/ 4662792 h 5025573"/>
              <a:gd name="connsiteX18" fmla="*/ 7632700 w 8498572"/>
              <a:gd name="connsiteY18" fmla="*/ 4993533 h 5025573"/>
              <a:gd name="connsiteX19" fmla="*/ 8360764 w 8498572"/>
              <a:gd name="connsiteY19" fmla="*/ 4855034 h 5025573"/>
              <a:gd name="connsiteX20" fmla="*/ 8459551 w 8498572"/>
              <a:gd name="connsiteY20" fmla="*/ 4351507 h 5025573"/>
              <a:gd name="connsiteX0" fmla="*/ 122947 w 8506111"/>
              <a:gd name="connsiteY0" fmla="*/ 1160835 h 5025573"/>
              <a:gd name="connsiteX1" fmla="*/ 7836 w 8506111"/>
              <a:gd name="connsiteY1" fmla="*/ 1367615 h 5025573"/>
              <a:gd name="connsiteX2" fmla="*/ 142402 w 8506111"/>
              <a:gd name="connsiteY2" fmla="*/ 1598579 h 5025573"/>
              <a:gd name="connsiteX3" fmla="*/ 862249 w 8506111"/>
              <a:gd name="connsiteY3" fmla="*/ 1404026 h 5025573"/>
              <a:gd name="connsiteX4" fmla="*/ 2185211 w 8506111"/>
              <a:gd name="connsiteY4" fmla="*/ 645269 h 5025573"/>
              <a:gd name="connsiteX5" fmla="*/ 3401168 w 8506111"/>
              <a:gd name="connsiteY5" fmla="*/ 110247 h 5025573"/>
              <a:gd name="connsiteX6" fmla="*/ 5171602 w 8506111"/>
              <a:gd name="connsiteY6" fmla="*/ 226979 h 5025573"/>
              <a:gd name="connsiteX7" fmla="*/ 7194956 w 8506111"/>
              <a:gd name="connsiteY7" fmla="*/ 1472120 h 5025573"/>
              <a:gd name="connsiteX8" fmla="*/ 7622973 w 8506111"/>
              <a:gd name="connsiteY8" fmla="*/ 2425430 h 5025573"/>
              <a:gd name="connsiteX9" fmla="*/ 7243594 w 8506111"/>
              <a:gd name="connsiteY9" fmla="*/ 3339830 h 5025573"/>
              <a:gd name="connsiteX10" fmla="*/ 5045143 w 8506111"/>
              <a:gd name="connsiteY10" fmla="*/ 2639439 h 5025573"/>
              <a:gd name="connsiteX11" fmla="*/ 3469262 w 8506111"/>
              <a:gd name="connsiteY11" fmla="*/ 2260060 h 5025573"/>
              <a:gd name="connsiteX12" fmla="*/ 2360309 w 8506111"/>
              <a:gd name="connsiteY12" fmla="*/ 2629711 h 5025573"/>
              <a:gd name="connsiteX13" fmla="*/ 2097662 w 8506111"/>
              <a:gd name="connsiteY13" fmla="*/ 3524656 h 5025573"/>
              <a:gd name="connsiteX14" fmla="*/ 3255253 w 8506111"/>
              <a:gd name="connsiteY14" fmla="*/ 4263958 h 5025573"/>
              <a:gd name="connsiteX15" fmla="*/ 5113236 w 8506111"/>
              <a:gd name="connsiteY15" fmla="*/ 4225047 h 5025573"/>
              <a:gd name="connsiteX16" fmla="*/ 6037364 w 8506111"/>
              <a:gd name="connsiteY16" fmla="*/ 4234775 h 5025573"/>
              <a:gd name="connsiteX17" fmla="*/ 6825304 w 8506111"/>
              <a:gd name="connsiteY17" fmla="*/ 4662792 h 5025573"/>
              <a:gd name="connsiteX18" fmla="*/ 7632700 w 8506111"/>
              <a:gd name="connsiteY18" fmla="*/ 4993533 h 5025573"/>
              <a:gd name="connsiteX19" fmla="*/ 8360764 w 8506111"/>
              <a:gd name="connsiteY19" fmla="*/ 4855034 h 5025573"/>
              <a:gd name="connsiteX20" fmla="*/ 8504779 w 8506111"/>
              <a:gd name="connsiteY20" fmla="*/ 4376367 h 5025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8506111" h="5025573">
                <a:moveTo>
                  <a:pt x="122947" y="1160835"/>
                </a:moveTo>
                <a:cubicBezTo>
                  <a:pt x="87279" y="1216769"/>
                  <a:pt x="4594" y="1294658"/>
                  <a:pt x="7836" y="1367615"/>
                </a:cubicBezTo>
                <a:cubicBezTo>
                  <a:pt x="11079" y="1440572"/>
                  <a:pt x="0" y="1592511"/>
                  <a:pt x="142402" y="1598579"/>
                </a:cubicBezTo>
                <a:cubicBezTo>
                  <a:pt x="284804" y="1604648"/>
                  <a:pt x="521781" y="1562911"/>
                  <a:pt x="862249" y="1404026"/>
                </a:cubicBezTo>
                <a:cubicBezTo>
                  <a:pt x="1202717" y="1245141"/>
                  <a:pt x="1762058" y="860899"/>
                  <a:pt x="2185211" y="645269"/>
                </a:cubicBezTo>
                <a:cubicBezTo>
                  <a:pt x="2608364" y="429639"/>
                  <a:pt x="2903436" y="179962"/>
                  <a:pt x="3401168" y="110247"/>
                </a:cubicBezTo>
                <a:cubicBezTo>
                  <a:pt x="3898900" y="40532"/>
                  <a:pt x="4539304" y="0"/>
                  <a:pt x="5171602" y="226979"/>
                </a:cubicBezTo>
                <a:cubicBezTo>
                  <a:pt x="5803900" y="453958"/>
                  <a:pt x="6786394" y="1105712"/>
                  <a:pt x="7194956" y="1472120"/>
                </a:cubicBezTo>
                <a:cubicBezTo>
                  <a:pt x="7603518" y="1838529"/>
                  <a:pt x="7614867" y="2114145"/>
                  <a:pt x="7622973" y="2425430"/>
                </a:cubicBezTo>
                <a:cubicBezTo>
                  <a:pt x="7631079" y="2736715"/>
                  <a:pt x="7673232" y="3304162"/>
                  <a:pt x="7243594" y="3339830"/>
                </a:cubicBezTo>
                <a:cubicBezTo>
                  <a:pt x="6813956" y="3375498"/>
                  <a:pt x="5674198" y="2819401"/>
                  <a:pt x="5045143" y="2639439"/>
                </a:cubicBezTo>
                <a:cubicBezTo>
                  <a:pt x="4416088" y="2459477"/>
                  <a:pt x="3916734" y="2261681"/>
                  <a:pt x="3469262" y="2260060"/>
                </a:cubicBezTo>
                <a:cubicBezTo>
                  <a:pt x="3021790" y="2258439"/>
                  <a:pt x="2588909" y="2418945"/>
                  <a:pt x="2360309" y="2629711"/>
                </a:cubicBezTo>
                <a:cubicBezTo>
                  <a:pt x="2131709" y="2840477"/>
                  <a:pt x="1948505" y="3252282"/>
                  <a:pt x="2097662" y="3524656"/>
                </a:cubicBezTo>
                <a:cubicBezTo>
                  <a:pt x="2246819" y="3797030"/>
                  <a:pt x="2752657" y="4147226"/>
                  <a:pt x="3255253" y="4263958"/>
                </a:cubicBezTo>
                <a:cubicBezTo>
                  <a:pt x="3757849" y="4380690"/>
                  <a:pt x="5113236" y="4225047"/>
                  <a:pt x="5113236" y="4225047"/>
                </a:cubicBezTo>
                <a:cubicBezTo>
                  <a:pt x="5576921" y="4220183"/>
                  <a:pt x="5752019" y="4161818"/>
                  <a:pt x="6037364" y="4234775"/>
                </a:cubicBezTo>
                <a:cubicBezTo>
                  <a:pt x="6322709" y="4307732"/>
                  <a:pt x="6559415" y="4536332"/>
                  <a:pt x="6825304" y="4662792"/>
                </a:cubicBezTo>
                <a:cubicBezTo>
                  <a:pt x="7091193" y="4789252"/>
                  <a:pt x="7376790" y="4961493"/>
                  <a:pt x="7632700" y="4993533"/>
                </a:cubicBezTo>
                <a:cubicBezTo>
                  <a:pt x="7888610" y="5025573"/>
                  <a:pt x="8215418" y="4957895"/>
                  <a:pt x="8360764" y="4855034"/>
                </a:cubicBezTo>
                <a:cubicBezTo>
                  <a:pt x="8506111" y="4752173"/>
                  <a:pt x="8490998" y="4473643"/>
                  <a:pt x="8504779" y="4376367"/>
                </a:cubicBezTo>
              </a:path>
            </a:pathLst>
          </a:custGeom>
          <a:ln w="25400" cap="rnd">
            <a:solidFill>
              <a:schemeClr val="bg1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>
            <a:spLocks noChangeAspect="1"/>
          </p:cNvSpPr>
          <p:nvPr/>
        </p:nvSpPr>
        <p:spPr>
          <a:xfrm>
            <a:off x="611560" y="2564904"/>
            <a:ext cx="762211" cy="828080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ei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9" name="Elipsa 108"/>
          <p:cNvSpPr/>
          <p:nvPr/>
        </p:nvSpPr>
        <p:spPr>
          <a:xfrm>
            <a:off x="1403648" y="2276872"/>
            <a:ext cx="793888" cy="79001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bi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1" name="Elipsa 80"/>
          <p:cNvSpPr/>
          <p:nvPr/>
        </p:nvSpPr>
        <p:spPr>
          <a:xfrm>
            <a:off x="2987824" y="1268760"/>
            <a:ext cx="759967" cy="82564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di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5" name="Elipsa 84"/>
          <p:cNvSpPr/>
          <p:nvPr/>
        </p:nvSpPr>
        <p:spPr>
          <a:xfrm>
            <a:off x="6948264" y="2204864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ai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3" name="Elipsa 82"/>
          <p:cNvSpPr/>
          <p:nvPr/>
        </p:nvSpPr>
        <p:spPr>
          <a:xfrm>
            <a:off x="6228184" y="1628800"/>
            <a:ext cx="759967" cy="82564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eič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86" name="Elipsa 85"/>
          <p:cNvSpPr/>
          <p:nvPr/>
        </p:nvSpPr>
        <p:spPr>
          <a:xfrm>
            <a:off x="7596336" y="2924945"/>
            <a:ext cx="759962" cy="79208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</a:t>
            </a:r>
          </a:p>
          <a:p>
            <a:pPr algn="ctr"/>
            <a:r>
              <a:rPr lang="cs-CZ" sz="1050" b="1" dirty="0" smtClean="0">
                <a:solidFill>
                  <a:schemeClr val="tx1"/>
                </a:solidFill>
              </a:rPr>
              <a:t>/</a:t>
            </a:r>
            <a:r>
              <a:rPr lang="cs-CZ" sz="1050" b="1" dirty="0" err="1" smtClean="0">
                <a:solidFill>
                  <a:schemeClr val="tx1"/>
                </a:solidFill>
              </a:rPr>
              <a:t>džei</a:t>
            </a:r>
            <a:r>
              <a:rPr lang="cs-CZ" sz="1050" b="1" dirty="0" smtClean="0">
                <a:solidFill>
                  <a:schemeClr val="tx1"/>
                </a:solidFill>
              </a:rPr>
              <a:t>/</a:t>
            </a:r>
            <a:endParaRPr lang="cs-CZ" sz="1050" b="1" dirty="0">
              <a:solidFill>
                <a:schemeClr val="tx1"/>
              </a:solidFill>
            </a:endParaRPr>
          </a:p>
        </p:txBody>
      </p:sp>
      <p:sp>
        <p:nvSpPr>
          <p:cNvPr id="87" name="Elipsa 86"/>
          <p:cNvSpPr/>
          <p:nvPr/>
        </p:nvSpPr>
        <p:spPr>
          <a:xfrm>
            <a:off x="7668344" y="3933056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kei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88" name="Elipsa 87"/>
          <p:cNvSpPr/>
          <p:nvPr/>
        </p:nvSpPr>
        <p:spPr>
          <a:xfrm>
            <a:off x="6804248" y="4149080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el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9" name="Elipsa 88"/>
          <p:cNvSpPr/>
          <p:nvPr/>
        </p:nvSpPr>
        <p:spPr>
          <a:xfrm>
            <a:off x="5940152" y="3789040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em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90" name="Elipsa 89"/>
          <p:cNvSpPr/>
          <p:nvPr/>
        </p:nvSpPr>
        <p:spPr>
          <a:xfrm>
            <a:off x="5148064" y="3573016"/>
            <a:ext cx="759962" cy="8256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en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2" name="Elipsa 91"/>
          <p:cNvSpPr/>
          <p:nvPr/>
        </p:nvSpPr>
        <p:spPr>
          <a:xfrm>
            <a:off x="4211960" y="3356993"/>
            <a:ext cx="759962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050" b="1" dirty="0" err="1" smtClean="0">
                <a:solidFill>
                  <a:schemeClr val="tx1"/>
                </a:solidFill>
                <a:latin typeface="Calibri"/>
                <a:cs typeface="Calibri"/>
              </a:rPr>
              <a:t>Ə</a:t>
            </a:r>
            <a:r>
              <a:rPr lang="cs-CZ" sz="1400" b="1" dirty="0" err="1" smtClean="0">
                <a:solidFill>
                  <a:schemeClr val="tx1"/>
                </a:solidFill>
                <a:latin typeface="Calibri"/>
                <a:cs typeface="Calibri"/>
              </a:rPr>
              <a:t>u</a:t>
            </a:r>
            <a:r>
              <a:rPr lang="cs-CZ" sz="1400" b="1" dirty="0" smtClean="0">
                <a:solidFill>
                  <a:schemeClr val="tx1"/>
                </a:solidFill>
                <a:latin typeface="Calibri"/>
                <a:cs typeface="Calibri"/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3" name="Elipsa 92"/>
          <p:cNvSpPr/>
          <p:nvPr/>
        </p:nvSpPr>
        <p:spPr>
          <a:xfrm>
            <a:off x="3347864" y="3284984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pi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4" name="Elipsa 93"/>
          <p:cNvSpPr/>
          <p:nvPr/>
        </p:nvSpPr>
        <p:spPr>
          <a:xfrm>
            <a:off x="2483768" y="3429000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Q</a:t>
            </a:r>
          </a:p>
          <a:p>
            <a:pPr algn="ctr"/>
            <a:r>
              <a:rPr lang="cs-CZ" sz="1100" b="1" dirty="0" smtClean="0">
                <a:solidFill>
                  <a:schemeClr val="tx1"/>
                </a:solidFill>
              </a:rPr>
              <a:t>/</a:t>
            </a:r>
            <a:r>
              <a:rPr lang="cs-CZ" sz="1100" b="1" dirty="0" err="1" smtClean="0">
                <a:solidFill>
                  <a:schemeClr val="tx1"/>
                </a:solidFill>
              </a:rPr>
              <a:t>kju</a:t>
            </a:r>
            <a:r>
              <a:rPr lang="cs-CZ" sz="1100" b="1" dirty="0" smtClean="0">
                <a:solidFill>
                  <a:schemeClr val="tx1"/>
                </a:solidFill>
              </a:rPr>
              <a:t>:/</a:t>
            </a:r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95" name="Elipsa 94"/>
          <p:cNvSpPr/>
          <p:nvPr/>
        </p:nvSpPr>
        <p:spPr>
          <a:xfrm>
            <a:off x="1979712" y="4149080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/a:/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7" name="Elipsa 96"/>
          <p:cNvSpPr/>
          <p:nvPr/>
        </p:nvSpPr>
        <p:spPr>
          <a:xfrm>
            <a:off x="2411760" y="4941168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/es/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9" name="Elipsa 98"/>
          <p:cNvSpPr/>
          <p:nvPr/>
        </p:nvSpPr>
        <p:spPr>
          <a:xfrm>
            <a:off x="3203848" y="5229200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/ti:/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1" name="Elipsa 100"/>
          <p:cNvSpPr/>
          <p:nvPr/>
        </p:nvSpPr>
        <p:spPr>
          <a:xfrm>
            <a:off x="4067944" y="5229200"/>
            <a:ext cx="759962" cy="825643"/>
          </a:xfrm>
          <a:prstGeom prst="ellipse">
            <a:avLst/>
          </a:prstGeom>
          <a:solidFill>
            <a:srgbClr val="FF0000"/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ju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2" name="Elipsa 101"/>
          <p:cNvSpPr/>
          <p:nvPr/>
        </p:nvSpPr>
        <p:spPr>
          <a:xfrm>
            <a:off x="4860032" y="5229200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vi</a:t>
            </a:r>
            <a:r>
              <a:rPr lang="cs-CZ" sz="1400" b="1" dirty="0" smtClean="0">
                <a:solidFill>
                  <a:schemeClr val="tx1"/>
                </a:solidFill>
              </a:rPr>
              <a:t>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3" name="Elipsa 102"/>
          <p:cNvSpPr/>
          <p:nvPr/>
        </p:nvSpPr>
        <p:spPr>
          <a:xfrm>
            <a:off x="5724128" y="5229200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</a:t>
            </a:r>
          </a:p>
          <a:p>
            <a:pPr algn="ctr"/>
            <a:r>
              <a:rPr lang="cs-CZ" sz="1050" b="1" dirty="0" smtClean="0">
                <a:solidFill>
                  <a:schemeClr val="tx1"/>
                </a:solidFill>
              </a:rPr>
              <a:t>/</a:t>
            </a:r>
            <a:r>
              <a:rPr lang="cs-CZ" sz="1050" b="1" dirty="0" err="1" smtClean="0">
                <a:solidFill>
                  <a:schemeClr val="tx1"/>
                </a:solidFill>
              </a:rPr>
              <a:t>dabl</a:t>
            </a:r>
            <a:endParaRPr lang="cs-CZ" sz="105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1050" b="1" dirty="0" err="1">
                <a:solidFill>
                  <a:schemeClr val="tx1"/>
                </a:solidFill>
              </a:rPr>
              <a:t>j</a:t>
            </a:r>
            <a:r>
              <a:rPr lang="cs-CZ" sz="1050" b="1" dirty="0" err="1" smtClean="0">
                <a:solidFill>
                  <a:schemeClr val="tx1"/>
                </a:solidFill>
              </a:rPr>
              <a:t>u</a:t>
            </a:r>
            <a:r>
              <a:rPr lang="cs-CZ" sz="1050" b="1" dirty="0" smtClean="0">
                <a:solidFill>
                  <a:schemeClr val="tx1"/>
                </a:solidFill>
              </a:rPr>
              <a:t>:/</a:t>
            </a:r>
            <a:endParaRPr lang="cs-CZ" sz="1050" b="1" dirty="0">
              <a:solidFill>
                <a:schemeClr val="tx1"/>
              </a:solidFill>
            </a:endParaRPr>
          </a:p>
        </p:txBody>
      </p:sp>
      <p:sp>
        <p:nvSpPr>
          <p:cNvPr id="104" name="Elipsa 103"/>
          <p:cNvSpPr/>
          <p:nvPr/>
        </p:nvSpPr>
        <p:spPr>
          <a:xfrm>
            <a:off x="6516216" y="5517232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X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eks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05" name="Elipsa 104"/>
          <p:cNvSpPr/>
          <p:nvPr/>
        </p:nvSpPr>
        <p:spPr>
          <a:xfrm>
            <a:off x="7308304" y="5877272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</a:t>
            </a:r>
          </a:p>
          <a:p>
            <a:pPr algn="ctr"/>
            <a:r>
              <a:rPr lang="cs-CZ" sz="1100" b="1" dirty="0" smtClean="0">
                <a:solidFill>
                  <a:schemeClr val="tx1"/>
                </a:solidFill>
              </a:rPr>
              <a:t>/</a:t>
            </a:r>
            <a:r>
              <a:rPr lang="cs-CZ" sz="1100" b="1" dirty="0" err="1" smtClean="0">
                <a:solidFill>
                  <a:schemeClr val="tx1"/>
                </a:solidFill>
              </a:rPr>
              <a:t>wai</a:t>
            </a:r>
            <a:r>
              <a:rPr lang="cs-CZ" sz="1100" b="1" dirty="0" smtClean="0">
                <a:solidFill>
                  <a:schemeClr val="tx1"/>
                </a:solidFill>
              </a:rPr>
              <a:t>/</a:t>
            </a:r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106" name="Elipsa 105"/>
          <p:cNvSpPr/>
          <p:nvPr/>
        </p:nvSpPr>
        <p:spPr>
          <a:xfrm>
            <a:off x="8100392" y="5877272"/>
            <a:ext cx="759962" cy="825643"/>
          </a:xfrm>
          <a:prstGeom prst="ellipse">
            <a:avLst/>
          </a:prstGeom>
          <a:solidFill>
            <a:srgbClr val="00B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zed</a:t>
            </a:r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3851920" y="1052736"/>
            <a:ext cx="759967" cy="82564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/i:/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4716016" y="980728"/>
            <a:ext cx="759967" cy="82564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r>
              <a:rPr lang="cs-CZ" sz="1400" b="1" dirty="0" err="1" smtClean="0">
                <a:solidFill>
                  <a:schemeClr val="tx1"/>
                </a:solidFill>
              </a:rPr>
              <a:t>ef</a:t>
            </a:r>
            <a:r>
              <a:rPr lang="cs-CZ" sz="1400" b="1" dirty="0" smtClean="0">
                <a:solidFill>
                  <a:schemeClr val="tx1"/>
                </a:solidFill>
              </a:rPr>
              <a:t>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5508104" y="1196752"/>
            <a:ext cx="759967" cy="82564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</a:t>
            </a:r>
          </a:p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/</a:t>
            </a:r>
            <a:r>
              <a:rPr lang="cs-CZ" sz="1200" b="1" dirty="0" err="1" smtClean="0">
                <a:solidFill>
                  <a:schemeClr val="tx1"/>
                </a:solidFill>
              </a:rPr>
              <a:t>dži</a:t>
            </a:r>
            <a:r>
              <a:rPr lang="cs-CZ" sz="1200" b="1" dirty="0" smtClean="0">
                <a:solidFill>
                  <a:schemeClr val="tx1"/>
                </a:solidFill>
              </a:rPr>
              <a:t>:/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131840" y="332656"/>
            <a:ext cx="2969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písmena chybí ?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Elipsa 56"/>
          <p:cNvSpPr/>
          <p:nvPr/>
        </p:nvSpPr>
        <p:spPr>
          <a:xfrm>
            <a:off x="2195736" y="1700808"/>
            <a:ext cx="793888" cy="813607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/si:/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2195736" y="1700808"/>
            <a:ext cx="793888" cy="813607"/>
          </a:xfrm>
          <a:prstGeom prst="ellips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3851920" y="1052736"/>
            <a:ext cx="793888" cy="813607"/>
          </a:xfrm>
          <a:prstGeom prst="ellips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6228184" y="1628800"/>
            <a:ext cx="793888" cy="813607"/>
          </a:xfrm>
          <a:prstGeom prst="ellips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7596336" y="2924944"/>
            <a:ext cx="793888" cy="813607"/>
          </a:xfrm>
          <a:prstGeom prst="ellips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4211960" y="3356992"/>
            <a:ext cx="793888" cy="813607"/>
          </a:xfrm>
          <a:prstGeom prst="ellips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1979712" y="4149080"/>
            <a:ext cx="793888" cy="813607"/>
          </a:xfrm>
          <a:prstGeom prst="ellips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4067944" y="5229200"/>
            <a:ext cx="793888" cy="813607"/>
          </a:xfrm>
          <a:prstGeom prst="ellips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7308304" y="5877272"/>
            <a:ext cx="793888" cy="813607"/>
          </a:xfrm>
          <a:prstGeom prst="ellips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32" grpId="0" animBg="1"/>
      <p:bldP spid="33" grpId="0" animBg="1"/>
      <p:bldP spid="34" grpId="0" animBg="1"/>
      <p:bldP spid="35" grpId="0" animBg="1"/>
      <p:bldP spid="36" grpId="0" animBg="1"/>
      <p:bldP spid="43" grpId="0" animBg="1"/>
      <p:bldP spid="44" grpId="0" animBg="1"/>
      <p:bldP spid="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3635896" y="5661248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7" name="Elipsa 6"/>
          <p:cNvSpPr/>
          <p:nvPr/>
        </p:nvSpPr>
        <p:spPr>
          <a:xfrm>
            <a:off x="3779912" y="548680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979712" y="1484784"/>
            <a:ext cx="648072" cy="60367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627784" y="548680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259632" y="4509120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483768" y="5661248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403648" y="1484784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203848" y="548680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131840" y="2492896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051720" y="548680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16" name="Elipsa 15"/>
          <p:cNvSpPr/>
          <p:nvPr/>
        </p:nvSpPr>
        <p:spPr>
          <a:xfrm>
            <a:off x="2627784" y="1484784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1835696" y="4509120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203848" y="1484784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635896" y="3501008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555776" y="2492896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21" name="Elipsa 20"/>
          <p:cNvSpPr/>
          <p:nvPr/>
        </p:nvSpPr>
        <p:spPr>
          <a:xfrm>
            <a:off x="3059832" y="5661248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1331640" y="3501008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23" name="Elipsa 22"/>
          <p:cNvSpPr/>
          <p:nvPr/>
        </p:nvSpPr>
        <p:spPr>
          <a:xfrm>
            <a:off x="3635896" y="4509120"/>
            <a:ext cx="530241" cy="5760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3779912" y="1484784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25" name="Elipsa 24"/>
          <p:cNvSpPr/>
          <p:nvPr/>
        </p:nvSpPr>
        <p:spPr>
          <a:xfrm>
            <a:off x="1907704" y="3501008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1403648" y="548680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3059832" y="3501008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3059832" y="4509120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1331640" y="5661248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2483768" y="4509120"/>
            <a:ext cx="530241" cy="576063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Z</a:t>
            </a:r>
          </a:p>
        </p:txBody>
      </p:sp>
      <p:sp>
        <p:nvSpPr>
          <p:cNvPr id="32" name="Elipsa 31"/>
          <p:cNvSpPr/>
          <p:nvPr/>
        </p:nvSpPr>
        <p:spPr>
          <a:xfrm>
            <a:off x="2483768" y="3501008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1907704" y="5661248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1475656" y="2492896"/>
            <a:ext cx="530241" cy="576063"/>
          </a:xfrm>
          <a:prstGeom prst="ellipse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2051720" y="2492896"/>
            <a:ext cx="530241" cy="57606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3707904" y="2492896"/>
            <a:ext cx="530241" cy="576063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6588224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7164288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</a:t>
            </a:r>
          </a:p>
        </p:txBody>
      </p:sp>
      <p:sp>
        <p:nvSpPr>
          <p:cNvPr id="39" name="Elipsa 38"/>
          <p:cNvSpPr/>
          <p:nvPr/>
        </p:nvSpPr>
        <p:spPr>
          <a:xfrm>
            <a:off x="4860032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5436096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6012160" y="2564904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4860032" y="1556792"/>
            <a:ext cx="648072" cy="60367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5580112" y="155679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6228184" y="155679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6804248" y="155679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Q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7380312" y="1556792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</a:p>
        </p:txBody>
      </p:sp>
      <p:sp>
        <p:nvSpPr>
          <p:cNvPr id="47" name="Elipsa 46"/>
          <p:cNvSpPr/>
          <p:nvPr/>
        </p:nvSpPr>
        <p:spPr>
          <a:xfrm>
            <a:off x="5004048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5580112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9" name="Elipsa 48"/>
          <p:cNvSpPr/>
          <p:nvPr/>
        </p:nvSpPr>
        <p:spPr>
          <a:xfrm>
            <a:off x="6156176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Elipsa 49"/>
          <p:cNvSpPr/>
          <p:nvPr/>
        </p:nvSpPr>
        <p:spPr>
          <a:xfrm>
            <a:off x="6732240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</a:t>
            </a:r>
          </a:p>
        </p:txBody>
      </p:sp>
      <p:sp>
        <p:nvSpPr>
          <p:cNvPr id="51" name="Elipsa 50"/>
          <p:cNvSpPr/>
          <p:nvPr/>
        </p:nvSpPr>
        <p:spPr>
          <a:xfrm>
            <a:off x="7308304" y="620688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5508104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3" name="Elipsa 52"/>
          <p:cNvSpPr/>
          <p:nvPr/>
        </p:nvSpPr>
        <p:spPr>
          <a:xfrm>
            <a:off x="6084168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</a:p>
        </p:txBody>
      </p:sp>
      <p:sp>
        <p:nvSpPr>
          <p:cNvPr id="54" name="Elipsa 53"/>
          <p:cNvSpPr/>
          <p:nvPr/>
        </p:nvSpPr>
        <p:spPr>
          <a:xfrm>
            <a:off x="6660232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Elipsa 54"/>
          <p:cNvSpPr/>
          <p:nvPr/>
        </p:nvSpPr>
        <p:spPr>
          <a:xfrm>
            <a:off x="7236296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X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Elipsa 55"/>
          <p:cNvSpPr/>
          <p:nvPr/>
        </p:nvSpPr>
        <p:spPr>
          <a:xfrm>
            <a:off x="4932040" y="357301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Elipsa 56"/>
          <p:cNvSpPr/>
          <p:nvPr/>
        </p:nvSpPr>
        <p:spPr>
          <a:xfrm>
            <a:off x="4932040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8" name="Elipsa 57"/>
          <p:cNvSpPr/>
          <p:nvPr/>
        </p:nvSpPr>
        <p:spPr>
          <a:xfrm>
            <a:off x="5508104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9" name="Elipsa 58"/>
          <p:cNvSpPr/>
          <p:nvPr/>
        </p:nvSpPr>
        <p:spPr>
          <a:xfrm>
            <a:off x="6084168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0" name="Elipsa 59"/>
          <p:cNvSpPr/>
          <p:nvPr/>
        </p:nvSpPr>
        <p:spPr>
          <a:xfrm>
            <a:off x="6660232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1" name="Elipsa 60"/>
          <p:cNvSpPr/>
          <p:nvPr/>
        </p:nvSpPr>
        <p:spPr>
          <a:xfrm>
            <a:off x="7236296" y="4653136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</a:p>
        </p:txBody>
      </p:sp>
      <p:sp>
        <p:nvSpPr>
          <p:cNvPr id="62" name="Elipsa 61"/>
          <p:cNvSpPr/>
          <p:nvPr/>
        </p:nvSpPr>
        <p:spPr>
          <a:xfrm>
            <a:off x="5436096" y="558924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</a:p>
        </p:txBody>
      </p:sp>
      <p:sp>
        <p:nvSpPr>
          <p:cNvPr id="63" name="Elipsa 62"/>
          <p:cNvSpPr/>
          <p:nvPr/>
        </p:nvSpPr>
        <p:spPr>
          <a:xfrm>
            <a:off x="6012160" y="558924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4" name="Elipsa 63"/>
          <p:cNvSpPr/>
          <p:nvPr/>
        </p:nvSpPr>
        <p:spPr>
          <a:xfrm>
            <a:off x="6588224" y="558924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5" name="Elipsa 64"/>
          <p:cNvSpPr/>
          <p:nvPr/>
        </p:nvSpPr>
        <p:spPr>
          <a:xfrm>
            <a:off x="7164288" y="558924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6" name="Elipsa 65"/>
          <p:cNvSpPr/>
          <p:nvPr/>
        </p:nvSpPr>
        <p:spPr>
          <a:xfrm>
            <a:off x="4860032" y="5589240"/>
            <a:ext cx="530241" cy="576063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1763688" y="332656"/>
            <a:ext cx="6102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Písmena seřaď podle abecedy,  napiš a přečti.</a:t>
            </a:r>
            <a:endParaRPr lang="cs-CZ" sz="24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652120" y="0"/>
            <a:ext cx="1362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Kontrola.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13" dur="1"/>
                                        <p:tgtEl>
                                          <p:spTgt spid="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0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2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9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2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/>
      <p:bldP spid="67" grpId="1"/>
      <p:bldP spid="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Skupina 28"/>
          <p:cNvGrpSpPr/>
          <p:nvPr/>
        </p:nvGrpSpPr>
        <p:grpSpPr>
          <a:xfrm>
            <a:off x="395536" y="1340768"/>
            <a:ext cx="1440160" cy="648072"/>
            <a:chOff x="251520" y="4437112"/>
            <a:chExt cx="1440160" cy="648072"/>
          </a:xfrm>
        </p:grpSpPr>
        <p:sp>
          <p:nvSpPr>
            <p:cNvPr id="19" name="Obdélník 18"/>
            <p:cNvSpPr/>
            <p:nvPr/>
          </p:nvSpPr>
          <p:spPr>
            <a:xfrm>
              <a:off x="251520" y="4437112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11560" y="4437112"/>
              <a:ext cx="82266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/i:/</a:t>
              </a:r>
              <a:endParaRPr lang="cs-CZ" sz="36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395536" y="3284984"/>
            <a:ext cx="1440160" cy="648072"/>
            <a:chOff x="395536" y="3284984"/>
            <a:chExt cx="1440160" cy="648072"/>
          </a:xfrm>
        </p:grpSpPr>
        <p:sp>
          <p:nvSpPr>
            <p:cNvPr id="18" name="Obdélník 17"/>
            <p:cNvSpPr/>
            <p:nvPr/>
          </p:nvSpPr>
          <p:spPr>
            <a:xfrm>
              <a:off x="395536" y="3284984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95536" y="3284984"/>
              <a:ext cx="135107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</a:t>
              </a:r>
              <a:r>
                <a:rPr lang="cs-CZ" sz="3600" b="1" dirty="0" err="1" smtClean="0"/>
                <a:t>džei</a:t>
              </a:r>
              <a:r>
                <a:rPr lang="cs-CZ" sz="3600" b="1" dirty="0" smtClean="0"/>
                <a:t>/</a:t>
              </a:r>
              <a:endParaRPr lang="cs-CZ" sz="36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95536" y="4293096"/>
            <a:ext cx="1440160" cy="648072"/>
            <a:chOff x="3923928" y="4221088"/>
            <a:chExt cx="1440160" cy="648072"/>
          </a:xfrm>
        </p:grpSpPr>
        <p:sp>
          <p:nvSpPr>
            <p:cNvPr id="24" name="Obdélník 23"/>
            <p:cNvSpPr/>
            <p:nvPr/>
          </p:nvSpPr>
          <p:spPr>
            <a:xfrm>
              <a:off x="3923928" y="4221088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4211960" y="4221088"/>
              <a:ext cx="99463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/si:/</a:t>
              </a:r>
              <a:endParaRPr lang="cs-CZ" sz="3600" b="1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004048" y="3284984"/>
            <a:ext cx="1440160" cy="648072"/>
            <a:chOff x="3995936" y="3212976"/>
            <a:chExt cx="1440160" cy="648072"/>
          </a:xfrm>
        </p:grpSpPr>
        <p:sp>
          <p:nvSpPr>
            <p:cNvPr id="23" name="Obdélník 22"/>
            <p:cNvSpPr/>
            <p:nvPr/>
          </p:nvSpPr>
          <p:spPr>
            <a:xfrm>
              <a:off x="3995936" y="3212976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283968" y="3212976"/>
              <a:ext cx="91717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</a:t>
              </a:r>
              <a:r>
                <a:rPr lang="cs-CZ" sz="3600" b="1" dirty="0" err="1" smtClean="0"/>
                <a:t>ei</a:t>
              </a:r>
              <a:r>
                <a:rPr lang="cs-CZ" sz="3600" b="1" dirty="0" smtClean="0"/>
                <a:t>/</a:t>
              </a:r>
              <a:endParaRPr lang="cs-CZ" sz="36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004048" y="5229200"/>
            <a:ext cx="1440160" cy="648072"/>
            <a:chOff x="4139952" y="5373216"/>
            <a:chExt cx="1440160" cy="648072"/>
          </a:xfrm>
        </p:grpSpPr>
        <p:sp>
          <p:nvSpPr>
            <p:cNvPr id="25" name="Obdélník 24"/>
            <p:cNvSpPr/>
            <p:nvPr/>
          </p:nvSpPr>
          <p:spPr>
            <a:xfrm>
              <a:off x="4139952" y="5373216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283968" y="5373216"/>
              <a:ext cx="125386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</a:t>
              </a:r>
              <a:r>
                <a:rPr lang="cs-CZ" sz="3600" b="1" dirty="0" err="1" smtClean="0"/>
                <a:t>dži</a:t>
              </a:r>
              <a:r>
                <a:rPr lang="cs-CZ" sz="3600" b="1" dirty="0" smtClean="0"/>
                <a:t>:/</a:t>
              </a:r>
              <a:endParaRPr lang="cs-CZ" sz="36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004048" y="2348880"/>
            <a:ext cx="1440160" cy="648072"/>
            <a:chOff x="4139952" y="2276872"/>
            <a:chExt cx="1440160" cy="648072"/>
          </a:xfrm>
        </p:grpSpPr>
        <p:sp>
          <p:nvSpPr>
            <p:cNvPr id="22" name="Obdélník 21"/>
            <p:cNvSpPr/>
            <p:nvPr/>
          </p:nvSpPr>
          <p:spPr>
            <a:xfrm>
              <a:off x="4139952" y="2276872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283968" y="2276872"/>
              <a:ext cx="111594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</a:t>
              </a:r>
              <a:r>
                <a:rPr lang="cs-CZ" sz="3600" b="1" dirty="0" err="1" smtClean="0"/>
                <a:t>ejč</a:t>
              </a:r>
              <a:r>
                <a:rPr lang="cs-CZ" sz="3600" b="1" dirty="0" smtClean="0"/>
                <a:t>/</a:t>
              </a:r>
              <a:endParaRPr lang="cs-CZ" sz="3600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95536" y="2348880"/>
            <a:ext cx="1440160" cy="648072"/>
            <a:chOff x="323528" y="2276872"/>
            <a:chExt cx="1440160" cy="648072"/>
          </a:xfrm>
        </p:grpSpPr>
        <p:sp>
          <p:nvSpPr>
            <p:cNvPr id="17" name="Obdélník 16"/>
            <p:cNvSpPr/>
            <p:nvPr/>
          </p:nvSpPr>
          <p:spPr>
            <a:xfrm>
              <a:off x="323528" y="2276872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39552" y="2276872"/>
              <a:ext cx="107593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</a:t>
              </a:r>
              <a:r>
                <a:rPr lang="cs-CZ" sz="3600" b="1" dirty="0" err="1" smtClean="0"/>
                <a:t>ju</a:t>
              </a:r>
              <a:r>
                <a:rPr lang="cs-CZ" sz="3600" b="1" dirty="0" smtClean="0"/>
                <a:t>:/</a:t>
              </a:r>
              <a:endParaRPr lang="cs-CZ" sz="36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95536" y="5229200"/>
            <a:ext cx="1440160" cy="648072"/>
            <a:chOff x="323528" y="5445224"/>
            <a:chExt cx="1440160" cy="648072"/>
          </a:xfrm>
        </p:grpSpPr>
        <p:sp>
          <p:nvSpPr>
            <p:cNvPr id="20" name="Obdélník 19"/>
            <p:cNvSpPr/>
            <p:nvPr/>
          </p:nvSpPr>
          <p:spPr>
            <a:xfrm>
              <a:off x="323528" y="5445224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95536" y="5445224"/>
              <a:ext cx="126335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</a:t>
              </a:r>
              <a:r>
                <a:rPr lang="cs-CZ" sz="3600" b="1" dirty="0" err="1" smtClean="0"/>
                <a:t>wai</a:t>
              </a:r>
              <a:r>
                <a:rPr lang="cs-CZ" sz="3600" b="1" dirty="0" smtClean="0"/>
                <a:t>/</a:t>
              </a:r>
              <a:endParaRPr lang="cs-CZ" sz="3600" b="1" dirty="0"/>
            </a:p>
          </p:txBody>
        </p:sp>
      </p:grpSp>
      <p:sp>
        <p:nvSpPr>
          <p:cNvPr id="13" name="Obdélník 12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5004048" y="4293096"/>
            <a:ext cx="1440160" cy="648072"/>
            <a:chOff x="467544" y="1196752"/>
            <a:chExt cx="1440160" cy="648072"/>
          </a:xfrm>
        </p:grpSpPr>
        <p:sp>
          <p:nvSpPr>
            <p:cNvPr id="16" name="Obdélník 15"/>
            <p:cNvSpPr/>
            <p:nvPr/>
          </p:nvSpPr>
          <p:spPr>
            <a:xfrm>
              <a:off x="467544" y="1196752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539552" y="1196752"/>
              <a:ext cx="129715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</a:t>
              </a:r>
              <a:r>
                <a:rPr lang="cs-CZ" sz="3600" b="1" dirty="0" err="1" smtClean="0"/>
                <a:t>kju</a:t>
              </a:r>
              <a:r>
                <a:rPr lang="cs-CZ" sz="3600" b="1" dirty="0" smtClean="0"/>
                <a:t>:/</a:t>
              </a:r>
              <a:endParaRPr lang="cs-CZ" sz="36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004048" y="1340768"/>
            <a:ext cx="1440160" cy="648072"/>
            <a:chOff x="4139952" y="1340768"/>
            <a:chExt cx="1440160" cy="648072"/>
          </a:xfrm>
        </p:grpSpPr>
        <p:sp>
          <p:nvSpPr>
            <p:cNvPr id="21" name="Obdélník 20"/>
            <p:cNvSpPr/>
            <p:nvPr/>
          </p:nvSpPr>
          <p:spPr>
            <a:xfrm>
              <a:off x="4139952" y="1340768"/>
              <a:ext cx="1440160" cy="64807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355976" y="1340768"/>
              <a:ext cx="91236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/</a:t>
              </a:r>
              <a:r>
                <a:rPr lang="cs-CZ" sz="3600" b="1" dirty="0" err="1" smtClean="0"/>
                <a:t>ai</a:t>
              </a:r>
              <a:r>
                <a:rPr lang="cs-CZ" sz="3600" b="1" dirty="0" smtClean="0"/>
                <a:t>/</a:t>
              </a:r>
              <a:endParaRPr lang="cs-CZ" sz="3600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1763688" y="332656"/>
            <a:ext cx="5502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písmena se takto vyslovují ? Napiš.</a:t>
            </a:r>
            <a:endParaRPr lang="cs-CZ" sz="2400" dirty="0"/>
          </a:p>
        </p:txBody>
      </p:sp>
      <p:pic>
        <p:nvPicPr>
          <p:cNvPr id="1026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2574045" y="708846"/>
            <a:ext cx="1109267" cy="1131574"/>
          </a:xfrm>
          <a:prstGeom prst="rect">
            <a:avLst/>
          </a:prstGeom>
          <a:noFill/>
        </p:spPr>
      </p:pic>
      <p:sp>
        <p:nvSpPr>
          <p:cNvPr id="42" name="Elipsa 41"/>
          <p:cNvSpPr/>
          <p:nvPr/>
        </p:nvSpPr>
        <p:spPr>
          <a:xfrm>
            <a:off x="1907704" y="1196752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E</a:t>
            </a:r>
            <a:endParaRPr lang="cs-CZ" sz="60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1907704" y="2204864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U</a:t>
            </a:r>
          </a:p>
        </p:txBody>
      </p:sp>
      <p:sp>
        <p:nvSpPr>
          <p:cNvPr id="45" name="Elipsa 44"/>
          <p:cNvSpPr/>
          <p:nvPr/>
        </p:nvSpPr>
        <p:spPr>
          <a:xfrm>
            <a:off x="1907704" y="3212976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J</a:t>
            </a:r>
          </a:p>
        </p:txBody>
      </p:sp>
      <p:sp>
        <p:nvSpPr>
          <p:cNvPr id="46" name="Elipsa 45"/>
          <p:cNvSpPr/>
          <p:nvPr/>
        </p:nvSpPr>
        <p:spPr>
          <a:xfrm>
            <a:off x="1907704" y="4221088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</a:t>
            </a:r>
          </a:p>
        </p:txBody>
      </p:sp>
      <p:sp>
        <p:nvSpPr>
          <p:cNvPr id="47" name="Elipsa 46"/>
          <p:cNvSpPr/>
          <p:nvPr/>
        </p:nvSpPr>
        <p:spPr>
          <a:xfrm>
            <a:off x="1907704" y="5157192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Y</a:t>
            </a:r>
          </a:p>
        </p:txBody>
      </p:sp>
      <p:sp>
        <p:nvSpPr>
          <p:cNvPr id="48" name="Elipsa 47"/>
          <p:cNvSpPr/>
          <p:nvPr/>
        </p:nvSpPr>
        <p:spPr>
          <a:xfrm>
            <a:off x="6516216" y="1196752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I</a:t>
            </a:r>
          </a:p>
        </p:txBody>
      </p:sp>
      <p:sp>
        <p:nvSpPr>
          <p:cNvPr id="49" name="Elipsa 48"/>
          <p:cNvSpPr/>
          <p:nvPr/>
        </p:nvSpPr>
        <p:spPr>
          <a:xfrm>
            <a:off x="6588224" y="2204864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H</a:t>
            </a:r>
          </a:p>
        </p:txBody>
      </p:sp>
      <p:sp>
        <p:nvSpPr>
          <p:cNvPr id="50" name="Elipsa 49"/>
          <p:cNvSpPr/>
          <p:nvPr/>
        </p:nvSpPr>
        <p:spPr>
          <a:xfrm>
            <a:off x="6588224" y="3140968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</a:t>
            </a:r>
          </a:p>
        </p:txBody>
      </p:sp>
      <p:sp>
        <p:nvSpPr>
          <p:cNvPr id="51" name="Elipsa 50"/>
          <p:cNvSpPr/>
          <p:nvPr/>
        </p:nvSpPr>
        <p:spPr>
          <a:xfrm>
            <a:off x="6588224" y="4077072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Q</a:t>
            </a:r>
          </a:p>
        </p:txBody>
      </p:sp>
      <p:sp>
        <p:nvSpPr>
          <p:cNvPr id="52" name="Elipsa 51"/>
          <p:cNvSpPr/>
          <p:nvPr/>
        </p:nvSpPr>
        <p:spPr>
          <a:xfrm>
            <a:off x="6588224" y="5085184"/>
            <a:ext cx="864096" cy="8640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0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G</a:t>
            </a:r>
          </a:p>
        </p:txBody>
      </p:sp>
      <p:pic>
        <p:nvPicPr>
          <p:cNvPr id="53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2574045" y="1860974"/>
            <a:ext cx="1109267" cy="1131574"/>
          </a:xfrm>
          <a:prstGeom prst="rect">
            <a:avLst/>
          </a:prstGeom>
          <a:noFill/>
        </p:spPr>
      </p:pic>
      <p:pic>
        <p:nvPicPr>
          <p:cNvPr id="62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1061877" y="2437037"/>
            <a:ext cx="1109267" cy="1131574"/>
          </a:xfrm>
          <a:prstGeom prst="rect">
            <a:avLst/>
          </a:prstGeom>
          <a:noFill/>
        </p:spPr>
      </p:pic>
      <p:pic>
        <p:nvPicPr>
          <p:cNvPr id="63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2502037" y="3661174"/>
            <a:ext cx="1109267" cy="1131574"/>
          </a:xfrm>
          <a:prstGeom prst="rect">
            <a:avLst/>
          </a:prstGeom>
          <a:noFill/>
        </p:spPr>
      </p:pic>
      <p:pic>
        <p:nvPicPr>
          <p:cNvPr id="64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2358021" y="4525270"/>
            <a:ext cx="1109267" cy="1131574"/>
          </a:xfrm>
          <a:prstGeom prst="rect">
            <a:avLst/>
          </a:prstGeom>
          <a:noFill/>
        </p:spPr>
      </p:pic>
      <p:pic>
        <p:nvPicPr>
          <p:cNvPr id="65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7110549" y="636838"/>
            <a:ext cx="1109267" cy="1131574"/>
          </a:xfrm>
          <a:prstGeom prst="rect">
            <a:avLst/>
          </a:prstGeom>
          <a:noFill/>
        </p:spPr>
      </p:pic>
      <p:pic>
        <p:nvPicPr>
          <p:cNvPr id="66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5814405" y="3517158"/>
            <a:ext cx="1109267" cy="1131574"/>
          </a:xfrm>
          <a:prstGeom prst="rect">
            <a:avLst/>
          </a:prstGeom>
          <a:noFill/>
        </p:spPr>
      </p:pic>
      <p:pic>
        <p:nvPicPr>
          <p:cNvPr id="67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7182558" y="4885310"/>
            <a:ext cx="1109267" cy="1131574"/>
          </a:xfrm>
          <a:prstGeom prst="rect">
            <a:avLst/>
          </a:prstGeom>
          <a:noFill/>
        </p:spPr>
      </p:pic>
      <p:pic>
        <p:nvPicPr>
          <p:cNvPr id="68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7182558" y="2725070"/>
            <a:ext cx="1109267" cy="1131574"/>
          </a:xfrm>
          <a:prstGeom prst="rect">
            <a:avLst/>
          </a:prstGeom>
          <a:noFill/>
        </p:spPr>
      </p:pic>
      <p:pic>
        <p:nvPicPr>
          <p:cNvPr id="69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3400">
            <a:off x="7182557" y="1644950"/>
            <a:ext cx="1109267" cy="113157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2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2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2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2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719 -0.01598 C -0.13837 0.06365 -0.20938 0.14351 -0.26927 0.13888 C -0.32917 0.13472 -0.4066 0.02847 -0.42691 -0.04213 C -0.44723 -0.11274 -0.40452 -0.21019 -0.39098 -0.28403 C -0.37743 -0.35787 -0.34913 -0.42732 -0.34532 -0.48565 C -0.3415 -0.54399 -0.35556 -0.6 -0.36823 -0.63473 C -0.38091 -0.66945 -0.3915 -0.67917 -0.42153 -0.69422 C -0.45157 -0.70926 -0.51129 -0.72524 -0.54861 -0.72477 C -0.58594 -0.72431 -0.61545 -0.70487 -0.64532 -0.69144 C -0.67518 -0.67801 -0.70643 -0.64792 -0.72795 -0.64352 C -0.74948 -0.63912 -0.76285 -0.65533 -0.77466 -0.66528 C -0.78646 -0.67524 -0.78455 -0.69514 -0.79861 -0.70301 C -0.81268 -0.71088 -0.84184 -0.71644 -0.85955 -0.7132 C -0.87726 -0.70996 -0.89757 -0.68889 -0.90521 -0.68403 " pathEditMode="relative" rAng="0" ptsTypes="aaaaaaaaaaaaaA">
                                      <p:cBhvr>
                                        <p:cTn id="17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9" y="-2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42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87624" y="1052736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419872" y="1052736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652120" y="1052736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87624" y="3356992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19872" y="3356992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652120" y="3356992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187624" y="548680"/>
            <a:ext cx="27727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Karty na </a:t>
            </a:r>
            <a:r>
              <a:rPr lang="cs-CZ" sz="1200" dirty="0" smtClean="0"/>
              <a:t> hru Bingo </a:t>
            </a:r>
            <a:r>
              <a:rPr lang="cs-CZ" sz="1200" dirty="0" smtClean="0"/>
              <a:t>pro 12 žáků (list 8, 9). </a:t>
            </a:r>
            <a:endParaRPr lang="cs-CZ" sz="12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43608" y="1052736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75856" y="1052736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508104" y="1052736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43608" y="3356992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75856" y="3356992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508104" y="3356992"/>
          <a:ext cx="2161540" cy="2243328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6" y="260648"/>
          <a:ext cx="3242310" cy="3154680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707904" y="260648"/>
          <a:ext cx="3242310" cy="3154680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3501008"/>
          <a:ext cx="3242310" cy="3154680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707904" y="3501008"/>
          <a:ext cx="3242310" cy="3154680"/>
        </p:xfrm>
        <a:graphic>
          <a:graphicData uri="http://schemas.openxmlformats.org/drawingml/2006/table">
            <a:tbl>
              <a:tblPr/>
              <a:tblGrid>
                <a:gridCol w="540385"/>
                <a:gridCol w="540385"/>
                <a:gridCol w="540385"/>
                <a:gridCol w="540385"/>
                <a:gridCol w="540385"/>
                <a:gridCol w="540385"/>
              </a:tblGrid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6588224" y="260648"/>
            <a:ext cx="23042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Karta pro učitele na odškrtávání</a:t>
            </a:r>
          </a:p>
          <a:p>
            <a:r>
              <a:rPr lang="cs-CZ" sz="1200" dirty="0" smtClean="0"/>
              <a:t> již jmenovaných písmen (list10).</a:t>
            </a:r>
            <a:endParaRPr lang="cs-CZ" sz="12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548680"/>
          <a:ext cx="6095999" cy="3855720"/>
        </p:xfrm>
        <a:graphic>
          <a:graphicData uri="http://schemas.openxmlformats.org/drawingml/2006/table">
            <a:tbl>
              <a:tblPr/>
              <a:tblGrid>
                <a:gridCol w="352482"/>
                <a:gridCol w="352482"/>
                <a:gridCol w="333714"/>
                <a:gridCol w="351895"/>
                <a:gridCol w="352482"/>
                <a:gridCol w="333714"/>
                <a:gridCol w="352482"/>
                <a:gridCol w="333714"/>
                <a:gridCol w="468020"/>
                <a:gridCol w="337820"/>
                <a:gridCol w="351895"/>
                <a:gridCol w="351895"/>
                <a:gridCol w="352482"/>
                <a:gridCol w="327849"/>
                <a:gridCol w="351895"/>
                <a:gridCol w="439283"/>
                <a:gridCol w="351895"/>
              </a:tblGrid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10.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020272" y="548680"/>
            <a:ext cx="97751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r>
              <a:rPr lang="cs-CZ" b="1" dirty="0" smtClean="0">
                <a:ln w="12700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hello</a:t>
            </a:r>
            <a:endParaRPr lang="cs-CZ" dirty="0" smtClean="0">
              <a:ln w="12700">
                <a:solidFill>
                  <a:srgbClr val="FFC000"/>
                </a:solidFill>
                <a:prstDash val="solid"/>
              </a:ln>
              <a:solidFill>
                <a:srgbClr val="FFFF00"/>
              </a:solidFill>
            </a:endParaRPr>
          </a:p>
          <a:p>
            <a:r>
              <a:rPr lang="cs-CZ" dirty="0" smtClean="0"/>
              <a:t>2.name</a:t>
            </a:r>
          </a:p>
          <a:p>
            <a:r>
              <a:rPr lang="cs-CZ" dirty="0" smtClean="0"/>
              <a:t>3.listen</a:t>
            </a:r>
          </a:p>
          <a:p>
            <a:r>
              <a:rPr lang="cs-CZ" dirty="0" smtClean="0"/>
              <a:t>4.thanks</a:t>
            </a:r>
          </a:p>
          <a:p>
            <a:r>
              <a:rPr lang="cs-CZ" dirty="0" smtClean="0"/>
              <a:t>5.look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20272" y="1916832"/>
            <a:ext cx="12225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6.goodbye</a:t>
            </a:r>
          </a:p>
          <a:p>
            <a:r>
              <a:rPr lang="cs-CZ" dirty="0" smtClean="0"/>
              <a:t>7.today</a:t>
            </a:r>
          </a:p>
          <a:p>
            <a:r>
              <a:rPr lang="cs-CZ" dirty="0" smtClean="0"/>
              <a:t>8.again</a:t>
            </a:r>
          </a:p>
          <a:p>
            <a:r>
              <a:rPr lang="cs-CZ" dirty="0" smtClean="0"/>
              <a:t>9.Bean</a:t>
            </a:r>
          </a:p>
          <a:p>
            <a:r>
              <a:rPr lang="cs-CZ" dirty="0" smtClean="0"/>
              <a:t>10.Shadow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653136"/>
            <a:ext cx="8243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Tabulku vystřihnout, rozdat žákům. </a:t>
            </a:r>
            <a:r>
              <a:rPr lang="cs-CZ" sz="1200" i="1" dirty="0" smtClean="0"/>
              <a:t>Učitel </a:t>
            </a:r>
            <a:r>
              <a:rPr lang="cs-CZ" sz="1200" i="1" dirty="0" smtClean="0"/>
              <a:t>diktuje v libovolném pořadí písmena jednotlivých slov, žáci je v řádku tabulky vybarvují,</a:t>
            </a:r>
          </a:p>
          <a:p>
            <a:r>
              <a:rPr lang="cs-CZ" sz="1200" i="1" dirty="0" smtClean="0"/>
              <a:t>přečtou slovo, které je na řádku ukryto. Viz příklad.</a:t>
            </a:r>
            <a:endParaRPr lang="cs-CZ" sz="1200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5157192"/>
          <a:ext cx="6095999" cy="385572"/>
        </p:xfrm>
        <a:graphic>
          <a:graphicData uri="http://schemas.openxmlformats.org/drawingml/2006/table">
            <a:tbl>
              <a:tblPr/>
              <a:tblGrid>
                <a:gridCol w="352482"/>
                <a:gridCol w="352482"/>
                <a:gridCol w="333714"/>
                <a:gridCol w="351895"/>
                <a:gridCol w="352482"/>
                <a:gridCol w="333714"/>
                <a:gridCol w="352482"/>
                <a:gridCol w="333714"/>
                <a:gridCol w="468020"/>
                <a:gridCol w="337820"/>
                <a:gridCol w="351895"/>
                <a:gridCol w="351895"/>
                <a:gridCol w="352482"/>
                <a:gridCol w="327849"/>
                <a:gridCol w="351895"/>
                <a:gridCol w="439283"/>
                <a:gridCol w="351895"/>
              </a:tblGrid>
              <a:tr h="3779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228" marR="67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8" name="Přímá spojovací čára 7"/>
          <p:cNvCxnSpPr/>
          <p:nvPr/>
        </p:nvCxnSpPr>
        <p:spPr>
          <a:xfrm>
            <a:off x="6876256" y="0"/>
            <a:ext cx="0" cy="450912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948264" y="4293096"/>
            <a:ext cx="7168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i="1" dirty="0" smtClean="0"/>
              <a:t>Odstřihnout.</a:t>
            </a:r>
            <a:endParaRPr lang="cs-CZ" sz="800" i="1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761096" y="2348880"/>
            <a:ext cx="1361437" cy="2073716"/>
            <a:chOff x="3761096" y="2348880"/>
            <a:chExt cx="1361437" cy="2073716"/>
          </a:xfrm>
        </p:grpSpPr>
        <p:sp>
          <p:nvSpPr>
            <p:cNvPr id="2" name="Obdélník 1"/>
            <p:cNvSpPr/>
            <p:nvPr/>
          </p:nvSpPr>
          <p:spPr>
            <a:xfrm>
              <a:off x="3761096" y="2348880"/>
              <a:ext cx="1260281" cy="156966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96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0000"/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M</a:t>
              </a:r>
              <a:endParaRPr lang="cs-CZ" sz="96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4355976" y="2852936"/>
              <a:ext cx="766557" cy="156966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96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0000"/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S</a:t>
              </a:r>
              <a:endParaRPr lang="cs-CZ" sz="96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411760" y="2204864"/>
            <a:ext cx="4020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Zpracovala Martina Skalová , ZŠ HLUŠICE.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1101</Words>
  <Application>Microsoft Office PowerPoint</Application>
  <PresentationFormat>Předvádění na obrazovce (4:3)</PresentationFormat>
  <Paragraphs>711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Snímek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43</cp:revision>
  <dcterms:created xsi:type="dcterms:W3CDTF">2012-02-06T14:47:30Z</dcterms:created>
  <dcterms:modified xsi:type="dcterms:W3CDTF">2012-02-11T06:11:53Z</dcterms:modified>
</cp:coreProperties>
</file>