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  <p:sldId id="275" r:id="rId3"/>
    <p:sldId id="269" r:id="rId4"/>
    <p:sldId id="262" r:id="rId5"/>
    <p:sldId id="276" r:id="rId6"/>
    <p:sldId id="270" r:id="rId7"/>
    <p:sldId id="273" r:id="rId8"/>
    <p:sldId id="27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  <a:srgbClr val="660066"/>
    <a:srgbClr val="993300"/>
    <a:srgbClr val="00FF00"/>
    <a:srgbClr val="CC66FF"/>
    <a:srgbClr val="F88008"/>
    <a:srgbClr val="FA7406"/>
    <a:srgbClr val="FD4A03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17" autoAdjust="0"/>
    <p:restoredTop sz="94660"/>
  </p:normalViewPr>
  <p:slideViewPr>
    <p:cSldViewPr>
      <p:cViewPr varScale="1">
        <p:scale>
          <a:sx n="69" d="100"/>
          <a:sy n="69" d="100"/>
        </p:scale>
        <p:origin x="-4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6_5" csCatId="accent6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VY_22_ INOVACE_ 02_ ANGLICKÝ JAZYK 3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COLOURS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FlipHor="1" custScaleX="2120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9339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69718" custScaleY="61587" custLinFactY="25458" custLinFactNeighborX="-650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BAB37518-A2CF-40BC-A045-DB53E4804F8C}" type="presOf" srcId="{4998EED1-9AAF-4045-BAC6-AA54B1A3E015}" destId="{6E27EA9C-C67C-450A-8A3C-DF1F4862AEAB}" srcOrd="0" destOrd="0" presId="urn:microsoft.com/office/officeart/2005/8/layout/pyramid2"/>
    <dgm:cxn modelId="{94EE9778-D9C9-45FC-BB7C-B89E3D849378}" type="presOf" srcId="{33733867-CCF3-40F1-A592-7074E0CC194F}" destId="{ED2230FF-1096-48BA-B691-CB70E3195D4E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406BF5DD-5DC7-489F-B790-5DC8EDEBACBA}" type="presOf" srcId="{D14199FD-C0E7-4C1B-9738-0FA9E56F2803}" destId="{E915DD33-C422-48D7-A147-9DF518074CD6}" srcOrd="0" destOrd="0" presId="urn:microsoft.com/office/officeart/2005/8/layout/pyramid2"/>
    <dgm:cxn modelId="{4DC76B2F-2560-45B4-9B7C-CCAD9A85EB04}" type="presOf" srcId="{D07A5630-6FBA-4728-88CD-6E1E179CB30C}" destId="{908BA98C-A95B-4D99-AB45-D03C9BA08086}" srcOrd="0" destOrd="0" presId="urn:microsoft.com/office/officeart/2005/8/layout/pyramid2"/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9C7ED98D-F8A7-4850-A2BF-4B1AA2E5CF89}" type="presParOf" srcId="{E915DD33-C422-48D7-A147-9DF518074CD6}" destId="{AA8D1857-C2BD-4E9B-945E-6C696E0FAF33}" srcOrd="0" destOrd="0" presId="urn:microsoft.com/office/officeart/2005/8/layout/pyramid2"/>
    <dgm:cxn modelId="{E5638475-0E91-4CC5-BBC3-CD28C4EC844E}" type="presParOf" srcId="{E915DD33-C422-48D7-A147-9DF518074CD6}" destId="{3BAA9B1B-BFD6-4CA9-90A9-730241A0D9F7}" srcOrd="1" destOrd="0" presId="urn:microsoft.com/office/officeart/2005/8/layout/pyramid2"/>
    <dgm:cxn modelId="{9F988CF5-932B-4382-AED9-940C01C99D24}" type="presParOf" srcId="{3BAA9B1B-BFD6-4CA9-90A9-730241A0D9F7}" destId="{908BA98C-A95B-4D99-AB45-D03C9BA08086}" srcOrd="0" destOrd="0" presId="urn:microsoft.com/office/officeart/2005/8/layout/pyramid2"/>
    <dgm:cxn modelId="{ECCBDBCD-F2B0-420D-A791-0D0CA27F4B49}" type="presParOf" srcId="{3BAA9B1B-BFD6-4CA9-90A9-730241A0D9F7}" destId="{259FFE0E-3104-4C28-90A5-34C9081B2D21}" srcOrd="1" destOrd="0" presId="urn:microsoft.com/office/officeart/2005/8/layout/pyramid2"/>
    <dgm:cxn modelId="{342B0288-40AE-48D9-A850-7728DF9C545A}" type="presParOf" srcId="{3BAA9B1B-BFD6-4CA9-90A9-730241A0D9F7}" destId="{ED2230FF-1096-48BA-B691-CB70E3195D4E}" srcOrd="2" destOrd="0" presId="urn:microsoft.com/office/officeart/2005/8/layout/pyramid2"/>
    <dgm:cxn modelId="{05229D46-ACCB-4816-B0C8-1B7A1CE1D416}" type="presParOf" srcId="{3BAA9B1B-BFD6-4CA9-90A9-730241A0D9F7}" destId="{73724FA6-330F-43B7-BA60-483C4E413C56}" srcOrd="3" destOrd="0" presId="urn:microsoft.com/office/officeart/2005/8/layout/pyramid2"/>
    <dgm:cxn modelId="{34FEBC02-CCA6-48B2-A15F-A19CE023DFFD}" type="presParOf" srcId="{3BAA9B1B-BFD6-4CA9-90A9-730241A0D9F7}" destId="{6E27EA9C-C67C-450A-8A3C-DF1F4862AEAB}" srcOrd="4" destOrd="0" presId="urn:microsoft.com/office/officeart/2005/8/layout/pyramid2"/>
    <dgm:cxn modelId="{B6BE8715-F0C4-4078-BE63-0511D67E39B0}" type="presParOf" srcId="{3BAA9B1B-BFD6-4CA9-90A9-730241A0D9F7}" destId="{17B3546A-C897-435D-919C-1F74B4E8CF4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D1857-C2BD-4E9B-945E-6C696E0FAF33}">
      <dsp:nvSpPr>
        <dsp:cNvPr id="0" name=""/>
        <dsp:cNvSpPr/>
      </dsp:nvSpPr>
      <dsp:spPr>
        <a:xfrm>
          <a:off x="700176" y="0"/>
          <a:ext cx="4714907" cy="4714907"/>
        </a:xfrm>
        <a:prstGeom prst="triangle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8BA98C-A95B-4D99-AB45-D03C9BA08086}">
      <dsp:nvSpPr>
        <dsp:cNvPr id="0" name=""/>
        <dsp:cNvSpPr/>
      </dsp:nvSpPr>
      <dsp:spPr>
        <a:xfrm flipH="1">
          <a:off x="1357356" y="473558"/>
          <a:ext cx="6498430" cy="125976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VY_22_ INOVACE_ 02_ ANGLICKÝ JAZYK 3</a:t>
          </a:r>
          <a:endParaRPr lang="cs-CZ" sz="2600" kern="1200" dirty="0"/>
        </a:p>
      </dsp:txBody>
      <dsp:txXfrm>
        <a:off x="1418853" y="535055"/>
        <a:ext cx="6375436" cy="1136770"/>
      </dsp:txXfrm>
    </dsp:sp>
    <dsp:sp modelId="{ED2230FF-1096-48BA-B691-CB70E3195D4E}">
      <dsp:nvSpPr>
        <dsp:cNvPr id="0" name=""/>
        <dsp:cNvSpPr/>
      </dsp:nvSpPr>
      <dsp:spPr>
        <a:xfrm>
          <a:off x="1643169" y="1890793"/>
          <a:ext cx="5926804" cy="125976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Základní škola a Mateřská škola, Potštejn, okres Rychnov nad Kněžnou</a:t>
          </a:r>
          <a:endParaRPr lang="cs-CZ" sz="2500" kern="1200" dirty="0"/>
        </a:p>
      </dsp:txBody>
      <dsp:txXfrm>
        <a:off x="1704666" y="1952290"/>
        <a:ext cx="5803810" cy="1136770"/>
      </dsp:txXfrm>
    </dsp:sp>
    <dsp:sp modelId="{6E27EA9C-C67C-450A-8A3C-DF1F4862AEAB}">
      <dsp:nvSpPr>
        <dsp:cNvPr id="0" name=""/>
        <dsp:cNvSpPr/>
      </dsp:nvSpPr>
      <dsp:spPr>
        <a:xfrm>
          <a:off x="3518331" y="3786209"/>
          <a:ext cx="2136640" cy="77585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/>
            <a:t>COLOURS</a:t>
          </a:r>
          <a:endParaRPr lang="cs-CZ" sz="2500" b="1" kern="1200" dirty="0"/>
        </a:p>
      </dsp:txBody>
      <dsp:txXfrm>
        <a:off x="3556205" y="3824083"/>
        <a:ext cx="2060892" cy="7001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22849999"/>
              </p:ext>
            </p:extLst>
          </p:nvPr>
        </p:nvGraphicFramePr>
        <p:xfrm>
          <a:off x="214282" y="1785926"/>
          <a:ext cx="8572560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357554" y="4749748"/>
            <a:ext cx="3734726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</a:t>
            </a:r>
            <a:r>
              <a:rPr lang="cs-CZ" err="1" smtClean="0">
                <a:solidFill>
                  <a:sysClr val="windowText" lastClr="000000"/>
                </a:solidFill>
              </a:rPr>
              <a:t>Mgr</a:t>
            </a:r>
            <a:r>
              <a:rPr lang="cs-CZ" smtClean="0">
                <a:solidFill>
                  <a:sysClr val="windowText" lastClr="000000"/>
                </a:solidFill>
              </a:rPr>
              <a:t>. Renata </a:t>
            </a:r>
            <a:r>
              <a:rPr lang="cs-CZ" dirty="0" err="1" smtClean="0">
                <a:solidFill>
                  <a:sysClr val="windowText" lastClr="000000"/>
                </a:solidFill>
              </a:rPr>
              <a:t>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10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VYJMENOVANÁ  SLOVA PO 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440652"/>
            <a:ext cx="8229600" cy="508469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 fontScale="92500"/>
          </a:bodyPr>
          <a:lstStyle/>
          <a:p>
            <a:pPr>
              <a:buFont typeface="Arial" pitchFamily="34" charset="0"/>
              <a:buChar char="•"/>
            </a:pPr>
            <a:endParaRPr lang="cs-CZ" sz="28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OVĚŘENÍ VE VÝUCE: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13.9.2012</a:t>
            </a:r>
          </a:p>
          <a:p>
            <a:pPr>
              <a:buFont typeface="Arial" pitchFamily="34" charset="0"/>
              <a:buChar char="•"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PŘEDMĚT: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Anglický jazyk       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ROČNÍK: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3.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KLÍČOVÁ SLOVA: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red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blue, green,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yellow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orange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brown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black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white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grey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pink,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purple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violet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ANOTACE: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DUM seznamuje žáky s anglickými názvy barev. Procvičuje jejich anglický pravopis.</a:t>
            </a:r>
          </a:p>
          <a:p>
            <a:pPr>
              <a:buFont typeface="Arial" pitchFamily="34" charset="0"/>
              <a:buChar char="•"/>
            </a:pP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332656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atin typeface="Comic Sans MS" pitchFamily="66" charset="0"/>
              </a:rPr>
              <a:t>COLOURS</a:t>
            </a:r>
            <a:endParaRPr lang="cs-CZ" sz="48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31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84784"/>
            <a:ext cx="3536696" cy="4070416"/>
          </a:xfrm>
          <a:prstGeom prst="rect">
            <a:avLst/>
          </a:prstGeom>
        </p:spPr>
      </p:pic>
      <p:sp>
        <p:nvSpPr>
          <p:cNvPr id="2" name="Vodorovný svitek 1"/>
          <p:cNvSpPr/>
          <p:nvPr/>
        </p:nvSpPr>
        <p:spPr>
          <a:xfrm>
            <a:off x="3731806" y="3800236"/>
            <a:ext cx="4896544" cy="1728192"/>
          </a:xfrm>
          <a:prstGeom prst="horizontalScrol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  <a:latin typeface="Comic Sans MS" pitchFamily="66" charset="0"/>
              </a:rPr>
              <a:t>COLOURS</a:t>
            </a:r>
            <a:endParaRPr lang="cs-CZ" sz="5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4529563" y="764704"/>
            <a:ext cx="3917903" cy="1584176"/>
          </a:xfrm>
          <a:prstGeom prst="cloudCallout">
            <a:avLst>
              <a:gd name="adj1" fmla="val -66493"/>
              <a:gd name="adj2" fmla="val 81473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  <a:latin typeface="Comic Sans MS" pitchFamily="66" charset="0"/>
              </a:rPr>
              <a:t>HELLO!</a:t>
            </a:r>
            <a:endParaRPr lang="cs-CZ" sz="3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531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32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77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77" tmFilter="0, 0; 0.125,0.2665; 0.25,0.4; 0.375,0.465; 0.5,0.5;  0.625,0.535; 0.75,0.6; 0.875,0.7335; 1,1">
                                          <p:stCondLst>
                                            <p:cond delay="157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88" tmFilter="0, 0; 0.125,0.2665; 0.25,0.4; 0.375,0.465; 0.5,0.5;  0.625,0.535; 0.75,0.6; 0.875,0.7335; 1,1">
                                          <p:stCondLst>
                                            <p:cond delay="314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90" tmFilter="0, 0; 0.125,0.2665; 0.25,0.4; 0.375,0.465; 0.5,0.5;  0.625,0.535; 0.75,0.6; 0.875,0.7335; 1,1">
                                          <p:stCondLst>
                                            <p:cond delay="393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62">
                                          <p:stCondLst>
                                            <p:cond delay="154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394" decel="50000">
                                          <p:stCondLst>
                                            <p:cond delay="160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62">
                                          <p:stCondLst>
                                            <p:cond delay="31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394" decel="50000">
                                          <p:stCondLst>
                                            <p:cond delay="317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2">
                                          <p:stCondLst>
                                            <p:cond delay="3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394" decel="50000">
                                          <p:stCondLst>
                                            <p:cond delay="396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62">
                                          <p:stCondLst>
                                            <p:cond delay="429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394" decel="50000">
                                          <p:stCondLst>
                                            <p:cond delay="43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Vývojový diagram: spojnice 28"/>
          <p:cNvSpPr/>
          <p:nvPr/>
        </p:nvSpPr>
        <p:spPr>
          <a:xfrm>
            <a:off x="467544" y="837894"/>
            <a:ext cx="1877919" cy="1833208"/>
          </a:xfrm>
          <a:prstGeom prst="flowChartConnector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GREY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3037576" cy="3495974"/>
          </a:xfrm>
          <a:prstGeom prst="rect">
            <a:avLst/>
          </a:prstGeom>
        </p:spPr>
      </p:pic>
      <p:sp>
        <p:nvSpPr>
          <p:cNvPr id="18" name="Vývojový diagram: spojnice 17"/>
          <p:cNvSpPr/>
          <p:nvPr/>
        </p:nvSpPr>
        <p:spPr>
          <a:xfrm>
            <a:off x="6140156" y="216931"/>
            <a:ext cx="2687105" cy="2692427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YELLOW</a:t>
            </a:r>
          </a:p>
        </p:txBody>
      </p:sp>
      <p:sp>
        <p:nvSpPr>
          <p:cNvPr id="17" name="Vývojový diagram: spojnice 16"/>
          <p:cNvSpPr/>
          <p:nvPr/>
        </p:nvSpPr>
        <p:spPr>
          <a:xfrm>
            <a:off x="4764895" y="327585"/>
            <a:ext cx="1840632" cy="1781216"/>
          </a:xfrm>
          <a:prstGeom prst="flowChartConnector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BLUE</a:t>
            </a:r>
          </a:p>
        </p:txBody>
      </p:sp>
      <p:sp>
        <p:nvSpPr>
          <p:cNvPr id="20" name="Vývojový diagram: spojnice 19"/>
          <p:cNvSpPr/>
          <p:nvPr/>
        </p:nvSpPr>
        <p:spPr>
          <a:xfrm>
            <a:off x="7038957" y="2014527"/>
            <a:ext cx="1800200" cy="1567995"/>
          </a:xfrm>
          <a:prstGeom prst="flowChartConnector">
            <a:avLst/>
          </a:prstGeom>
          <a:solidFill>
            <a:srgbClr val="FF7C80"/>
          </a:solidFill>
          <a:ln>
            <a:solidFill>
              <a:srgbClr val="FF7C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PINK</a:t>
            </a:r>
          </a:p>
        </p:txBody>
      </p:sp>
      <p:sp>
        <p:nvSpPr>
          <p:cNvPr id="21" name="Vývojový diagram: spojnice 20"/>
          <p:cNvSpPr/>
          <p:nvPr/>
        </p:nvSpPr>
        <p:spPr>
          <a:xfrm>
            <a:off x="3934249" y="4122799"/>
            <a:ext cx="2872426" cy="2560536"/>
          </a:xfrm>
          <a:prstGeom prst="flowChartConnector">
            <a:avLst/>
          </a:prstGeom>
          <a:solidFill>
            <a:srgbClr val="FD4A03"/>
          </a:solidFill>
          <a:ln>
            <a:solidFill>
              <a:srgbClr val="F8800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ORANGE</a:t>
            </a:r>
          </a:p>
        </p:txBody>
      </p:sp>
      <p:sp>
        <p:nvSpPr>
          <p:cNvPr id="22" name="Vývojový diagram: spojnice 21"/>
          <p:cNvSpPr/>
          <p:nvPr/>
        </p:nvSpPr>
        <p:spPr>
          <a:xfrm>
            <a:off x="2784555" y="1500508"/>
            <a:ext cx="2179921" cy="1909247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  <a:latin typeface="Comic Sans MS" pitchFamily="66" charset="0"/>
              </a:rPr>
              <a:t>BLACK</a:t>
            </a:r>
          </a:p>
        </p:txBody>
      </p:sp>
      <p:sp>
        <p:nvSpPr>
          <p:cNvPr id="23" name="Vývojový diagram: spojnice 22"/>
          <p:cNvSpPr/>
          <p:nvPr/>
        </p:nvSpPr>
        <p:spPr>
          <a:xfrm>
            <a:off x="4498372" y="2063218"/>
            <a:ext cx="2376264" cy="2203098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WHITE</a:t>
            </a:r>
          </a:p>
        </p:txBody>
      </p:sp>
      <p:sp>
        <p:nvSpPr>
          <p:cNvPr id="24" name="Vývojový diagram: spojnice 23"/>
          <p:cNvSpPr/>
          <p:nvPr/>
        </p:nvSpPr>
        <p:spPr>
          <a:xfrm>
            <a:off x="6229664" y="3164767"/>
            <a:ext cx="2694536" cy="2396585"/>
          </a:xfrm>
          <a:prstGeom prst="flowChartConnector">
            <a:avLst/>
          </a:prstGeom>
          <a:solidFill>
            <a:srgbClr val="993300"/>
          </a:soli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BROWN</a:t>
            </a:r>
          </a:p>
        </p:txBody>
      </p:sp>
      <p:sp>
        <p:nvSpPr>
          <p:cNvPr id="25" name="Vývojový diagram: spojnice 24"/>
          <p:cNvSpPr/>
          <p:nvPr/>
        </p:nvSpPr>
        <p:spPr>
          <a:xfrm>
            <a:off x="467544" y="4165187"/>
            <a:ext cx="2406856" cy="2125789"/>
          </a:xfrm>
          <a:prstGeom prst="flowChartConnector">
            <a:avLst/>
          </a:prstGeom>
          <a:solidFill>
            <a:srgbClr val="660066"/>
          </a:solidFill>
          <a:ln>
            <a:solidFill>
              <a:srgbClr val="66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PURPLE</a:t>
            </a:r>
          </a:p>
        </p:txBody>
      </p:sp>
      <p:sp>
        <p:nvSpPr>
          <p:cNvPr id="26" name="Vývojový diagram: spojnice 25"/>
          <p:cNvSpPr/>
          <p:nvPr/>
        </p:nvSpPr>
        <p:spPr>
          <a:xfrm>
            <a:off x="2266675" y="3250439"/>
            <a:ext cx="2520280" cy="2310913"/>
          </a:xfrm>
          <a:prstGeom prst="flowChartConnector">
            <a:avLst/>
          </a:prstGeom>
          <a:solidFill>
            <a:srgbClr val="CC66FF"/>
          </a:solidFill>
          <a:ln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VIOLET</a:t>
            </a:r>
          </a:p>
        </p:txBody>
      </p:sp>
      <p:sp>
        <p:nvSpPr>
          <p:cNvPr id="19" name="Vývojový diagram: spojnice 18"/>
          <p:cNvSpPr/>
          <p:nvPr/>
        </p:nvSpPr>
        <p:spPr>
          <a:xfrm>
            <a:off x="6345544" y="4732211"/>
            <a:ext cx="2304256" cy="2052072"/>
          </a:xfrm>
          <a:prstGeom prst="flowChartConnector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GREEN</a:t>
            </a:r>
          </a:p>
        </p:txBody>
      </p:sp>
      <p:sp>
        <p:nvSpPr>
          <p:cNvPr id="16" name="Vývojový diagram: spojnice 15"/>
          <p:cNvSpPr/>
          <p:nvPr/>
        </p:nvSpPr>
        <p:spPr>
          <a:xfrm>
            <a:off x="3250179" y="404664"/>
            <a:ext cx="1514716" cy="136002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RED</a:t>
            </a:r>
          </a:p>
        </p:txBody>
      </p:sp>
    </p:spTree>
    <p:extLst>
      <p:ext uri="{BB962C8B-B14F-4D97-AF65-F5344CB8AC3E}">
        <p14:creationId xmlns:p14="http://schemas.microsoft.com/office/powerpoint/2010/main" val="3393178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7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19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3542" y="299649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5719967" y="330482"/>
            <a:ext cx="2232248" cy="908603"/>
          </a:xfrm>
          <a:prstGeom prst="cloudCallout">
            <a:avLst>
              <a:gd name="adj1" fmla="val -71815"/>
              <a:gd name="adj2" fmla="val 14760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WRITE.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755576" y="2636912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755576" y="3483674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5220072" y="2636912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5220072" y="3466728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755576" y="3094112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220072" y="3933056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220072" y="3094112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755576" y="3933056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755576" y="4754666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755576" y="4365104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755576" y="5204048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5220072" y="4759214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5220072" y="4369652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5220072" y="5208596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755576" y="6122818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755576" y="5733256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755576" y="6572200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5220072" y="6122818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5220072" y="5733256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5220072" y="6572200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755576" y="2204864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RED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220072" y="3924818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RED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55576" y="3483674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  <a:latin typeface="Comic Sans MS" pitchFamily="66" charset="0"/>
              </a:rPr>
              <a:t>BLUE</a:t>
            </a:r>
            <a:endParaRPr lang="cs-CZ" sz="2400" b="1" dirty="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236751" y="2226449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  <a:latin typeface="Comic Sans MS" pitchFamily="66" charset="0"/>
              </a:rPr>
              <a:t>BLUE</a:t>
            </a:r>
            <a:endParaRPr lang="cs-CZ" sz="2400" b="1" dirty="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754266" y="5271591"/>
            <a:ext cx="1621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YELLOW</a:t>
            </a:r>
            <a:endParaRPr lang="cs-CZ" sz="24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5220072" y="2666529"/>
            <a:ext cx="1621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YELLOW</a:t>
            </a:r>
            <a:endParaRPr lang="cs-CZ" sz="24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54266" y="4360218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00"/>
                </a:solidFill>
                <a:latin typeface="Comic Sans MS" pitchFamily="66" charset="0"/>
              </a:rPr>
              <a:t>GREEN</a:t>
            </a:r>
            <a:endParaRPr lang="cs-CZ" sz="2400" b="1" dirty="0">
              <a:solidFill>
                <a:srgbClr val="00FF00"/>
              </a:solidFill>
              <a:latin typeface="Comic Sans MS" pitchFamily="66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220072" y="4748645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00"/>
                </a:solidFill>
                <a:latin typeface="Comic Sans MS" pitchFamily="66" charset="0"/>
              </a:rPr>
              <a:t>GREEN</a:t>
            </a:r>
            <a:endParaRPr lang="cs-CZ" sz="2400" b="1" dirty="0">
              <a:solidFill>
                <a:srgbClr val="00FF00"/>
              </a:solidFill>
              <a:latin typeface="Comic Sans MS" pitchFamily="66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220072" y="3525229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660066"/>
                </a:solidFill>
                <a:latin typeface="Comic Sans MS" pitchFamily="66" charset="0"/>
              </a:rPr>
              <a:t>PURPLE</a:t>
            </a:r>
            <a:endParaRPr lang="cs-CZ" sz="2400" b="1" dirty="0">
              <a:solidFill>
                <a:srgbClr val="660066"/>
              </a:solidFill>
              <a:latin typeface="Comic Sans MS" pitchFamily="66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754266" y="2645588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660066"/>
                </a:solidFill>
                <a:latin typeface="Comic Sans MS" pitchFamily="66" charset="0"/>
              </a:rPr>
              <a:t>PURPLE</a:t>
            </a:r>
            <a:endParaRPr lang="cs-CZ" sz="2400" b="1" dirty="0">
              <a:solidFill>
                <a:srgbClr val="660066"/>
              </a:solidFill>
              <a:latin typeface="Comic Sans MS" pitchFamily="66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5220072" y="4360217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CC66FF"/>
                </a:solidFill>
                <a:latin typeface="Comic Sans MS" pitchFamily="66" charset="0"/>
              </a:rPr>
              <a:t>VIOLET</a:t>
            </a:r>
          </a:p>
        </p:txBody>
      </p:sp>
      <p:sp>
        <p:nvSpPr>
          <p:cNvPr id="40" name="TextovéPole 39"/>
          <p:cNvSpPr txBox="1"/>
          <p:nvPr/>
        </p:nvSpPr>
        <p:spPr>
          <a:xfrm>
            <a:off x="755576" y="6110535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CC66FF"/>
                </a:solidFill>
                <a:latin typeface="Comic Sans MS" pitchFamily="66" charset="0"/>
              </a:rPr>
              <a:t>VIOLET</a:t>
            </a:r>
          </a:p>
        </p:txBody>
      </p:sp>
      <p:sp>
        <p:nvSpPr>
          <p:cNvPr id="41" name="TextovéPole 40"/>
          <p:cNvSpPr txBox="1"/>
          <p:nvPr/>
        </p:nvSpPr>
        <p:spPr>
          <a:xfrm>
            <a:off x="763541" y="1286344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93300"/>
                </a:solidFill>
                <a:latin typeface="Comic Sans MS" pitchFamily="66" charset="0"/>
              </a:rPr>
              <a:t>BROWN</a:t>
            </a:r>
            <a:endParaRPr lang="cs-CZ" sz="2400" b="1" dirty="0">
              <a:solidFill>
                <a:srgbClr val="993300"/>
              </a:solidFill>
              <a:latin typeface="Comic Sans MS" pitchFamily="66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220072" y="5271590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93300"/>
                </a:solidFill>
                <a:latin typeface="Comic Sans MS" pitchFamily="66" charset="0"/>
              </a:rPr>
              <a:t>BROWN</a:t>
            </a:r>
            <a:endParaRPr lang="cs-CZ" sz="2400" b="1" dirty="0">
              <a:solidFill>
                <a:srgbClr val="993300"/>
              </a:solidFill>
              <a:latin typeface="Comic Sans MS" pitchFamily="66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755576" y="3095113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BLACK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5226790" y="6110535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BLACK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55576" y="3939403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7C80"/>
                </a:solidFill>
                <a:latin typeface="Comic Sans MS" pitchFamily="66" charset="0"/>
              </a:rPr>
              <a:t>PINK</a:t>
            </a:r>
            <a:endParaRPr lang="cs-CZ" sz="2400" b="1" dirty="0">
              <a:solidFill>
                <a:srgbClr val="FF7C80"/>
              </a:solidFill>
              <a:latin typeface="Comic Sans MS" pitchFamily="66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5226790" y="3094112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7C80"/>
                </a:solidFill>
                <a:latin typeface="Comic Sans MS" pitchFamily="66" charset="0"/>
              </a:rPr>
              <a:t>PINK</a:t>
            </a:r>
            <a:endParaRPr lang="cs-CZ" sz="2400" b="1" dirty="0">
              <a:solidFill>
                <a:srgbClr val="FF7C80"/>
              </a:solidFill>
              <a:latin typeface="Comic Sans MS" pitchFamily="66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742550" y="5718160"/>
            <a:ext cx="17076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A7406"/>
                </a:solidFill>
                <a:latin typeface="Comic Sans MS" pitchFamily="66" charset="0"/>
              </a:rPr>
              <a:t>ORANGE</a:t>
            </a:r>
            <a:endParaRPr lang="cs-CZ" sz="2400" b="1" dirty="0">
              <a:solidFill>
                <a:srgbClr val="FA7406"/>
              </a:solidFill>
              <a:latin typeface="Comic Sans MS" pitchFamily="66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236751" y="1801487"/>
            <a:ext cx="17076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A7406"/>
                </a:solidFill>
                <a:latin typeface="Comic Sans MS" pitchFamily="66" charset="0"/>
              </a:rPr>
              <a:t>ORANGE</a:t>
            </a:r>
            <a:endParaRPr lang="cs-CZ" sz="2400" b="1" dirty="0">
              <a:solidFill>
                <a:srgbClr val="FA7406"/>
              </a:solidFill>
              <a:latin typeface="Comic Sans MS" pitchFamily="66" charset="0"/>
            </a:endParaRPr>
          </a:p>
        </p:txBody>
      </p:sp>
      <p:cxnSp>
        <p:nvCxnSpPr>
          <p:cNvPr id="49" name="Přímá spojnice 48"/>
          <p:cNvCxnSpPr/>
          <p:nvPr/>
        </p:nvCxnSpPr>
        <p:spPr>
          <a:xfrm>
            <a:off x="755576" y="2209412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5220072" y="2209412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2" name="TextovéPole 51"/>
          <p:cNvSpPr txBox="1"/>
          <p:nvPr/>
        </p:nvSpPr>
        <p:spPr>
          <a:xfrm>
            <a:off x="798030" y="1801487"/>
            <a:ext cx="1399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Comic Sans MS" pitchFamily="66" charset="0"/>
              </a:rPr>
              <a:t>WHITE</a:t>
            </a:r>
            <a:endParaRPr lang="cs-CZ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5220072" y="5718159"/>
            <a:ext cx="1399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Comic Sans MS" pitchFamily="66" charset="0"/>
              </a:rPr>
              <a:t>WHITE</a:t>
            </a:r>
            <a:endParaRPr lang="cs-CZ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Comic Sans MS" pitchFamily="66" charset="0"/>
            </a:endParaRPr>
          </a:p>
        </p:txBody>
      </p:sp>
      <p:cxnSp>
        <p:nvCxnSpPr>
          <p:cNvPr id="54" name="Přímá spojnice 53"/>
          <p:cNvCxnSpPr/>
          <p:nvPr/>
        </p:nvCxnSpPr>
        <p:spPr>
          <a:xfrm>
            <a:off x="776148" y="1801487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5236751" y="1801487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6" name="TextovéPole 55"/>
          <p:cNvSpPr txBox="1"/>
          <p:nvPr/>
        </p:nvSpPr>
        <p:spPr>
          <a:xfrm>
            <a:off x="776803" y="4797234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GREY</a:t>
            </a:r>
            <a:endParaRPr lang="cs-CZ" sz="2400" b="1" dirty="0">
              <a:solidFill>
                <a:schemeClr val="bg1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5251853" y="1339822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GREY</a:t>
            </a:r>
            <a:endParaRPr lang="cs-CZ" sz="2400" b="1" dirty="0">
              <a:solidFill>
                <a:schemeClr val="bg1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718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60648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760218" y="260648"/>
            <a:ext cx="2543442" cy="1296143"/>
          </a:xfrm>
          <a:prstGeom prst="cloudCallout">
            <a:avLst>
              <a:gd name="adj1" fmla="val -65608"/>
              <a:gd name="adj2" fmla="val 2561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MATCH.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6" name="Vývojový diagram: spojnice 15"/>
          <p:cNvSpPr/>
          <p:nvPr/>
        </p:nvSpPr>
        <p:spPr>
          <a:xfrm>
            <a:off x="7480475" y="513020"/>
            <a:ext cx="936104" cy="805910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7" name="Vývojový diagram: spojnice 16"/>
          <p:cNvSpPr/>
          <p:nvPr/>
        </p:nvSpPr>
        <p:spPr>
          <a:xfrm>
            <a:off x="698950" y="4680270"/>
            <a:ext cx="838245" cy="771011"/>
          </a:xfrm>
          <a:prstGeom prst="flowChartConnector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8" name="Vývojový diagram: spojnice 17"/>
          <p:cNvSpPr/>
          <p:nvPr/>
        </p:nvSpPr>
        <p:spPr>
          <a:xfrm>
            <a:off x="7512319" y="5661248"/>
            <a:ext cx="954832" cy="885183"/>
          </a:xfrm>
          <a:prstGeom prst="flowChartConnector">
            <a:avLst/>
          </a:prstGeom>
          <a:solidFill>
            <a:srgbClr val="FF7C80"/>
          </a:solidFill>
          <a:ln>
            <a:solidFill>
              <a:srgbClr val="FF7C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9" name="Vývojový diagram: spojnice 18"/>
          <p:cNvSpPr/>
          <p:nvPr/>
        </p:nvSpPr>
        <p:spPr>
          <a:xfrm>
            <a:off x="640433" y="5551160"/>
            <a:ext cx="835223" cy="805982"/>
          </a:xfrm>
          <a:prstGeom prst="flowChartConnector">
            <a:avLst/>
          </a:prstGeom>
          <a:solidFill>
            <a:srgbClr val="FD4A03"/>
          </a:solidFill>
          <a:ln>
            <a:solidFill>
              <a:srgbClr val="F8800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0" name="Vývojový diagram: spojnice 19"/>
          <p:cNvSpPr/>
          <p:nvPr/>
        </p:nvSpPr>
        <p:spPr>
          <a:xfrm>
            <a:off x="679514" y="3746320"/>
            <a:ext cx="835223" cy="802391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1" name="Vývojový diagram: spojnice 20"/>
          <p:cNvSpPr/>
          <p:nvPr/>
        </p:nvSpPr>
        <p:spPr>
          <a:xfrm>
            <a:off x="7502757" y="4680270"/>
            <a:ext cx="932550" cy="869333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2" name="Vývojový diagram: spojnice 21"/>
          <p:cNvSpPr/>
          <p:nvPr/>
        </p:nvSpPr>
        <p:spPr>
          <a:xfrm>
            <a:off x="7525816" y="2733639"/>
            <a:ext cx="900100" cy="864097"/>
          </a:xfrm>
          <a:prstGeom prst="flowChartConnector">
            <a:avLst/>
          </a:prstGeom>
          <a:solidFill>
            <a:srgbClr val="993300"/>
          </a:solidFill>
          <a:ln>
            <a:solidFill>
              <a:srgbClr val="99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3" name="Vývojový diagram: spojnice 22"/>
          <p:cNvSpPr/>
          <p:nvPr/>
        </p:nvSpPr>
        <p:spPr>
          <a:xfrm>
            <a:off x="640433" y="2818713"/>
            <a:ext cx="892025" cy="779023"/>
          </a:xfrm>
          <a:prstGeom prst="flowChartConnector">
            <a:avLst/>
          </a:prstGeom>
          <a:solidFill>
            <a:srgbClr val="CC66FF"/>
          </a:solidFill>
          <a:ln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4" name="Vývojový diagram: spojnice 23"/>
          <p:cNvSpPr/>
          <p:nvPr/>
        </p:nvSpPr>
        <p:spPr>
          <a:xfrm>
            <a:off x="7514830" y="1654902"/>
            <a:ext cx="935683" cy="847447"/>
          </a:xfrm>
          <a:prstGeom prst="flowChartConnector">
            <a:avLst/>
          </a:prstGeom>
          <a:solidFill>
            <a:srgbClr val="00FF00"/>
          </a:solidFill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5" name="Vývojový diagram: spojnice 24"/>
          <p:cNvSpPr/>
          <p:nvPr/>
        </p:nvSpPr>
        <p:spPr>
          <a:xfrm>
            <a:off x="669746" y="2013559"/>
            <a:ext cx="835223" cy="720080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6" name="Vývojový diagram: spojnice 25"/>
          <p:cNvSpPr/>
          <p:nvPr/>
        </p:nvSpPr>
        <p:spPr>
          <a:xfrm>
            <a:off x="7525815" y="3750921"/>
            <a:ext cx="941335" cy="854023"/>
          </a:xfrm>
          <a:prstGeom prst="flowChartConnector">
            <a:avLst/>
          </a:prstGeom>
          <a:solidFill>
            <a:srgbClr val="660066"/>
          </a:solidFill>
          <a:ln>
            <a:solidFill>
              <a:srgbClr val="66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cs-CZ" sz="3200" b="1" dirty="0" smtClean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965545" y="5284224"/>
            <a:ext cx="1132447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RED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337930" y="3746320"/>
            <a:ext cx="1553376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VIOLET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330437" y="4374112"/>
            <a:ext cx="1296144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BLACK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031939" y="2113954"/>
            <a:ext cx="1154685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BLUE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138673" y="4887891"/>
            <a:ext cx="1730750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ORANGE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4504068" y="2373599"/>
            <a:ext cx="1658742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YELLOW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3743908" y="4989616"/>
            <a:ext cx="1370710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GREEN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3851920" y="3366903"/>
            <a:ext cx="1514725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BROWN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3707904" y="4032133"/>
            <a:ext cx="1442718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PURPLE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852990" y="2704022"/>
            <a:ext cx="1586733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WHITE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4034737" y="5578757"/>
            <a:ext cx="1298702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PINK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5072576" y="3136070"/>
            <a:ext cx="1154685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GREY</a:t>
            </a:r>
            <a:endParaRPr lang="cs-CZ" sz="24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1727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60648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3155919" y="441322"/>
            <a:ext cx="5376521" cy="1296143"/>
          </a:xfrm>
          <a:prstGeom prst="cloudCallout">
            <a:avLst>
              <a:gd name="adj1" fmla="val -65093"/>
              <a:gd name="adj2" fmla="val -17748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WHAT IS MISSING?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Zkosené hrany 3"/>
          <p:cNvSpPr/>
          <p:nvPr/>
        </p:nvSpPr>
        <p:spPr>
          <a:xfrm>
            <a:off x="342791" y="2037865"/>
            <a:ext cx="3083264" cy="1008112"/>
          </a:xfrm>
          <a:prstGeom prst="bevel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Y _ _ _ _ W</a:t>
            </a:r>
          </a:p>
        </p:txBody>
      </p:sp>
      <p:sp>
        <p:nvSpPr>
          <p:cNvPr id="7" name="Zkosené hrany 6"/>
          <p:cNvSpPr/>
          <p:nvPr/>
        </p:nvSpPr>
        <p:spPr>
          <a:xfrm>
            <a:off x="3155919" y="3236122"/>
            <a:ext cx="3066880" cy="1054046"/>
          </a:xfrm>
          <a:prstGeom prst="bevel">
            <a:avLst/>
          </a:prstGeom>
          <a:solidFill>
            <a:srgbClr val="F8800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O _ _ _ _ E</a:t>
            </a:r>
          </a:p>
        </p:txBody>
      </p:sp>
      <p:sp>
        <p:nvSpPr>
          <p:cNvPr id="10" name="Zkosené hrany 9"/>
          <p:cNvSpPr/>
          <p:nvPr/>
        </p:nvSpPr>
        <p:spPr>
          <a:xfrm>
            <a:off x="5731355" y="2060848"/>
            <a:ext cx="3083264" cy="1008112"/>
          </a:xfrm>
          <a:prstGeom prst="bevel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V _ _ _ _ T</a:t>
            </a:r>
          </a:p>
        </p:txBody>
      </p:sp>
      <p:sp>
        <p:nvSpPr>
          <p:cNvPr id="11" name="Zkosené hrany 10"/>
          <p:cNvSpPr/>
          <p:nvPr/>
        </p:nvSpPr>
        <p:spPr>
          <a:xfrm>
            <a:off x="342791" y="3229924"/>
            <a:ext cx="2520280" cy="1008112"/>
          </a:xfrm>
          <a:prstGeom prst="bevel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G _ _ _ N</a:t>
            </a:r>
          </a:p>
        </p:txBody>
      </p:sp>
      <p:sp>
        <p:nvSpPr>
          <p:cNvPr id="12" name="Zkosené hrany 11"/>
          <p:cNvSpPr/>
          <p:nvPr/>
        </p:nvSpPr>
        <p:spPr>
          <a:xfrm>
            <a:off x="3500682" y="2060848"/>
            <a:ext cx="2088232" cy="1008112"/>
          </a:xfrm>
          <a:prstGeom prst="bevel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R _ D</a:t>
            </a:r>
          </a:p>
        </p:txBody>
      </p:sp>
      <p:sp>
        <p:nvSpPr>
          <p:cNvPr id="13" name="Zkosené hrany 12"/>
          <p:cNvSpPr/>
          <p:nvPr/>
        </p:nvSpPr>
        <p:spPr>
          <a:xfrm>
            <a:off x="6486752" y="3282056"/>
            <a:ext cx="2284636" cy="1008112"/>
          </a:xfrm>
          <a:prstGeom prst="beve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B _ _ E</a:t>
            </a:r>
          </a:p>
        </p:txBody>
      </p:sp>
      <p:sp>
        <p:nvSpPr>
          <p:cNvPr id="14" name="Zkosené hrany 13"/>
          <p:cNvSpPr/>
          <p:nvPr/>
        </p:nvSpPr>
        <p:spPr>
          <a:xfrm>
            <a:off x="338506" y="4471036"/>
            <a:ext cx="2630938" cy="1008112"/>
          </a:xfrm>
          <a:prstGeom prst="bevel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W _ _ _ E</a:t>
            </a:r>
          </a:p>
        </p:txBody>
      </p:sp>
      <p:sp>
        <p:nvSpPr>
          <p:cNvPr id="15" name="Zkosené hrany 14"/>
          <p:cNvSpPr/>
          <p:nvPr/>
        </p:nvSpPr>
        <p:spPr>
          <a:xfrm>
            <a:off x="3301874" y="4471036"/>
            <a:ext cx="2664296" cy="1008112"/>
          </a:xfrm>
          <a:prstGeom prst="bevel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  <a:latin typeface="Comic Sans MS" pitchFamily="66" charset="0"/>
              </a:rPr>
              <a:t>B _ _ _ K</a:t>
            </a:r>
          </a:p>
        </p:txBody>
      </p:sp>
      <p:sp>
        <p:nvSpPr>
          <p:cNvPr id="16" name="Zkosené hrany 15"/>
          <p:cNvSpPr/>
          <p:nvPr/>
        </p:nvSpPr>
        <p:spPr>
          <a:xfrm>
            <a:off x="6338397" y="4437112"/>
            <a:ext cx="2445002" cy="1008112"/>
          </a:xfrm>
          <a:prstGeom prst="bevel">
            <a:avLst/>
          </a:prstGeom>
          <a:solidFill>
            <a:srgbClr val="FF7C8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P _ _ K</a:t>
            </a:r>
          </a:p>
        </p:txBody>
      </p:sp>
      <p:sp>
        <p:nvSpPr>
          <p:cNvPr id="17" name="Zkosené hrany 16"/>
          <p:cNvSpPr/>
          <p:nvPr/>
        </p:nvSpPr>
        <p:spPr>
          <a:xfrm>
            <a:off x="351826" y="5647066"/>
            <a:ext cx="2664002" cy="1008112"/>
          </a:xfrm>
          <a:prstGeom prst="bevel">
            <a:avLst/>
          </a:prstGeom>
          <a:solidFill>
            <a:srgbClr val="993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B _ _ _ N</a:t>
            </a:r>
          </a:p>
        </p:txBody>
      </p:sp>
      <p:sp>
        <p:nvSpPr>
          <p:cNvPr id="18" name="Zkosené hrany 17"/>
          <p:cNvSpPr/>
          <p:nvPr/>
        </p:nvSpPr>
        <p:spPr>
          <a:xfrm>
            <a:off x="3259472" y="5622078"/>
            <a:ext cx="2859774" cy="1008112"/>
          </a:xfrm>
          <a:prstGeom prst="bevel">
            <a:avLst/>
          </a:prstGeom>
          <a:solidFill>
            <a:srgbClr val="6600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P _ _ _ _ E</a:t>
            </a:r>
          </a:p>
        </p:txBody>
      </p:sp>
      <p:sp>
        <p:nvSpPr>
          <p:cNvPr id="19" name="Zkosené hrany 18"/>
          <p:cNvSpPr/>
          <p:nvPr/>
        </p:nvSpPr>
        <p:spPr>
          <a:xfrm>
            <a:off x="6325522" y="5622078"/>
            <a:ext cx="2470751" cy="1008112"/>
          </a:xfrm>
          <a:prstGeom prst="bevel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G _ _ Y</a:t>
            </a:r>
          </a:p>
        </p:txBody>
      </p:sp>
    </p:spTree>
    <p:extLst>
      <p:ext uri="{BB962C8B-B14F-4D97-AF65-F5344CB8AC3E}">
        <p14:creationId xmlns:p14="http://schemas.microsoft.com/office/powerpoint/2010/main" val="511593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43608" y="2420888"/>
            <a:ext cx="71287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Obrazový materiál čerpaný  z otevřené galerie na www -  </a:t>
            </a:r>
            <a:r>
              <a:rPr lang="cs-CZ" sz="2400" dirty="0" smtClean="0">
                <a:hlinkClick r:id="rId2"/>
              </a:rPr>
              <a:t>http://office.microsoft.com</a:t>
            </a:r>
            <a:r>
              <a:rPr lang="cs-CZ" sz="2400" dirty="0" smtClean="0"/>
              <a:t> 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MC900411642 (kočka)</a:t>
            </a:r>
          </a:p>
          <a:p>
            <a:endParaRPr lang="cs-CZ" sz="2400" dirty="0" smtClean="0"/>
          </a:p>
        </p:txBody>
      </p:sp>
      <p:sp>
        <p:nvSpPr>
          <p:cNvPr id="3" name="Obdélník 2"/>
          <p:cNvSpPr/>
          <p:nvPr/>
        </p:nvSpPr>
        <p:spPr>
          <a:xfrm>
            <a:off x="1259632" y="1124744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b="1" dirty="0" smtClean="0"/>
              <a:t>Použité zdroje: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11043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>
    <a:spDef>
      <a:spPr>
        <a:solidFill>
          <a:srgbClr val="00B0F0"/>
        </a:solidFill>
        <a:ln>
          <a:solidFill>
            <a:schemeClr val="tx1"/>
          </a:solidFill>
        </a:ln>
      </a:spPr>
      <a:bodyPr rtlCol="0" anchor="ctr"/>
      <a:lstStyle>
        <a:defPPr algn="ctr">
          <a:defRPr sz="2400" b="1" dirty="0" smtClean="0">
            <a:solidFill>
              <a:schemeClr val="tx1"/>
            </a:solidFill>
            <a:latin typeface="Comic Sans MS" pitchFamily="66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218</TotalTime>
  <Words>225</Words>
  <Application>Microsoft Office PowerPoint</Application>
  <PresentationFormat>Předvádění na obrazovce (4:3)</PresentationFormat>
  <Paragraphs>81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Prezentace aplikace PowerPoint</vt:lpstr>
      <vt:lpstr>VYJMENOVANÁ  SLOVA PO 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pc</cp:lastModifiedBy>
  <cp:revision>23</cp:revision>
  <dcterms:created xsi:type="dcterms:W3CDTF">2012-09-11T13:55:05Z</dcterms:created>
  <dcterms:modified xsi:type="dcterms:W3CDTF">2012-11-02T12:28:52Z</dcterms:modified>
</cp:coreProperties>
</file>