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8" r:id="rId2"/>
    <p:sldId id="275" r:id="rId3"/>
    <p:sldId id="269" r:id="rId4"/>
    <p:sldId id="305" r:id="rId5"/>
    <p:sldId id="309" r:id="rId6"/>
    <p:sldId id="306" r:id="rId7"/>
    <p:sldId id="308" r:id="rId8"/>
    <p:sldId id="302" r:id="rId9"/>
    <p:sldId id="311" r:id="rId10"/>
    <p:sldId id="310" r:id="rId11"/>
    <p:sldId id="312" r:id="rId12"/>
    <p:sldId id="274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8BBA84B7-E3CC-46EA-B96C-F2E9867EF1E5}">
          <p14:sldIdLst>
            <p14:sldId id="258"/>
            <p14:sldId id="275"/>
            <p14:sldId id="269"/>
            <p14:sldId id="305"/>
            <p14:sldId id="309"/>
            <p14:sldId id="306"/>
            <p14:sldId id="308"/>
            <p14:sldId id="302"/>
            <p14:sldId id="311"/>
            <p14:sldId id="310"/>
            <p14:sldId id="312"/>
          </p14:sldIdLst>
        </p14:section>
        <p14:section name="Oddíl bez názvu" id="{3FFA400A-B681-47F4-8C81-DA65089FB352}">
          <p14:sldIdLst>
            <p14:sldId id="274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660066"/>
    <a:srgbClr val="F88008"/>
    <a:srgbClr val="FF0066"/>
    <a:srgbClr val="CC66FF"/>
    <a:srgbClr val="FF6699"/>
    <a:srgbClr val="FCA6EC"/>
    <a:srgbClr val="E1C5A7"/>
    <a:srgbClr val="FD4A03"/>
    <a:srgbClr val="FF7C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717" autoAdjust="0"/>
    <p:restoredTop sz="94660"/>
  </p:normalViewPr>
  <p:slideViewPr>
    <p:cSldViewPr>
      <p:cViewPr varScale="1">
        <p:scale>
          <a:sx n="69" d="100"/>
          <a:sy n="69" d="100"/>
        </p:scale>
        <p:origin x="-48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5">
  <dgm:title val=""/>
  <dgm:desc val=""/>
  <dgm:catLst>
    <dgm:cat type="accent6" pri="11500"/>
  </dgm:catLst>
  <dgm:styleLbl name="node0">
    <dgm:fillClrLst meth="cycle"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6">
        <a:alpha val="90000"/>
      </a:schemeClr>
      <a:schemeClr val="accent6">
        <a:alpha val="5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/>
    <dgm:txEffectClrLst/>
  </dgm:styleLbl>
  <dgm:styleLbl name="node1">
    <dgm:fillClrLst>
      <a:schemeClr val="accent6">
        <a:alpha val="9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6">
        <a:shade val="9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6">
        <a:shade val="80000"/>
        <a:alpha val="50000"/>
      </a:schemeClr>
      <a:schemeClr val="accent6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  <a:alpha val="90000"/>
      </a:schemeClr>
      <a:schemeClr val="accent6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>
      <a:schemeClr val="accent6">
        <a:shade val="90000"/>
      </a:schemeClr>
      <a:schemeClr val="accent6">
        <a:tint val="50000"/>
      </a:schemeClr>
    </dgm:fillClrLst>
    <dgm:linClrLst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alpha val="90000"/>
      </a:schemeClr>
      <a:schemeClr val="accent6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6">
        <a:alpha val="90000"/>
        <a:tint val="40000"/>
      </a:schemeClr>
      <a:schemeClr val="accent6">
        <a:alpha val="5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14199FD-C0E7-4C1B-9738-0FA9E56F2803}" type="doc">
      <dgm:prSet loTypeId="urn:microsoft.com/office/officeart/2005/8/layout/pyramid2" loCatId="list" qsTypeId="urn:microsoft.com/office/officeart/2005/8/quickstyle/3d2" qsCatId="3D" csTypeId="urn:microsoft.com/office/officeart/2005/8/colors/accent6_5" csCatId="accent6" phldr="1"/>
      <dgm:spPr/>
    </dgm:pt>
    <dgm:pt modelId="{D07A5630-6FBA-4728-88CD-6E1E179CB30C}">
      <dgm:prSet phldrT="[Text]"/>
      <dgm:spPr/>
      <dgm:t>
        <a:bodyPr/>
        <a:lstStyle/>
        <a:p>
          <a:r>
            <a:rPr lang="cs-CZ" dirty="0" smtClean="0"/>
            <a:t>VY_22_ INOVACE_ 07_ ANGLICKÝ JAZYK 3</a:t>
          </a:r>
          <a:endParaRPr lang="cs-CZ" dirty="0"/>
        </a:p>
      </dgm:t>
    </dgm:pt>
    <dgm:pt modelId="{7EB57616-66F3-4467-9250-76FE78DC5222}" type="parTrans" cxnId="{554097B1-6372-441C-B43A-587E418ED2D1}">
      <dgm:prSet/>
      <dgm:spPr/>
      <dgm:t>
        <a:bodyPr/>
        <a:lstStyle/>
        <a:p>
          <a:endParaRPr lang="cs-CZ"/>
        </a:p>
      </dgm:t>
    </dgm:pt>
    <dgm:pt modelId="{FD1FECD4-BE83-4B21-85CD-204D5A5446EB}" type="sibTrans" cxnId="{554097B1-6372-441C-B43A-587E418ED2D1}">
      <dgm:prSet/>
      <dgm:spPr/>
      <dgm:t>
        <a:bodyPr/>
        <a:lstStyle/>
        <a:p>
          <a:endParaRPr lang="cs-CZ"/>
        </a:p>
      </dgm:t>
    </dgm:pt>
    <dgm:pt modelId="{33733867-CCF3-40F1-A592-7074E0CC194F}">
      <dgm:prSet phldrT="[Text]"/>
      <dgm:spPr/>
      <dgm:t>
        <a:bodyPr/>
        <a:lstStyle/>
        <a:p>
          <a:r>
            <a:rPr lang="cs-CZ" dirty="0" smtClean="0"/>
            <a:t>Základní škola a Mateřská škola, Potštejn, okres Rychnov nad Kněžnou</a:t>
          </a:r>
          <a:endParaRPr lang="cs-CZ" dirty="0"/>
        </a:p>
      </dgm:t>
    </dgm:pt>
    <dgm:pt modelId="{DBD3F102-6C4B-417D-80FE-F0884DDB5DBC}" type="parTrans" cxnId="{4CA3EE66-09CF-4AEC-AC2B-3FA826324B18}">
      <dgm:prSet/>
      <dgm:spPr/>
      <dgm:t>
        <a:bodyPr/>
        <a:lstStyle/>
        <a:p>
          <a:endParaRPr lang="cs-CZ"/>
        </a:p>
      </dgm:t>
    </dgm:pt>
    <dgm:pt modelId="{F62F614E-51AE-4410-A674-114EE69B9B09}" type="sibTrans" cxnId="{4CA3EE66-09CF-4AEC-AC2B-3FA826324B18}">
      <dgm:prSet/>
      <dgm:spPr/>
      <dgm:t>
        <a:bodyPr/>
        <a:lstStyle/>
        <a:p>
          <a:endParaRPr lang="cs-CZ"/>
        </a:p>
      </dgm:t>
    </dgm:pt>
    <dgm:pt modelId="{4998EED1-9AAF-4045-BAC6-AA54B1A3E015}">
      <dgm:prSet phldrT="[Text]"/>
      <dgm:spPr/>
      <dgm:t>
        <a:bodyPr/>
        <a:lstStyle/>
        <a:p>
          <a:r>
            <a:rPr lang="cs-CZ" b="1" dirty="0" smtClean="0"/>
            <a:t>AT SCHOOL</a:t>
          </a:r>
          <a:endParaRPr lang="cs-CZ" b="1" dirty="0"/>
        </a:p>
      </dgm:t>
    </dgm:pt>
    <dgm:pt modelId="{38B01096-C941-4E60-AE26-CEDA93D579FE}" type="parTrans" cxnId="{DE7522B6-EF0D-4AE1-906E-ACAF2782E47E}">
      <dgm:prSet/>
      <dgm:spPr/>
      <dgm:t>
        <a:bodyPr/>
        <a:lstStyle/>
        <a:p>
          <a:endParaRPr lang="cs-CZ"/>
        </a:p>
      </dgm:t>
    </dgm:pt>
    <dgm:pt modelId="{76CC254E-9CD5-4D04-B6A9-FBC4716F474A}" type="sibTrans" cxnId="{DE7522B6-EF0D-4AE1-906E-ACAF2782E47E}">
      <dgm:prSet/>
      <dgm:spPr/>
      <dgm:t>
        <a:bodyPr/>
        <a:lstStyle/>
        <a:p>
          <a:endParaRPr lang="cs-CZ"/>
        </a:p>
      </dgm:t>
    </dgm:pt>
    <dgm:pt modelId="{E915DD33-C422-48D7-A147-9DF518074CD6}" type="pres">
      <dgm:prSet presAssocID="{D14199FD-C0E7-4C1B-9738-0FA9E56F2803}" presName="compositeShape" presStyleCnt="0">
        <dgm:presLayoutVars>
          <dgm:dir/>
          <dgm:resizeHandles/>
        </dgm:presLayoutVars>
      </dgm:prSet>
      <dgm:spPr/>
    </dgm:pt>
    <dgm:pt modelId="{AA8D1857-C2BD-4E9B-945E-6C696E0FAF33}" type="pres">
      <dgm:prSet presAssocID="{D14199FD-C0E7-4C1B-9738-0FA9E56F2803}" presName="pyramid" presStyleLbl="node1" presStyleIdx="0" presStyleCnt="1" custLinFactNeighborX="-352" custLinFactNeighborY="4297"/>
      <dgm:spPr/>
    </dgm:pt>
    <dgm:pt modelId="{3BAA9B1B-BFD6-4CA9-90A9-730241A0D9F7}" type="pres">
      <dgm:prSet presAssocID="{D14199FD-C0E7-4C1B-9738-0FA9E56F2803}" presName="theList" presStyleCnt="0"/>
      <dgm:spPr/>
    </dgm:pt>
    <dgm:pt modelId="{908BA98C-A95B-4D99-AB45-D03C9BA08086}" type="pres">
      <dgm:prSet presAssocID="{D07A5630-6FBA-4728-88CD-6E1E179CB30C}" presName="aNode" presStyleLbl="fgAcc1" presStyleIdx="0" presStyleCnt="3" custFlipHor="1" custScaleX="212042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9FFE0E-3104-4C28-90A5-34C9081B2D21}" type="pres">
      <dgm:prSet presAssocID="{D07A5630-6FBA-4728-88CD-6E1E179CB30C}" presName="aSpace" presStyleCnt="0"/>
      <dgm:spPr/>
    </dgm:pt>
    <dgm:pt modelId="{ED2230FF-1096-48BA-B691-CB70E3195D4E}" type="pres">
      <dgm:prSet presAssocID="{33733867-CCF3-40F1-A592-7074E0CC194F}" presName="aNode" presStyleLbl="fgAcc1" presStyleIdx="1" presStyleCnt="3" custScaleX="19339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3724FA6-330F-43B7-BA60-483C4E413C56}" type="pres">
      <dgm:prSet presAssocID="{33733867-CCF3-40F1-A592-7074E0CC194F}" presName="aSpace" presStyleCnt="0"/>
      <dgm:spPr/>
    </dgm:pt>
    <dgm:pt modelId="{6E27EA9C-C67C-450A-8A3C-DF1F4862AEAB}" type="pres">
      <dgm:prSet presAssocID="{4998EED1-9AAF-4045-BAC6-AA54B1A3E015}" presName="aNode" presStyleLbl="fgAcc1" presStyleIdx="2" presStyleCnt="3" custScaleX="84797" custScaleY="61587" custLinFactY="26816" custLinFactNeighborX="17620" custLinFactNeighborY="100000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7B3546A-C897-435D-919C-1F74B4E8CF45}" type="pres">
      <dgm:prSet presAssocID="{4998EED1-9AAF-4045-BAC6-AA54B1A3E015}" presName="aSpace" presStyleCnt="0"/>
      <dgm:spPr/>
    </dgm:pt>
  </dgm:ptLst>
  <dgm:cxnLst>
    <dgm:cxn modelId="{BAB37518-A2CF-40BC-A045-DB53E4804F8C}" type="presOf" srcId="{4998EED1-9AAF-4045-BAC6-AA54B1A3E015}" destId="{6E27EA9C-C67C-450A-8A3C-DF1F4862AEAB}" srcOrd="0" destOrd="0" presId="urn:microsoft.com/office/officeart/2005/8/layout/pyramid2"/>
    <dgm:cxn modelId="{94EE9778-D9C9-45FC-BB7C-B89E3D849378}" type="presOf" srcId="{33733867-CCF3-40F1-A592-7074E0CC194F}" destId="{ED2230FF-1096-48BA-B691-CB70E3195D4E}" srcOrd="0" destOrd="0" presId="urn:microsoft.com/office/officeart/2005/8/layout/pyramid2"/>
    <dgm:cxn modelId="{DE7522B6-EF0D-4AE1-906E-ACAF2782E47E}" srcId="{D14199FD-C0E7-4C1B-9738-0FA9E56F2803}" destId="{4998EED1-9AAF-4045-BAC6-AA54B1A3E015}" srcOrd="2" destOrd="0" parTransId="{38B01096-C941-4E60-AE26-CEDA93D579FE}" sibTransId="{76CC254E-9CD5-4D04-B6A9-FBC4716F474A}"/>
    <dgm:cxn modelId="{4CA3EE66-09CF-4AEC-AC2B-3FA826324B18}" srcId="{D14199FD-C0E7-4C1B-9738-0FA9E56F2803}" destId="{33733867-CCF3-40F1-A592-7074E0CC194F}" srcOrd="1" destOrd="0" parTransId="{DBD3F102-6C4B-417D-80FE-F0884DDB5DBC}" sibTransId="{F62F614E-51AE-4410-A674-114EE69B9B09}"/>
    <dgm:cxn modelId="{406BF5DD-5DC7-489F-B790-5DC8EDEBACBA}" type="presOf" srcId="{D14199FD-C0E7-4C1B-9738-0FA9E56F2803}" destId="{E915DD33-C422-48D7-A147-9DF518074CD6}" srcOrd="0" destOrd="0" presId="urn:microsoft.com/office/officeart/2005/8/layout/pyramid2"/>
    <dgm:cxn modelId="{4DC76B2F-2560-45B4-9B7C-CCAD9A85EB04}" type="presOf" srcId="{D07A5630-6FBA-4728-88CD-6E1E179CB30C}" destId="{908BA98C-A95B-4D99-AB45-D03C9BA08086}" srcOrd="0" destOrd="0" presId="urn:microsoft.com/office/officeart/2005/8/layout/pyramid2"/>
    <dgm:cxn modelId="{554097B1-6372-441C-B43A-587E418ED2D1}" srcId="{D14199FD-C0E7-4C1B-9738-0FA9E56F2803}" destId="{D07A5630-6FBA-4728-88CD-6E1E179CB30C}" srcOrd="0" destOrd="0" parTransId="{7EB57616-66F3-4467-9250-76FE78DC5222}" sibTransId="{FD1FECD4-BE83-4B21-85CD-204D5A5446EB}"/>
    <dgm:cxn modelId="{9C7ED98D-F8A7-4850-A2BF-4B1AA2E5CF89}" type="presParOf" srcId="{E915DD33-C422-48D7-A147-9DF518074CD6}" destId="{AA8D1857-C2BD-4E9B-945E-6C696E0FAF33}" srcOrd="0" destOrd="0" presId="urn:microsoft.com/office/officeart/2005/8/layout/pyramid2"/>
    <dgm:cxn modelId="{E5638475-0E91-4CC5-BBC3-CD28C4EC844E}" type="presParOf" srcId="{E915DD33-C422-48D7-A147-9DF518074CD6}" destId="{3BAA9B1B-BFD6-4CA9-90A9-730241A0D9F7}" srcOrd="1" destOrd="0" presId="urn:microsoft.com/office/officeart/2005/8/layout/pyramid2"/>
    <dgm:cxn modelId="{9F988CF5-932B-4382-AED9-940C01C99D24}" type="presParOf" srcId="{3BAA9B1B-BFD6-4CA9-90A9-730241A0D9F7}" destId="{908BA98C-A95B-4D99-AB45-D03C9BA08086}" srcOrd="0" destOrd="0" presId="urn:microsoft.com/office/officeart/2005/8/layout/pyramid2"/>
    <dgm:cxn modelId="{ECCBDBCD-F2B0-420D-A791-0D0CA27F4B49}" type="presParOf" srcId="{3BAA9B1B-BFD6-4CA9-90A9-730241A0D9F7}" destId="{259FFE0E-3104-4C28-90A5-34C9081B2D21}" srcOrd="1" destOrd="0" presId="urn:microsoft.com/office/officeart/2005/8/layout/pyramid2"/>
    <dgm:cxn modelId="{342B0288-40AE-48D9-A850-7728DF9C545A}" type="presParOf" srcId="{3BAA9B1B-BFD6-4CA9-90A9-730241A0D9F7}" destId="{ED2230FF-1096-48BA-B691-CB70E3195D4E}" srcOrd="2" destOrd="0" presId="urn:microsoft.com/office/officeart/2005/8/layout/pyramid2"/>
    <dgm:cxn modelId="{05229D46-ACCB-4816-B0C8-1B7A1CE1D416}" type="presParOf" srcId="{3BAA9B1B-BFD6-4CA9-90A9-730241A0D9F7}" destId="{73724FA6-330F-43B7-BA60-483C4E413C56}" srcOrd="3" destOrd="0" presId="urn:microsoft.com/office/officeart/2005/8/layout/pyramid2"/>
    <dgm:cxn modelId="{34FEBC02-CCA6-48B2-A15F-A19CE023DFFD}" type="presParOf" srcId="{3BAA9B1B-BFD6-4CA9-90A9-730241A0D9F7}" destId="{6E27EA9C-C67C-450A-8A3C-DF1F4862AEAB}" srcOrd="4" destOrd="0" presId="urn:microsoft.com/office/officeart/2005/8/layout/pyramid2"/>
    <dgm:cxn modelId="{B6BE8715-F0C4-4078-BE63-0511D67E39B0}" type="presParOf" srcId="{3BAA9B1B-BFD6-4CA9-90A9-730241A0D9F7}" destId="{17B3546A-C897-435D-919C-1F74B4E8CF4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8D1857-C2BD-4E9B-945E-6C696E0FAF33}">
      <dsp:nvSpPr>
        <dsp:cNvPr id="0" name=""/>
        <dsp:cNvSpPr/>
      </dsp:nvSpPr>
      <dsp:spPr>
        <a:xfrm>
          <a:off x="700176" y="0"/>
          <a:ext cx="4714907" cy="4714907"/>
        </a:xfrm>
        <a:prstGeom prst="triangle">
          <a:avLst/>
        </a:prstGeom>
        <a:gradFill rotWithShape="0">
          <a:gsLst>
            <a:gs pos="0">
              <a:schemeClr val="accent6">
                <a:alpha val="90000"/>
                <a:hueOff val="0"/>
                <a:satOff val="0"/>
                <a:lumOff val="0"/>
                <a:alphaOff val="0"/>
                <a:lumMod val="95000"/>
              </a:schemeClr>
            </a:gs>
            <a:gs pos="100000">
              <a:schemeClr val="accent6">
                <a:alpha val="90000"/>
                <a:hueOff val="0"/>
                <a:satOff val="0"/>
                <a:lumOff val="0"/>
                <a:alphaOff val="0"/>
                <a:shade val="82000"/>
                <a:satMod val="125000"/>
                <a:lumMod val="74000"/>
              </a:schemeClr>
            </a:gs>
          </a:gsLst>
          <a:lin ang="5400000" scaled="0"/>
        </a:gradFill>
        <a:ln>
          <a:noFill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08BA98C-A95B-4D99-AB45-D03C9BA08086}">
      <dsp:nvSpPr>
        <dsp:cNvPr id="0" name=""/>
        <dsp:cNvSpPr/>
      </dsp:nvSpPr>
      <dsp:spPr>
        <a:xfrm flipH="1">
          <a:off x="1357356" y="473558"/>
          <a:ext cx="6498430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VY_22_ INOVACE_ 07_ ANGLICKÝ JAZYK 3</a:t>
          </a:r>
          <a:endParaRPr lang="cs-CZ" sz="2500" kern="1200" dirty="0"/>
        </a:p>
      </dsp:txBody>
      <dsp:txXfrm>
        <a:off x="1418853" y="535055"/>
        <a:ext cx="6375436" cy="1136770"/>
      </dsp:txXfrm>
    </dsp:sp>
    <dsp:sp modelId="{ED2230FF-1096-48BA-B691-CB70E3195D4E}">
      <dsp:nvSpPr>
        <dsp:cNvPr id="0" name=""/>
        <dsp:cNvSpPr/>
      </dsp:nvSpPr>
      <dsp:spPr>
        <a:xfrm>
          <a:off x="1643169" y="1890793"/>
          <a:ext cx="5926804" cy="125976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2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kern="1200" dirty="0" smtClean="0"/>
            <a:t>Základní škola a Mateřská škola, Potštejn, okres Rychnov nad Kněžnou</a:t>
          </a:r>
          <a:endParaRPr lang="cs-CZ" sz="2500" kern="1200" dirty="0"/>
        </a:p>
      </dsp:txBody>
      <dsp:txXfrm>
        <a:off x="1704666" y="1952290"/>
        <a:ext cx="5803810" cy="1136770"/>
      </dsp:txXfrm>
    </dsp:sp>
    <dsp:sp modelId="{6E27EA9C-C67C-450A-8A3C-DF1F4862AEAB}">
      <dsp:nvSpPr>
        <dsp:cNvPr id="0" name=""/>
        <dsp:cNvSpPr/>
      </dsp:nvSpPr>
      <dsp:spPr>
        <a:xfrm>
          <a:off x="3847187" y="3803317"/>
          <a:ext cx="2598765" cy="775851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6">
              <a:alpha val="90000"/>
              <a:hueOff val="0"/>
              <a:satOff val="0"/>
              <a:lumOff val="0"/>
              <a:alphaOff val="-40000"/>
            </a:schemeClr>
          </a:solidFill>
          <a:prstDash val="solid"/>
        </a:ln>
        <a:effectLst>
          <a:outerShdw blurRad="40005" dist="22984" dir="5400000" rotWithShape="0">
            <a:srgbClr val="000000">
              <a:alpha val="4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500" b="1" kern="1200" dirty="0" smtClean="0"/>
            <a:t>AT SCHOOL</a:t>
          </a:r>
          <a:endParaRPr lang="cs-CZ" sz="2500" b="1" kern="1200" dirty="0"/>
        </a:p>
      </dsp:txBody>
      <dsp:txXfrm>
        <a:off x="3885061" y="3841191"/>
        <a:ext cx="2523017" cy="70010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7A09ECB-B27A-420B-8F6D-770B56A63FDA}" type="datetimeFigureOut">
              <a:rPr lang="cs-CZ" smtClean="0"/>
              <a:t>2.11.2012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7765DDA-31B7-4B64-9507-CD293CA8BFA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WMF"/><Relationship Id="rId5" Type="http://schemas.openxmlformats.org/officeDocument/2006/relationships/image" Target="../media/image5.WMF"/><Relationship Id="rId4" Type="http://schemas.openxmlformats.org/officeDocument/2006/relationships/image" Target="../media/image6.W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039912175"/>
              </p:ext>
            </p:extLst>
          </p:nvPr>
        </p:nvGraphicFramePr>
        <p:xfrm>
          <a:off x="214282" y="1785926"/>
          <a:ext cx="8572560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428728" y="428605"/>
            <a:ext cx="6715171" cy="1285883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7" name="Vodorovný svitek 6"/>
          <p:cNvSpPr/>
          <p:nvPr/>
        </p:nvSpPr>
        <p:spPr>
          <a:xfrm>
            <a:off x="3357554" y="4749748"/>
            <a:ext cx="3734726" cy="642942"/>
          </a:xfrm>
          <a:prstGeom prst="horizontalScroll">
            <a:avLst/>
          </a:prstGeom>
          <a:solidFill>
            <a:schemeClr val="bg1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dirty="0" smtClean="0">
                <a:solidFill>
                  <a:sysClr val="windowText" lastClr="000000"/>
                </a:solidFill>
              </a:rPr>
              <a:t>Autor: </a:t>
            </a:r>
            <a:r>
              <a:rPr lang="cs-CZ" err="1" smtClean="0">
                <a:solidFill>
                  <a:sysClr val="windowText" lastClr="000000"/>
                </a:solidFill>
              </a:rPr>
              <a:t>Mgr</a:t>
            </a:r>
            <a:r>
              <a:rPr lang="cs-CZ" smtClean="0">
                <a:solidFill>
                  <a:sysClr val="windowText" lastClr="000000"/>
                </a:solidFill>
              </a:rPr>
              <a:t>. Renata </a:t>
            </a:r>
            <a:r>
              <a:rPr lang="cs-CZ" dirty="0" err="1" smtClean="0">
                <a:solidFill>
                  <a:sysClr val="windowText" lastClr="000000"/>
                </a:solidFill>
              </a:rPr>
              <a:t>Viktorinová</a:t>
            </a:r>
            <a:endParaRPr lang="cs-CZ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71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VYJMENOVANÁ  SLOVA PO L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457200" y="1163652"/>
            <a:ext cx="8229600" cy="536169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>
            <a:normAutofit fontScale="92500" lnSpcReduction="10000"/>
          </a:bodyPr>
          <a:lstStyle/>
          <a:p>
            <a:pPr>
              <a:buFont typeface="Arial" pitchFamily="34" charset="0"/>
              <a:buChar char="•"/>
            </a:pPr>
            <a:endParaRPr lang="cs-CZ" sz="2800" b="1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OVĚŘENÍ VE VÝUCE: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17.10.2012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PŘEDMĚT: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Anglický jazyk       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ROČNÍK: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3.</a:t>
            </a:r>
          </a:p>
          <a:p>
            <a:pPr marL="45720" indent="0">
              <a:buNone/>
            </a:pPr>
            <a:endParaRPr lang="cs-CZ" sz="28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KLÍČOVÁ SLOVA: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book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pencil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a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pencil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 case</a:t>
            </a:r>
          </a:p>
          <a:p>
            <a:pPr>
              <a:buFont typeface="Arial" pitchFamily="34" charset="0"/>
              <a:buChar char="•"/>
            </a:pPr>
            <a:r>
              <a:rPr lang="cs-CZ" sz="2800" b="1" dirty="0" smtClean="0">
                <a:solidFill>
                  <a:schemeClr val="tx1"/>
                </a:solidFill>
                <a:latin typeface="Comic Sans MS" pitchFamily="66" charset="0"/>
              </a:rPr>
              <a:t>ANOTACE: 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Žáci se seznamují s  názvy některých školních pomůcek, procvičují jejich pravopis. Zároveň si procvičují barvy a přídavná jména – </a:t>
            </a:r>
            <a:r>
              <a:rPr lang="cs-CZ" sz="2800" dirty="0" err="1" smtClean="0">
                <a:solidFill>
                  <a:schemeClr val="tx1"/>
                </a:solidFill>
                <a:latin typeface="Comic Sans MS" pitchFamily="66" charset="0"/>
              </a:rPr>
              <a:t>little</a:t>
            </a:r>
            <a:r>
              <a:rPr lang="cs-CZ" sz="2800" dirty="0" smtClean="0">
                <a:solidFill>
                  <a:schemeClr val="tx1"/>
                </a:solidFill>
                <a:latin typeface="Comic Sans MS" pitchFamily="66" charset="0"/>
              </a:rPr>
              <a:t>, big.</a:t>
            </a:r>
          </a:p>
          <a:p>
            <a:pPr>
              <a:buFont typeface="Arial" pitchFamily="34" charset="0"/>
              <a:buChar char="•"/>
            </a:pP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60365" y="332655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latin typeface="Comic Sans MS" pitchFamily="66" charset="0"/>
              </a:rPr>
              <a:t>AT SCHOOL</a:t>
            </a:r>
            <a:endParaRPr lang="cs-CZ" sz="4800" b="1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0314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808" y="1485721"/>
            <a:ext cx="3536696" cy="4070416"/>
          </a:xfrm>
          <a:prstGeom prst="rect">
            <a:avLst/>
          </a:prstGeom>
        </p:spPr>
      </p:pic>
      <p:sp>
        <p:nvSpPr>
          <p:cNvPr id="2" name="Vodorovný svitek 1"/>
          <p:cNvSpPr/>
          <p:nvPr/>
        </p:nvSpPr>
        <p:spPr>
          <a:xfrm>
            <a:off x="4329351" y="4127764"/>
            <a:ext cx="4118115" cy="1800200"/>
          </a:xfrm>
          <a:prstGeom prst="horizontalScroll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50000"/>
              </a:lnSpc>
            </a:pPr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AT SCHOOL</a:t>
            </a:r>
            <a:endParaRPr lang="cs-CZ" sz="40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Obláček 4"/>
          <p:cNvSpPr/>
          <p:nvPr/>
        </p:nvSpPr>
        <p:spPr>
          <a:xfrm>
            <a:off x="4529563" y="764704"/>
            <a:ext cx="3917903" cy="1584176"/>
          </a:xfrm>
          <a:prstGeom prst="cloudCallout">
            <a:avLst>
              <a:gd name="adj1" fmla="val -66493"/>
              <a:gd name="adj2" fmla="val 8147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chemeClr val="tx1"/>
                </a:solidFill>
                <a:latin typeface="Comic Sans MS" pitchFamily="66" charset="0"/>
              </a:rPr>
              <a:t>HELLO!</a:t>
            </a:r>
            <a:endParaRPr lang="cs-CZ" sz="36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3531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77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32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77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77" tmFilter="0, 0; 0.125,0.2665; 0.25,0.4; 0.375,0.465; 0.5,0.5;  0.625,0.535; 0.75,0.6; 0.875,0.7335; 1,1">
                                          <p:stCondLst>
                                            <p:cond delay="157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8" tmFilter="0, 0; 0.125,0.2665; 0.25,0.4; 0.375,0.465; 0.5,0.5;  0.625,0.535; 0.75,0.6; 0.875,0.7335; 1,1">
                                          <p:stCondLst>
                                            <p:cond delay="314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90" tmFilter="0, 0; 0.125,0.2665; 0.25,0.4; 0.375,0.465; 0.5,0.5;  0.625,0.535; 0.75,0.6; 0.875,0.7335; 1,1">
                                          <p:stCondLst>
                                            <p:cond delay="3933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62">
                                          <p:stCondLst>
                                            <p:cond delay="154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394" decel="50000">
                                          <p:stCondLst>
                                            <p:cond delay="160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62">
                                          <p:stCondLst>
                                            <p:cond delay="311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394" decel="50000">
                                          <p:stCondLst>
                                            <p:cond delay="317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2">
                                          <p:stCondLst>
                                            <p:cond delay="3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394" decel="50000">
                                          <p:stCondLst>
                                            <p:cond delay="396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2">
                                          <p:stCondLst>
                                            <p:cond delay="429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394" decel="50000">
                                          <p:stCondLst>
                                            <p:cond delay="43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719562" y="404664"/>
            <a:ext cx="3960440" cy="1020860"/>
          </a:xfrm>
          <a:prstGeom prst="cloudCallout">
            <a:avLst>
              <a:gd name="adj1" fmla="val -68268"/>
              <a:gd name="adj2" fmla="val -1022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1129832"/>
            <a:ext cx="2743200" cy="2743200"/>
          </a:xfrm>
          <a:prstGeom prst="rect">
            <a:avLst/>
          </a:prstGeom>
        </p:spPr>
      </p:pic>
      <p:sp>
        <p:nvSpPr>
          <p:cNvPr id="5" name="Mrak 4"/>
          <p:cNvSpPr/>
          <p:nvPr/>
        </p:nvSpPr>
        <p:spPr>
          <a:xfrm>
            <a:off x="739342" y="2276872"/>
            <a:ext cx="3960440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BOOK.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6056" y="3373541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660066"/>
                </a:solidFill>
                <a:latin typeface="Castellar" pitchFamily="18" charset="0"/>
              </a:rPr>
              <a:t>B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5479949" y="3385404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0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96272" y="3385403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0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16426" y="3373540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K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2769" y="4216400"/>
            <a:ext cx="311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B O _ K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384495" y="5517232"/>
            <a:ext cx="311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B _ _ K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33025" y="4686235"/>
            <a:ext cx="311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B _ _ _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973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2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719562" y="404664"/>
            <a:ext cx="3960440" cy="1020860"/>
          </a:xfrm>
          <a:prstGeom prst="cloudCallout">
            <a:avLst>
              <a:gd name="adj1" fmla="val -69317"/>
              <a:gd name="adj2" fmla="val -886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Mrak 4"/>
          <p:cNvSpPr/>
          <p:nvPr/>
        </p:nvSpPr>
        <p:spPr>
          <a:xfrm>
            <a:off x="1591785" y="2401781"/>
            <a:ext cx="3960440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PEN.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536912" y="1512829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P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940805" y="1524692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E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329000" y="1512827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N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592769" y="4216400"/>
            <a:ext cx="311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_ N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384495" y="5517232"/>
            <a:ext cx="311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>
                <a:solidFill>
                  <a:srgbClr val="FF0066"/>
                </a:solidFill>
                <a:latin typeface="Comic Sans MS" pitchFamily="66" charset="0"/>
              </a:rPr>
              <a:t>_</a:t>
            </a:r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 _ _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552225" y="5101733"/>
            <a:ext cx="311257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_ _ 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5953" y="2343824"/>
            <a:ext cx="1042657" cy="1830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155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9" grpId="0"/>
      <p:bldP spid="12" grpId="0"/>
      <p:bldP spid="16" grpId="0"/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719562" y="404664"/>
            <a:ext cx="3960440" cy="1020860"/>
          </a:xfrm>
          <a:prstGeom prst="cloudCallout">
            <a:avLst>
              <a:gd name="adj1" fmla="val -70017"/>
              <a:gd name="adj2" fmla="val -1022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Mrak 4"/>
          <p:cNvSpPr/>
          <p:nvPr/>
        </p:nvSpPr>
        <p:spPr>
          <a:xfrm>
            <a:off x="739341" y="2276872"/>
            <a:ext cx="4956899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PENCIL.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6056" y="3373541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P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479949" y="3385404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E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896272" y="3385403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N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393077" y="3373540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Castellar" pitchFamily="18" charset="0"/>
              </a:rPr>
              <a:t>C</a:t>
            </a:r>
            <a:endParaRPr lang="cs-CZ" sz="4800" b="1" dirty="0">
              <a:solidFill>
                <a:srgbClr val="FF0000"/>
              </a:solidFill>
              <a:latin typeface="Castellar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4005064"/>
            <a:ext cx="4339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E N _ _  L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76256" y="3373539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Castellar" pitchFamily="18" charset="0"/>
              </a:rPr>
              <a:t>I</a:t>
            </a:r>
            <a:endParaRPr lang="cs-CZ" sz="4800" b="1" dirty="0">
              <a:solidFill>
                <a:srgbClr val="FF0000"/>
              </a:solidFill>
              <a:latin typeface="Castellar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7165662" y="3406005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00"/>
                </a:solidFill>
                <a:latin typeface="Castellar" pitchFamily="18" charset="0"/>
              </a:rPr>
              <a:t>L</a:t>
            </a:r>
            <a:endParaRPr lang="cs-CZ" sz="4800" b="1" dirty="0">
              <a:solidFill>
                <a:srgbClr val="FF0000"/>
              </a:solidFill>
              <a:latin typeface="Castellar" pitchFamily="18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45169" y="5733256"/>
            <a:ext cx="4339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</a:t>
            </a:r>
            <a:r>
              <a:rPr lang="cs-CZ" sz="4800" b="1" dirty="0">
                <a:solidFill>
                  <a:srgbClr val="FF0066"/>
                </a:solidFill>
                <a:latin typeface="Comic Sans MS" pitchFamily="66" charset="0"/>
              </a:rPr>
              <a:t>_</a:t>
            </a:r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 _ _ _  L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3930498" y="4897176"/>
            <a:ext cx="43392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_ N _ _  L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pic>
        <p:nvPicPr>
          <p:cNvPr id="19" name="Obrázek 1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1327" y="1772816"/>
            <a:ext cx="1830629" cy="1316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97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2" grpId="0"/>
      <p:bldP spid="13" grpId="0"/>
      <p:bldP spid="14" grpId="0"/>
      <p:bldP spid="15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70833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719562" y="404664"/>
            <a:ext cx="3960440" cy="1020860"/>
          </a:xfrm>
          <a:prstGeom prst="cloudCallout">
            <a:avLst>
              <a:gd name="adj1" fmla="val -71066"/>
              <a:gd name="adj2" fmla="val -6148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WHAT IS IT?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5" name="Mrak 4"/>
          <p:cNvSpPr/>
          <p:nvPr/>
        </p:nvSpPr>
        <p:spPr>
          <a:xfrm>
            <a:off x="523049" y="2091938"/>
            <a:ext cx="5822847" cy="1020860"/>
          </a:xfrm>
          <a:prstGeom prst="cloud">
            <a:avLst/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IT IS A 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PENCIL CASE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636105" y="3373541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P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039998" y="3385404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E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456321" y="3385403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N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953126" y="3373540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C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1" y="4437112"/>
            <a:ext cx="83691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E N _ _  L     C _ _ E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36305" y="3373539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I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25711" y="3406005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660066"/>
                </a:solidFill>
                <a:latin typeface="Castellar" pitchFamily="18" charset="0"/>
              </a:rPr>
              <a:t>L</a:t>
            </a:r>
            <a:endParaRPr lang="cs-CZ" sz="4800" b="1" dirty="0">
              <a:solidFill>
                <a:srgbClr val="660066"/>
              </a:solidFill>
              <a:latin typeface="Castellar" pitchFamily="18" charset="0"/>
            </a:endParaRPr>
          </a:p>
        </p:txBody>
      </p:sp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5896" y="1114712"/>
            <a:ext cx="2301089" cy="2032503"/>
          </a:xfrm>
          <a:prstGeom prst="rect">
            <a:avLst/>
          </a:prstGeom>
        </p:spPr>
      </p:pic>
      <p:sp>
        <p:nvSpPr>
          <p:cNvPr id="17" name="TextovéPole 16"/>
          <p:cNvSpPr txBox="1"/>
          <p:nvPr/>
        </p:nvSpPr>
        <p:spPr>
          <a:xfrm>
            <a:off x="6493558" y="3377379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FF00"/>
                </a:solidFill>
                <a:latin typeface="Castellar" pitchFamily="18" charset="0"/>
              </a:rPr>
              <a:t>C</a:t>
            </a:r>
            <a:endParaRPr lang="cs-CZ" sz="4800" b="1" dirty="0">
              <a:solidFill>
                <a:srgbClr val="00FF00"/>
              </a:solidFill>
              <a:latin typeface="Castellar" pitchFamily="18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876592" y="3377378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FF00"/>
                </a:solidFill>
                <a:latin typeface="Castellar" pitchFamily="18" charset="0"/>
              </a:rPr>
              <a:t>A</a:t>
            </a:r>
            <a:endParaRPr lang="cs-CZ" sz="4800" b="1" dirty="0">
              <a:solidFill>
                <a:srgbClr val="00FF00"/>
              </a:solidFill>
              <a:latin typeface="Castellar" pitchFamily="18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422824" y="3385404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FF00"/>
                </a:solidFill>
                <a:latin typeface="Castellar" pitchFamily="18" charset="0"/>
              </a:rPr>
              <a:t>S</a:t>
            </a:r>
            <a:endParaRPr lang="cs-CZ" sz="4800" b="1" dirty="0">
              <a:solidFill>
                <a:srgbClr val="00FF00"/>
              </a:solidFill>
              <a:latin typeface="Castellar" pitchFamily="18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740352" y="3385404"/>
            <a:ext cx="124037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00FF00"/>
                </a:solidFill>
                <a:latin typeface="Castellar" pitchFamily="18" charset="0"/>
              </a:rPr>
              <a:t>E</a:t>
            </a:r>
            <a:endParaRPr lang="cs-CZ" sz="4800" b="1" dirty="0">
              <a:solidFill>
                <a:srgbClr val="00FF00"/>
              </a:solidFill>
              <a:latin typeface="Castellar" pitchFamily="18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37234" y="5517232"/>
            <a:ext cx="81552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P </a:t>
            </a:r>
            <a:r>
              <a:rPr lang="cs-CZ" sz="4800" b="1" dirty="0">
                <a:solidFill>
                  <a:srgbClr val="FF0066"/>
                </a:solidFill>
                <a:latin typeface="Comic Sans MS" pitchFamily="66" charset="0"/>
              </a:rPr>
              <a:t>_</a:t>
            </a:r>
            <a:r>
              <a:rPr lang="cs-CZ" sz="4800" b="1" dirty="0" smtClean="0">
                <a:solidFill>
                  <a:srgbClr val="FF0066"/>
                </a:solidFill>
                <a:latin typeface="Comic Sans MS" pitchFamily="66" charset="0"/>
              </a:rPr>
              <a:t> _ _ _ _      _ _ _ E</a:t>
            </a:r>
            <a:endParaRPr lang="cs-CZ" sz="4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9546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2" grpId="0"/>
      <p:bldP spid="13" grpId="0"/>
      <p:bldP spid="14" grpId="0"/>
      <p:bldP spid="17" grpId="0"/>
      <p:bldP spid="19" grpId="0"/>
      <p:bldP spid="20" grpId="0"/>
      <p:bldP spid="21" grpId="0"/>
      <p:bldP spid="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62" y="1700808"/>
            <a:ext cx="1516166" cy="1516166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647" y="3417819"/>
            <a:ext cx="505027" cy="88653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187279"/>
            <a:ext cx="1410889" cy="12462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034" y="5085184"/>
            <a:ext cx="1101222" cy="792088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70833"/>
            <a:ext cx="1440160" cy="1657493"/>
          </a:xfrm>
          <a:prstGeom prst="rect">
            <a:avLst/>
          </a:prstGeom>
        </p:spPr>
      </p:pic>
      <p:sp>
        <p:nvSpPr>
          <p:cNvPr id="9" name="Obláček 8"/>
          <p:cNvSpPr/>
          <p:nvPr/>
        </p:nvSpPr>
        <p:spPr>
          <a:xfrm>
            <a:off x="3686628" y="446999"/>
            <a:ext cx="3220590" cy="1020860"/>
          </a:xfrm>
          <a:prstGeom prst="cloudCallout">
            <a:avLst>
              <a:gd name="adj1" fmla="val -71165"/>
              <a:gd name="adj2" fmla="val -12143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5323207" y="5085184"/>
            <a:ext cx="2881186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PENCIL CASE</a:t>
            </a:r>
          </a:p>
        </p:txBody>
      </p:sp>
      <p:sp>
        <p:nvSpPr>
          <p:cNvPr id="11" name="Krychle 10"/>
          <p:cNvSpPr/>
          <p:nvPr/>
        </p:nvSpPr>
        <p:spPr>
          <a:xfrm>
            <a:off x="5848466" y="5054811"/>
            <a:ext cx="2117503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PEN</a:t>
            </a:r>
          </a:p>
        </p:txBody>
      </p:sp>
      <p:sp>
        <p:nvSpPr>
          <p:cNvPr id="10" name="Krychle 9"/>
          <p:cNvSpPr/>
          <p:nvPr/>
        </p:nvSpPr>
        <p:spPr>
          <a:xfrm>
            <a:off x="6011041" y="5024438"/>
            <a:ext cx="1792351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BOOK</a:t>
            </a:r>
          </a:p>
        </p:txBody>
      </p:sp>
      <p:sp>
        <p:nvSpPr>
          <p:cNvPr id="12" name="Krychle 11"/>
          <p:cNvSpPr/>
          <p:nvPr/>
        </p:nvSpPr>
        <p:spPr>
          <a:xfrm>
            <a:off x="5924664" y="4941168"/>
            <a:ext cx="1965103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 PENCIL</a:t>
            </a:r>
          </a:p>
        </p:txBody>
      </p:sp>
    </p:spTree>
    <p:extLst>
      <p:ext uri="{BB962C8B-B14F-4D97-AF65-F5344CB8AC3E}">
        <p14:creationId xmlns:p14="http://schemas.microsoft.com/office/powerpoint/2010/main" val="4019886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527" y="765193"/>
            <a:ext cx="2668294" cy="266829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622" y="3476685"/>
            <a:ext cx="505027" cy="886539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187279"/>
            <a:ext cx="1410889" cy="124620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478859"/>
            <a:ext cx="2871594" cy="2065483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7446" y="128682"/>
            <a:ext cx="1440160" cy="1657493"/>
          </a:xfrm>
          <a:prstGeom prst="rect">
            <a:avLst/>
          </a:prstGeom>
        </p:spPr>
      </p:pic>
      <p:sp>
        <p:nvSpPr>
          <p:cNvPr id="9" name="Obláček 8"/>
          <p:cNvSpPr/>
          <p:nvPr/>
        </p:nvSpPr>
        <p:spPr>
          <a:xfrm>
            <a:off x="5128682" y="417833"/>
            <a:ext cx="3220590" cy="1020860"/>
          </a:xfrm>
          <a:prstGeom prst="cloudCallout">
            <a:avLst>
              <a:gd name="adj1" fmla="val -65573"/>
              <a:gd name="adj2" fmla="val -230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MATCH.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Krychle 12"/>
          <p:cNvSpPr/>
          <p:nvPr/>
        </p:nvSpPr>
        <p:spPr>
          <a:xfrm>
            <a:off x="6464545" y="5691508"/>
            <a:ext cx="2478409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PENCIL CASE</a:t>
            </a:r>
          </a:p>
        </p:txBody>
      </p:sp>
      <p:sp>
        <p:nvSpPr>
          <p:cNvPr id="11" name="Krychle 10"/>
          <p:cNvSpPr/>
          <p:nvPr/>
        </p:nvSpPr>
        <p:spPr>
          <a:xfrm>
            <a:off x="7430989" y="5691508"/>
            <a:ext cx="1372911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</a:t>
            </a:r>
          </a:p>
        </p:txBody>
      </p:sp>
      <p:sp>
        <p:nvSpPr>
          <p:cNvPr id="10" name="Krychle 9"/>
          <p:cNvSpPr/>
          <p:nvPr/>
        </p:nvSpPr>
        <p:spPr>
          <a:xfrm>
            <a:off x="7170721" y="5545351"/>
            <a:ext cx="1444086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BOOK</a:t>
            </a:r>
          </a:p>
        </p:txBody>
      </p:sp>
      <p:sp>
        <p:nvSpPr>
          <p:cNvPr id="12" name="Krychle 11"/>
          <p:cNvSpPr/>
          <p:nvPr/>
        </p:nvSpPr>
        <p:spPr>
          <a:xfrm>
            <a:off x="7170721" y="5691508"/>
            <a:ext cx="1633179" cy="852834"/>
          </a:xfrm>
          <a:prstGeom prst="cube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PENCIL</a:t>
            </a:r>
          </a:p>
        </p:txBody>
      </p:sp>
      <p:sp>
        <p:nvSpPr>
          <p:cNvPr id="14" name="Krychle 13"/>
          <p:cNvSpPr/>
          <p:nvPr/>
        </p:nvSpPr>
        <p:spPr>
          <a:xfrm>
            <a:off x="7559202" y="4579909"/>
            <a:ext cx="1244698" cy="852834"/>
          </a:xfrm>
          <a:prstGeom prst="cube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BIG</a:t>
            </a:r>
          </a:p>
        </p:txBody>
      </p:sp>
      <p:sp>
        <p:nvSpPr>
          <p:cNvPr id="15" name="Krychle 14"/>
          <p:cNvSpPr/>
          <p:nvPr/>
        </p:nvSpPr>
        <p:spPr>
          <a:xfrm>
            <a:off x="7643169" y="4617632"/>
            <a:ext cx="1244698" cy="852834"/>
          </a:xfrm>
          <a:prstGeom prst="cube">
            <a:avLst/>
          </a:prstGeom>
          <a:solidFill>
            <a:srgbClr val="FF0066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BIG</a:t>
            </a:r>
          </a:p>
        </p:txBody>
      </p:sp>
      <p:sp>
        <p:nvSpPr>
          <p:cNvPr id="16" name="Krychle 15"/>
          <p:cNvSpPr/>
          <p:nvPr/>
        </p:nvSpPr>
        <p:spPr>
          <a:xfrm>
            <a:off x="5853508" y="4617632"/>
            <a:ext cx="1573154" cy="852834"/>
          </a:xfrm>
          <a:prstGeom prst="cube">
            <a:avLst/>
          </a:prstGeom>
          <a:solidFill>
            <a:srgbClr val="FF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</a:t>
            </a:r>
          </a:p>
        </p:txBody>
      </p:sp>
      <p:sp>
        <p:nvSpPr>
          <p:cNvPr id="17" name="Krychle 16"/>
          <p:cNvSpPr/>
          <p:nvPr/>
        </p:nvSpPr>
        <p:spPr>
          <a:xfrm>
            <a:off x="5837084" y="4658766"/>
            <a:ext cx="1573154" cy="852834"/>
          </a:xfrm>
          <a:prstGeom prst="cube">
            <a:avLst/>
          </a:prstGeom>
          <a:solidFill>
            <a:srgbClr val="FF6699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LITTLE</a:t>
            </a:r>
          </a:p>
        </p:txBody>
      </p:sp>
      <p:sp>
        <p:nvSpPr>
          <p:cNvPr id="18" name="Krychle 17"/>
          <p:cNvSpPr/>
          <p:nvPr/>
        </p:nvSpPr>
        <p:spPr>
          <a:xfrm>
            <a:off x="5460219" y="5764586"/>
            <a:ext cx="786577" cy="706677"/>
          </a:xfrm>
          <a:prstGeom prst="cube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19" name="Krychle 18"/>
          <p:cNvSpPr/>
          <p:nvPr/>
        </p:nvSpPr>
        <p:spPr>
          <a:xfrm>
            <a:off x="5460219" y="5828074"/>
            <a:ext cx="786577" cy="706677"/>
          </a:xfrm>
          <a:prstGeom prst="cube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0" name="Krychle 19"/>
          <p:cNvSpPr/>
          <p:nvPr/>
        </p:nvSpPr>
        <p:spPr>
          <a:xfrm>
            <a:off x="5443795" y="5831881"/>
            <a:ext cx="786577" cy="706677"/>
          </a:xfrm>
          <a:prstGeom prst="cube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21" name="Krychle 20"/>
          <p:cNvSpPr/>
          <p:nvPr/>
        </p:nvSpPr>
        <p:spPr>
          <a:xfrm>
            <a:off x="5443794" y="5808435"/>
            <a:ext cx="786577" cy="706677"/>
          </a:xfrm>
          <a:prstGeom prst="cube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540090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28682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3851920" y="332656"/>
            <a:ext cx="4392488" cy="1020860"/>
          </a:xfrm>
          <a:prstGeom prst="cloudCallout">
            <a:avLst>
              <a:gd name="adj1" fmla="val -81004"/>
              <a:gd name="adj2" fmla="val -230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PUT TOGETHER.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4" name="Slunce 3"/>
          <p:cNvSpPr/>
          <p:nvPr/>
        </p:nvSpPr>
        <p:spPr>
          <a:xfrm>
            <a:off x="3724494" y="1916832"/>
            <a:ext cx="1080120" cy="1008112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B</a:t>
            </a:r>
          </a:p>
        </p:txBody>
      </p:sp>
      <p:sp>
        <p:nvSpPr>
          <p:cNvPr id="5" name="Slunce 4"/>
          <p:cNvSpPr/>
          <p:nvPr/>
        </p:nvSpPr>
        <p:spPr>
          <a:xfrm>
            <a:off x="1054612" y="1969127"/>
            <a:ext cx="1080120" cy="1008112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6" name="Slunce 5"/>
          <p:cNvSpPr/>
          <p:nvPr/>
        </p:nvSpPr>
        <p:spPr>
          <a:xfrm>
            <a:off x="2740732" y="1893849"/>
            <a:ext cx="1080120" cy="1008112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O</a:t>
            </a:r>
          </a:p>
        </p:txBody>
      </p:sp>
      <p:sp>
        <p:nvSpPr>
          <p:cNvPr id="7" name="Slunce 6"/>
          <p:cNvSpPr/>
          <p:nvPr/>
        </p:nvSpPr>
        <p:spPr>
          <a:xfrm>
            <a:off x="425001" y="3512903"/>
            <a:ext cx="1080120" cy="1008112"/>
          </a:xfrm>
          <a:prstGeom prst="sun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</a:t>
            </a:r>
          </a:p>
        </p:txBody>
      </p:sp>
      <p:sp>
        <p:nvSpPr>
          <p:cNvPr id="8" name="Slunce 7"/>
          <p:cNvSpPr/>
          <p:nvPr/>
        </p:nvSpPr>
        <p:spPr>
          <a:xfrm>
            <a:off x="6218312" y="2715638"/>
            <a:ext cx="1080120" cy="1008112"/>
          </a:xfrm>
          <a:prstGeom prst="sun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9" name="Slunce 8"/>
          <p:cNvSpPr/>
          <p:nvPr/>
        </p:nvSpPr>
        <p:spPr>
          <a:xfrm>
            <a:off x="5142237" y="2924944"/>
            <a:ext cx="1080120" cy="1008112"/>
          </a:xfrm>
          <a:prstGeom prst="sun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10" name="Slunce 9"/>
          <p:cNvSpPr/>
          <p:nvPr/>
        </p:nvSpPr>
        <p:spPr>
          <a:xfrm>
            <a:off x="7321624" y="2977239"/>
            <a:ext cx="1080120" cy="1008112"/>
          </a:xfrm>
          <a:prstGeom prst="sun">
            <a:avLst/>
          </a:prstGeom>
          <a:solidFill>
            <a:srgbClr val="00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11" name="Slunce 10"/>
          <p:cNvSpPr/>
          <p:nvPr/>
        </p:nvSpPr>
        <p:spPr>
          <a:xfrm>
            <a:off x="1130309" y="4017850"/>
            <a:ext cx="1080120" cy="1008112"/>
          </a:xfrm>
          <a:prstGeom prst="sun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12" name="Slunce 11"/>
          <p:cNvSpPr/>
          <p:nvPr/>
        </p:nvSpPr>
        <p:spPr>
          <a:xfrm>
            <a:off x="2015716" y="3933056"/>
            <a:ext cx="1080120" cy="1008112"/>
          </a:xfrm>
          <a:prstGeom prst="sun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13" name="Slunce 12"/>
          <p:cNvSpPr/>
          <p:nvPr/>
        </p:nvSpPr>
        <p:spPr>
          <a:xfrm>
            <a:off x="3724494" y="3797907"/>
            <a:ext cx="1080120" cy="1008112"/>
          </a:xfrm>
          <a:prstGeom prst="sun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14" name="Slunce 13"/>
          <p:cNvSpPr/>
          <p:nvPr/>
        </p:nvSpPr>
        <p:spPr>
          <a:xfrm>
            <a:off x="1989076" y="2159643"/>
            <a:ext cx="1080120" cy="1008112"/>
          </a:xfrm>
          <a:prstGeom prst="sun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K</a:t>
            </a:r>
          </a:p>
        </p:txBody>
      </p:sp>
      <p:sp>
        <p:nvSpPr>
          <p:cNvPr id="15" name="Slunce 14"/>
          <p:cNvSpPr/>
          <p:nvPr/>
        </p:nvSpPr>
        <p:spPr>
          <a:xfrm>
            <a:off x="2881478" y="4280793"/>
            <a:ext cx="1080120" cy="1008112"/>
          </a:xfrm>
          <a:prstGeom prst="sun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16" name="Slunce 15"/>
          <p:cNvSpPr/>
          <p:nvPr/>
        </p:nvSpPr>
        <p:spPr>
          <a:xfrm>
            <a:off x="4501658" y="4017850"/>
            <a:ext cx="1080120" cy="1008112"/>
          </a:xfrm>
          <a:prstGeom prst="sun">
            <a:avLst/>
          </a:prstGeom>
          <a:solidFill>
            <a:srgbClr val="F88008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3" name="Slunce 22"/>
          <p:cNvSpPr/>
          <p:nvPr/>
        </p:nvSpPr>
        <p:spPr>
          <a:xfrm>
            <a:off x="755576" y="5728879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</a:t>
            </a:r>
          </a:p>
        </p:txBody>
      </p:sp>
      <p:sp>
        <p:nvSpPr>
          <p:cNvPr id="24" name="Slunce 23"/>
          <p:cNvSpPr/>
          <p:nvPr/>
        </p:nvSpPr>
        <p:spPr>
          <a:xfrm>
            <a:off x="3421538" y="5742448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P</a:t>
            </a:r>
          </a:p>
        </p:txBody>
      </p:sp>
      <p:sp>
        <p:nvSpPr>
          <p:cNvPr id="25" name="Slunce 24"/>
          <p:cNvSpPr/>
          <p:nvPr/>
        </p:nvSpPr>
        <p:spPr>
          <a:xfrm>
            <a:off x="1648869" y="5569381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E</a:t>
            </a:r>
          </a:p>
        </p:txBody>
      </p:sp>
      <p:sp>
        <p:nvSpPr>
          <p:cNvPr id="26" name="Slunce 25"/>
          <p:cNvSpPr/>
          <p:nvPr/>
        </p:nvSpPr>
        <p:spPr>
          <a:xfrm>
            <a:off x="4501658" y="5730114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N</a:t>
            </a:r>
          </a:p>
        </p:txBody>
      </p:sp>
      <p:sp>
        <p:nvSpPr>
          <p:cNvPr id="27" name="Slunce 26"/>
          <p:cNvSpPr/>
          <p:nvPr/>
        </p:nvSpPr>
        <p:spPr>
          <a:xfrm>
            <a:off x="2475651" y="5765011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I</a:t>
            </a:r>
          </a:p>
        </p:txBody>
      </p:sp>
      <p:sp>
        <p:nvSpPr>
          <p:cNvPr id="28" name="Slunce 27"/>
          <p:cNvSpPr/>
          <p:nvPr/>
        </p:nvSpPr>
        <p:spPr>
          <a:xfrm>
            <a:off x="5508104" y="5466018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L</a:t>
            </a:r>
          </a:p>
        </p:txBody>
      </p:sp>
      <p:sp>
        <p:nvSpPr>
          <p:cNvPr id="29" name="Slunce 28"/>
          <p:cNvSpPr/>
          <p:nvPr/>
        </p:nvSpPr>
        <p:spPr>
          <a:xfrm>
            <a:off x="6559624" y="5402267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A</a:t>
            </a:r>
          </a:p>
        </p:txBody>
      </p:sp>
      <p:sp>
        <p:nvSpPr>
          <p:cNvPr id="30" name="Slunce 29"/>
          <p:cNvSpPr/>
          <p:nvPr/>
        </p:nvSpPr>
        <p:spPr>
          <a:xfrm>
            <a:off x="7283687" y="5728879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C</a:t>
            </a:r>
          </a:p>
        </p:txBody>
      </p:sp>
      <p:sp>
        <p:nvSpPr>
          <p:cNvPr id="31" name="Slunce 30"/>
          <p:cNvSpPr/>
          <p:nvPr/>
        </p:nvSpPr>
        <p:spPr>
          <a:xfrm>
            <a:off x="7951235" y="5293810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S</a:t>
            </a:r>
          </a:p>
        </p:txBody>
      </p:sp>
      <p:sp>
        <p:nvSpPr>
          <p:cNvPr id="32" name="Slunce 31"/>
          <p:cNvSpPr/>
          <p:nvPr/>
        </p:nvSpPr>
        <p:spPr>
          <a:xfrm>
            <a:off x="50189" y="5424830"/>
            <a:ext cx="1080120" cy="1008112"/>
          </a:xfrm>
          <a:prstGeom prst="sun">
            <a:avLst/>
          </a:prstGeom>
          <a:solidFill>
            <a:srgbClr val="CC66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Comic Sans MS" pitchFamily="66" charset="0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519782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971" y="406504"/>
            <a:ext cx="1440160" cy="1657493"/>
          </a:xfrm>
          <a:prstGeom prst="rect">
            <a:avLst/>
          </a:prstGeom>
        </p:spPr>
      </p:pic>
      <p:sp>
        <p:nvSpPr>
          <p:cNvPr id="3" name="Obláček 2"/>
          <p:cNvSpPr/>
          <p:nvPr/>
        </p:nvSpPr>
        <p:spPr>
          <a:xfrm>
            <a:off x="2987824" y="681591"/>
            <a:ext cx="5904656" cy="1077162"/>
          </a:xfrm>
          <a:prstGeom prst="cloudCallout">
            <a:avLst>
              <a:gd name="adj1" fmla="val -65573"/>
              <a:gd name="adj2" fmla="val -23000"/>
            </a:avLst>
          </a:prstGeom>
          <a:solidFill>
            <a:srgbClr val="00B0F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COMPLETE COLOURS.</a:t>
            </a:r>
            <a:endParaRPr lang="cs-CZ" sz="2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42088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FF00"/>
                </a:solidFill>
                <a:latin typeface="Comic Sans MS" pitchFamily="66" charset="0"/>
              </a:rPr>
              <a:t>MY BOOK IS __________ .</a:t>
            </a:r>
            <a:endParaRPr lang="cs-CZ" sz="2800" b="1" dirty="0">
              <a:solidFill>
                <a:srgbClr val="00FF00"/>
              </a:solidFill>
              <a:latin typeface="Comic Sans MS" pitchFamily="66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99592" y="350100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66"/>
                </a:solidFill>
                <a:latin typeface="Comic Sans MS" pitchFamily="66" charset="0"/>
              </a:rPr>
              <a:t>MY PEN IS __________ .</a:t>
            </a:r>
            <a:endParaRPr lang="cs-CZ" sz="2800" b="1" dirty="0">
              <a:solidFill>
                <a:srgbClr val="FF0066"/>
              </a:solidFill>
              <a:latin typeface="Comic Sans MS" pitchFamily="66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01080" y="4581128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660066"/>
                </a:solidFill>
                <a:latin typeface="Comic Sans MS" pitchFamily="66" charset="0"/>
              </a:rPr>
              <a:t>MY PENCIL  IS __________ .</a:t>
            </a:r>
            <a:endParaRPr lang="cs-CZ" sz="2800" b="1" dirty="0">
              <a:solidFill>
                <a:srgbClr val="660066"/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901080" y="5589240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  <a:latin typeface="Comic Sans MS" pitchFamily="66" charset="0"/>
              </a:rPr>
              <a:t>MY PENCIL CASE IS __________ .</a:t>
            </a:r>
            <a:endParaRPr lang="cs-CZ" sz="2800" b="1" dirty="0">
              <a:solidFill>
                <a:srgbClr val="00B0F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1903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1149121"/>
            <a:ext cx="75608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Obrazový materiál čerpaný  z otevřené galerie na www -  </a:t>
            </a:r>
            <a:r>
              <a:rPr lang="cs-CZ" sz="2400" dirty="0" smtClean="0">
                <a:hlinkClick r:id="rId2"/>
              </a:rPr>
              <a:t>http://office.microsoft.com</a:t>
            </a:r>
            <a:r>
              <a:rPr lang="cs-CZ" sz="2400" dirty="0" smtClean="0"/>
              <a:t> 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MC900411642 (kočka Linda) 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MC900295069 (tužka)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 smtClean="0"/>
              <a:t>MC900</a:t>
            </a:r>
            <a:r>
              <a:rPr lang="cs-CZ" sz="2400" dirty="0"/>
              <a:t> </a:t>
            </a:r>
            <a:r>
              <a:rPr lang="cs-CZ" sz="2400" dirty="0" smtClean="0"/>
              <a:t>234087 </a:t>
            </a:r>
            <a:r>
              <a:rPr lang="cs-CZ" sz="2400" dirty="0"/>
              <a:t>(penál) </a:t>
            </a:r>
            <a:endParaRPr lang="cs-CZ" sz="2400" dirty="0" smtClean="0"/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MC900441734 (kniha</a:t>
            </a:r>
            <a:r>
              <a:rPr lang="cs-CZ" sz="2400" dirty="0" smtClean="0"/>
              <a:t>)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sz="2400" dirty="0"/>
              <a:t>MC900307734 (bílé pero)</a:t>
            </a:r>
          </a:p>
          <a:p>
            <a:pPr marL="342900" indent="-342900">
              <a:buFont typeface="Arial" pitchFamily="34" charset="0"/>
              <a:buChar char="•"/>
            </a:pPr>
            <a:endParaRPr lang="cs-CZ" sz="2400" dirty="0"/>
          </a:p>
          <a:p>
            <a:pPr marL="342900" indent="-342900">
              <a:buFont typeface="Arial" pitchFamily="34" charset="0"/>
              <a:buChar char="•"/>
            </a:pPr>
            <a:endParaRPr lang="cs-CZ" sz="2400" dirty="0" smtClean="0"/>
          </a:p>
        </p:txBody>
      </p:sp>
      <p:sp>
        <p:nvSpPr>
          <p:cNvPr id="3" name="Obdélník 2"/>
          <p:cNvSpPr/>
          <p:nvPr/>
        </p:nvSpPr>
        <p:spPr>
          <a:xfrm>
            <a:off x="1259631" y="351691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800" b="1" dirty="0" smtClean="0"/>
              <a:t>Použité zdroje: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211043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Mřížka">
      <a:dk1>
        <a:sysClr val="windowText" lastClr="000000"/>
      </a:dk1>
      <a:lt1>
        <a:sysClr val="window" lastClr="FFFFFF"/>
      </a:lt1>
      <a:dk2>
        <a:srgbClr val="534949"/>
      </a:dk2>
      <a:lt2>
        <a:srgbClr val="CCD1B9"/>
      </a:lt2>
      <a:accent1>
        <a:srgbClr val="C66951"/>
      </a:accent1>
      <a:accent2>
        <a:srgbClr val="BF974D"/>
      </a:accent2>
      <a:accent3>
        <a:srgbClr val="928B70"/>
      </a:accent3>
      <a:accent4>
        <a:srgbClr val="87706B"/>
      </a:accent4>
      <a:accent5>
        <a:srgbClr val="94734E"/>
      </a:accent5>
      <a:accent6>
        <a:srgbClr val="6F777D"/>
      </a:accent6>
      <a:hlink>
        <a:srgbClr val="CC9900"/>
      </a:hlink>
      <a:folHlink>
        <a:srgbClr val="C0C0C0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>
    <a:spDef>
      <a:spPr>
        <a:solidFill>
          <a:srgbClr val="00B0F0"/>
        </a:solidFill>
        <a:ln>
          <a:solidFill>
            <a:schemeClr val="tx1"/>
          </a:solidFill>
        </a:ln>
      </a:spPr>
      <a:bodyPr rtlCol="0" anchor="ctr"/>
      <a:lstStyle>
        <a:defPPr algn="ctr">
          <a:defRPr sz="2400" b="1" dirty="0" smtClean="0">
            <a:solidFill>
              <a:schemeClr val="tx1"/>
            </a:solidFill>
            <a:latin typeface="Comic Sans MS" pitchFamily="66" charset="0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733</TotalTime>
  <Words>328</Words>
  <Application>Microsoft Office PowerPoint</Application>
  <PresentationFormat>Předvádění na obrazovce (4:3)</PresentationFormat>
  <Paragraphs>112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Aerodynamika</vt:lpstr>
      <vt:lpstr>Prezentace aplikace PowerPoint</vt:lpstr>
      <vt:lpstr>VYJMENOVANÁ  SLOVA PO 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admin</dc:creator>
  <cp:lastModifiedBy>pc</cp:lastModifiedBy>
  <cp:revision>72</cp:revision>
  <dcterms:created xsi:type="dcterms:W3CDTF">2012-09-11T13:55:05Z</dcterms:created>
  <dcterms:modified xsi:type="dcterms:W3CDTF">2012-11-02T13:00:20Z</dcterms:modified>
</cp:coreProperties>
</file>