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17" r:id="rId5"/>
    <p:sldId id="322" r:id="rId6"/>
    <p:sldId id="321" r:id="rId7"/>
    <p:sldId id="323" r:id="rId8"/>
    <p:sldId id="324" r:id="rId9"/>
    <p:sldId id="325" r:id="rId10"/>
    <p:sldId id="320" r:id="rId11"/>
    <p:sldId id="316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17"/>
            <p14:sldId id="322"/>
            <p14:sldId id="321"/>
            <p14:sldId id="323"/>
            <p14:sldId id="324"/>
            <p14:sldId id="325"/>
            <p14:sldId id="320"/>
            <p14:sldId id="316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9F1FF"/>
    <a:srgbClr val="FF0066"/>
    <a:srgbClr val="CC9900"/>
    <a:srgbClr val="FF8989"/>
    <a:srgbClr val="8BEAFD"/>
    <a:srgbClr val="CC66FF"/>
    <a:srgbClr val="F88008"/>
    <a:srgbClr val="FF6699"/>
    <a:srgbClr val="E1C5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7" autoAdjust="0"/>
    <p:restoredTop sz="94660"/>
  </p:normalViewPr>
  <p:slideViewPr>
    <p:cSldViewPr>
      <p:cViewPr varScale="1">
        <p:scale>
          <a:sx n="69" d="100"/>
          <a:sy n="69" d="100"/>
        </p:scale>
        <p:origin x="-13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10_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PLURAL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1301" custScaleY="61587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10_ ANGLICKÝ JAZYK 3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4207227" y="3803317"/>
          <a:ext cx="1878685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PLURAL</a:t>
          </a:r>
          <a:endParaRPr lang="cs-CZ" sz="2400" b="1" kern="1200" dirty="0"/>
        </a:p>
      </dsp:txBody>
      <dsp:txXfrm>
        <a:off x="4245101" y="3841191"/>
        <a:ext cx="1802937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3.WMF"/><Relationship Id="rId7" Type="http://schemas.openxmlformats.org/officeDocument/2006/relationships/image" Target="../media/image9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6.WMF"/><Relationship Id="rId4" Type="http://schemas.openxmlformats.org/officeDocument/2006/relationships/image" Target="../media/image5.PNG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3527237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7.11.2012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toys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cars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trains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balls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dolls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planes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horses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kites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robots</a:t>
            </a: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teddies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fish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mice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si procvičují názvy hraček. Seznamují se s množným číslem podstatných jmen.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PLURAL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5721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4529563" y="4149080"/>
            <a:ext cx="3083379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PLURAL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6493"/>
              <a:gd name="adj2" fmla="val 81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71800" y="270834"/>
            <a:ext cx="5832648" cy="1345706"/>
          </a:xfrm>
          <a:prstGeom prst="cloudCallout">
            <a:avLst>
              <a:gd name="adj1" fmla="val -65190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YOU REMEMBER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TOYS?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608" y="3057293"/>
            <a:ext cx="1103628" cy="13744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574" y="3356992"/>
            <a:ext cx="1152128" cy="15144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540" y="4567446"/>
            <a:ext cx="1764196" cy="17641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013" y="2094980"/>
            <a:ext cx="1827886" cy="14264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026" y="4750164"/>
            <a:ext cx="1407814" cy="1398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053" y="2094980"/>
            <a:ext cx="1832458" cy="96103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8911" y="4522097"/>
            <a:ext cx="1825142" cy="14666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3356992"/>
            <a:ext cx="972041" cy="130169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4716016" y="2214021"/>
            <a:ext cx="865356" cy="84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899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771800" y="270834"/>
            <a:ext cx="2880320" cy="828745"/>
          </a:xfrm>
          <a:prstGeom prst="cloudCallout">
            <a:avLst>
              <a:gd name="adj1" fmla="val -82506"/>
              <a:gd name="adj2" fmla="val 24887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19358" y="266550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DOLL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108208"/>
            <a:ext cx="1103628" cy="137445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032" y="1693559"/>
            <a:ext cx="1103628" cy="137445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807814"/>
            <a:ext cx="1103628" cy="13744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3958" y="2576982"/>
            <a:ext cx="1103628" cy="137445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066934" y="395143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DOLL</a:t>
            </a:r>
            <a:endParaRPr lang="cs-CZ" sz="2400" b="1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6066934" y="3951435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7356272" y="3951435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S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604" y="3620105"/>
            <a:ext cx="1764196" cy="17641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1885" y="4550956"/>
            <a:ext cx="1764196" cy="17641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174" y="4350492"/>
            <a:ext cx="1764196" cy="1764196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198347" y="500469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CAR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04144" y="590065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CAR</a:t>
            </a:r>
            <a:endParaRPr lang="cs-CZ" sz="2400" b="1" dirty="0"/>
          </a:p>
        </p:txBody>
      </p:sp>
      <p:sp>
        <p:nvSpPr>
          <p:cNvPr id="17" name="Vývojový diagram: spojnice 16"/>
          <p:cNvSpPr/>
          <p:nvPr/>
        </p:nvSpPr>
        <p:spPr>
          <a:xfrm>
            <a:off x="6219334" y="5900651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7356272" y="5883855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S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604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 animBg="1"/>
      <p:bldP spid="11" grpId="0" animBg="1"/>
      <p:bldP spid="15" grpId="0"/>
      <p:bldP spid="16" grpId="0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6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71800" y="270834"/>
            <a:ext cx="4132108" cy="828745"/>
          </a:xfrm>
          <a:prstGeom prst="cloudCallout">
            <a:avLst>
              <a:gd name="adj1" fmla="val -67338"/>
              <a:gd name="adj2" fmla="val 1652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MAKE PLURAL.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2367" y="2788943"/>
            <a:ext cx="1103628" cy="137445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163396"/>
            <a:ext cx="1764196" cy="17641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5" y="2275684"/>
            <a:ext cx="1827886" cy="14264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7298" y="2167501"/>
            <a:ext cx="1832458" cy="96103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565" y="4312145"/>
            <a:ext cx="1825142" cy="146669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25" y="4097673"/>
            <a:ext cx="972041" cy="130169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t="-1585" b="-1"/>
          <a:stretch/>
        </p:blipFill>
        <p:spPr>
          <a:xfrm>
            <a:off x="4478881" y="1733504"/>
            <a:ext cx="865356" cy="841993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2134676" y="196433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PLANE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14759" y="196433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25324" y="1442490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83968" y="3229013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38274" y="3014504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67159" y="4435181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19115" y="5896438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18839" y="5446364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78637" y="1466661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BALL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70322" y="301450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TRAIN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742631" y="3229012"/>
            <a:ext cx="936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DOLL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53609" y="54463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CAR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51163" y="5896439"/>
            <a:ext cx="903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KITE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99207" y="4435180"/>
            <a:ext cx="1464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ROBOT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21661" y="45437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974061" y="60677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126461" y="75917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278861" y="91157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431261" y="106397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974061" y="1028741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605637" y="833140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494885" y="437691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3248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061" y="4110343"/>
            <a:ext cx="1152128" cy="151440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11411" y="5726537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TEDDY</a:t>
            </a:r>
            <a:endParaRPr lang="cs-CZ" sz="24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090865"/>
            <a:ext cx="1407814" cy="13987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33"/>
            <a:ext cx="1440160" cy="1657493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987824" y="474631"/>
            <a:ext cx="4122458" cy="1020860"/>
          </a:xfrm>
          <a:prstGeom prst="cloudCallout">
            <a:avLst>
              <a:gd name="adj1" fmla="val -65190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REMEMBER.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39603" y="201554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HORSE</a:t>
            </a:r>
            <a:endParaRPr lang="cs-CZ" sz="24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28326"/>
            <a:ext cx="1407814" cy="13987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546" y="1798529"/>
            <a:ext cx="1407814" cy="1398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006" y="2576342"/>
            <a:ext cx="1407814" cy="139876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710786" y="341784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HORSE</a:t>
            </a:r>
            <a:endParaRPr lang="cs-CZ" sz="2400" b="1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3676596" y="3489625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160660" y="3388416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S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99152" y="3879511"/>
            <a:ext cx="1839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Comic Sans MS" pitchFamily="66" charset="0"/>
              </a:rPr>
              <a:t>[ </a:t>
            </a:r>
            <a:r>
              <a:rPr lang="en-US" sz="2400" dirty="0" smtClean="0">
                <a:solidFill>
                  <a:srgbClr val="0070C0"/>
                </a:solidFill>
                <a:latin typeface="Comic Sans MS" pitchFamily="66" charset="0"/>
              </a:rPr>
              <a:t>IZ</a:t>
            </a:r>
            <a:r>
              <a:rPr lang="en-US" sz="2400" dirty="0" smtClean="0">
                <a:latin typeface="Comic Sans MS" pitchFamily="66" charset="0"/>
              </a:rPr>
              <a:t> ]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925" y="4969336"/>
            <a:ext cx="1152128" cy="15144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0660" y="4673800"/>
            <a:ext cx="1152128" cy="1514401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313741" y="516307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TEDDY</a:t>
            </a:r>
            <a:endParaRPr lang="cs-CZ" sz="2400" b="1" dirty="0"/>
          </a:p>
        </p:txBody>
      </p:sp>
      <p:sp>
        <p:nvSpPr>
          <p:cNvPr id="18" name="Vývojový diagram: spojnice 17"/>
          <p:cNvSpPr/>
          <p:nvPr/>
        </p:nvSpPr>
        <p:spPr>
          <a:xfrm>
            <a:off x="6297154" y="5133333"/>
            <a:ext cx="408540" cy="461665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7568698" y="4969336"/>
            <a:ext cx="1152128" cy="723037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00B0F0"/>
                </a:solidFill>
              </a:rPr>
              <a:t>IE</a:t>
            </a:r>
            <a:r>
              <a:rPr lang="cs-CZ" sz="3200" dirty="0" smtClean="0">
                <a:solidFill>
                  <a:srgbClr val="00B0F0"/>
                </a:solidFill>
              </a:rPr>
              <a:t>S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89391" y="5624744"/>
            <a:ext cx="1839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Comic Sans MS" pitchFamily="66" charset="0"/>
              </a:rPr>
              <a:t>[ </a:t>
            </a:r>
            <a:r>
              <a:rPr lang="cs-CZ" sz="2400" dirty="0" smtClean="0">
                <a:latin typeface="Comic Sans MS" pitchFamily="66" charset="0"/>
              </a:rPr>
              <a:t>: </a:t>
            </a:r>
            <a:r>
              <a:rPr lang="en-US" sz="2400" dirty="0" smtClean="0">
                <a:solidFill>
                  <a:srgbClr val="0070C0"/>
                </a:solidFill>
                <a:latin typeface="Comic Sans MS" pitchFamily="66" charset="0"/>
              </a:rPr>
              <a:t>IZ</a:t>
            </a:r>
            <a:r>
              <a:rPr lang="en-US" sz="2400" dirty="0" smtClean="0">
                <a:latin typeface="Comic Sans MS" pitchFamily="66" charset="0"/>
              </a:rPr>
              <a:t> ]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39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  <p:bldP spid="12" grpId="0" animBg="1"/>
      <p:bldP spid="13" grpId="0" animBg="1"/>
      <p:bldP spid="14" grpId="0"/>
      <p:bldP spid="17" grpId="0"/>
      <p:bldP spid="18" grpId="0" animBg="1"/>
      <p:bldP spid="19" grpId="0" animBg="1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41494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915816" y="545292"/>
            <a:ext cx="4122458" cy="1020860"/>
          </a:xfrm>
          <a:prstGeom prst="cloudCallout">
            <a:avLst>
              <a:gd name="adj1" fmla="val -65190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SOMETIMES 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97795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FISH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19407" y="4509120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FF00"/>
                </a:solidFill>
              </a:rPr>
              <a:t>FISH</a:t>
            </a:r>
            <a:endParaRPr lang="cs-CZ" sz="4000" b="1" dirty="0">
              <a:solidFill>
                <a:srgbClr val="00FF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089" y="5045759"/>
            <a:ext cx="1278883" cy="1224136"/>
          </a:xfrm>
          <a:prstGeom prst="rect">
            <a:avLst/>
          </a:prstGeom>
          <a:ln w="76200">
            <a:solidFill>
              <a:srgbClr val="00FF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2720" y="1998987"/>
            <a:ext cx="1584325" cy="19875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6421" y="2955848"/>
            <a:ext cx="1228127" cy="15406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4308" y="4863063"/>
            <a:ext cx="1255319" cy="15748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042477"/>
            <a:ext cx="1255319" cy="1574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09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987824" y="474631"/>
            <a:ext cx="4122458" cy="1020860"/>
          </a:xfrm>
          <a:prstGeom prst="cloudCallout">
            <a:avLst>
              <a:gd name="adj1" fmla="val -65190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ATTENTION!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8365" y="2556698"/>
            <a:ext cx="1042641" cy="8725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73454" y="354836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  MOUSE</a:t>
            </a:r>
            <a:endParaRPr lang="cs-CZ" sz="2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1" y="3827862"/>
            <a:ext cx="1042641" cy="8725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504" y="2992958"/>
            <a:ext cx="1042641" cy="8725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773" y="4797153"/>
            <a:ext cx="1042641" cy="87252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586749" y="4054184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MICE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203" y="4797153"/>
            <a:ext cx="1767936" cy="1440160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33508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607" y="30089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131840" y="474629"/>
            <a:ext cx="4477638" cy="866139"/>
          </a:xfrm>
          <a:prstGeom prst="cloudCallout">
            <a:avLst>
              <a:gd name="adj1" fmla="val -65190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PLURAL.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82657" y="3068960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06651" y="3501008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73650" y="3933056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373650" y="4365104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373650" y="4797152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73650" y="5229200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73650" y="5661248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373650" y="6093296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497252" y="3068960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521246" y="3501008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488245" y="3933056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488245" y="4365104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488245" y="4797152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488245" y="5229200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488245" y="5661248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488245" y="6093296"/>
            <a:ext cx="2088232" cy="0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707904" y="2650566"/>
            <a:ext cx="1629219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DOG</a:t>
            </a:r>
          </a:p>
          <a:p>
            <a:pPr algn="ctr"/>
            <a:r>
              <a:rPr lang="cs-CZ" sz="2800" b="1" dirty="0" smtClean="0">
                <a:latin typeface="Comic Sans MS" pitchFamily="66" charset="0"/>
              </a:rPr>
              <a:t>CAT</a:t>
            </a:r>
          </a:p>
          <a:p>
            <a:pPr algn="ctr"/>
            <a:r>
              <a:rPr lang="cs-CZ" sz="2800" b="1" dirty="0" smtClean="0">
                <a:latin typeface="Comic Sans MS" pitchFamily="66" charset="0"/>
              </a:rPr>
              <a:t>HORSE</a:t>
            </a:r>
          </a:p>
          <a:p>
            <a:pPr algn="ctr"/>
            <a:r>
              <a:rPr lang="cs-CZ" sz="2800" b="1" dirty="0" smtClean="0">
                <a:latin typeface="Comic Sans MS" pitchFamily="66" charset="0"/>
              </a:rPr>
              <a:t>PIG</a:t>
            </a:r>
          </a:p>
          <a:p>
            <a:pPr algn="ctr"/>
            <a:r>
              <a:rPr lang="cs-CZ" sz="2800" b="1" dirty="0" smtClean="0">
                <a:latin typeface="Comic Sans MS" pitchFamily="66" charset="0"/>
              </a:rPr>
              <a:t>BALL</a:t>
            </a:r>
          </a:p>
          <a:p>
            <a:pPr algn="ctr"/>
            <a:endParaRPr lang="cs-CZ" sz="800" b="1" dirty="0" smtClean="0">
              <a:latin typeface="Comic Sans MS" pitchFamily="66" charset="0"/>
            </a:endParaRPr>
          </a:p>
          <a:p>
            <a:pPr algn="ctr"/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TEDDY</a:t>
            </a:r>
          </a:p>
          <a:p>
            <a:pPr algn="ctr"/>
            <a:endParaRPr lang="cs-CZ" sz="800" b="1" dirty="0" smtClean="0">
              <a:latin typeface="Comic Sans MS" pitchFamily="66" charset="0"/>
            </a:endParaRPr>
          </a:p>
          <a:p>
            <a:pPr algn="ctr"/>
            <a:r>
              <a:rPr lang="cs-CZ" sz="2800" b="1" dirty="0" smtClean="0">
                <a:solidFill>
                  <a:srgbClr val="00FF00"/>
                </a:solidFill>
                <a:latin typeface="Comic Sans MS" pitchFamily="66" charset="0"/>
              </a:rPr>
              <a:t>FISH</a:t>
            </a:r>
          </a:p>
          <a:p>
            <a:pPr algn="ctr"/>
            <a:endParaRPr lang="cs-CZ" sz="800" b="1" dirty="0" smtClean="0">
              <a:latin typeface="Comic Sans MS" pitchFamily="66" charset="0"/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MOUSE</a:t>
            </a:r>
          </a:p>
          <a:p>
            <a:pPr algn="ctr"/>
            <a:endParaRPr lang="cs-CZ" sz="2800" b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27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3946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27782" y="260648"/>
            <a:ext cx="3888434" cy="1080119"/>
          </a:xfrm>
          <a:prstGeom prst="cloudCallout">
            <a:avLst>
              <a:gd name="adj1" fmla="val -66316"/>
              <a:gd name="adj2" fmla="val -1221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886" y="1916832"/>
            <a:ext cx="841958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MALÉ PANENKY.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9621" y="2857752"/>
            <a:ext cx="8460850" cy="64807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LÍBÍ SE MI KOČKY, PSI A KONĚ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00886" y="3789040"/>
            <a:ext cx="841958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VELKÁ LETADLA A AUTA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26440" y="4653136"/>
            <a:ext cx="8583996" cy="64807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 RÁD VLÁČKY A ROBOTY.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3561" y="5529456"/>
            <a:ext cx="867687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MALÉ MÍČE A VELKÉ MEDVÍDKY.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00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085" y="1019637"/>
            <a:ext cx="8568952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MC90019578 (panenka)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MC900232136 (medvídek)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MC900437099 (auto)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MC900311922 (letadlo)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MC900290361 (koník)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MC900355691 (vláček)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MC900355669 (drak)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MC900232725 (robot)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MC900344852 (myš)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MC90083946 (husa)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MC900424142 (ovečka)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MC900428387 (ryba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MC900371102 (míč)</a:t>
            </a: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95190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1014</TotalTime>
  <Words>283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98</cp:revision>
  <dcterms:created xsi:type="dcterms:W3CDTF">2012-09-11T13:55:05Z</dcterms:created>
  <dcterms:modified xsi:type="dcterms:W3CDTF">2012-11-09T19:17:59Z</dcterms:modified>
</cp:coreProperties>
</file>