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8" r:id="rId2"/>
    <p:sldId id="275" r:id="rId3"/>
    <p:sldId id="269" r:id="rId4"/>
    <p:sldId id="331" r:id="rId5"/>
    <p:sldId id="340" r:id="rId6"/>
    <p:sldId id="339" r:id="rId7"/>
    <p:sldId id="341" r:id="rId8"/>
    <p:sldId id="342" r:id="rId9"/>
    <p:sldId id="344" r:id="rId10"/>
    <p:sldId id="346" r:id="rId11"/>
    <p:sldId id="345" r:id="rId12"/>
    <p:sldId id="27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8BBA84B7-E3CC-46EA-B96C-F2E9867EF1E5}">
          <p14:sldIdLst>
            <p14:sldId id="258"/>
            <p14:sldId id="275"/>
            <p14:sldId id="269"/>
            <p14:sldId id="331"/>
            <p14:sldId id="340"/>
            <p14:sldId id="339"/>
            <p14:sldId id="341"/>
            <p14:sldId id="342"/>
            <p14:sldId id="344"/>
            <p14:sldId id="346"/>
            <p14:sldId id="345"/>
          </p14:sldIdLst>
        </p14:section>
        <p14:section name="Oddíl bez názvu" id="{3FFA400A-B681-47F4-8C81-DA65089FB352}">
          <p14:sldIdLst>
            <p14:sldId id="274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99"/>
    <a:srgbClr val="CC66FF"/>
    <a:srgbClr val="00FF00"/>
    <a:srgbClr val="FF3300"/>
    <a:srgbClr val="00FFFF"/>
    <a:srgbClr val="8BEAFD"/>
    <a:srgbClr val="CC9900"/>
    <a:srgbClr val="FF0066"/>
    <a:srgbClr val="0505EB"/>
    <a:srgbClr val="C9F1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794" autoAdjust="0"/>
    <p:restoredTop sz="94660"/>
  </p:normalViewPr>
  <p:slideViewPr>
    <p:cSldViewPr>
      <p:cViewPr varScale="1">
        <p:scale>
          <a:sx n="69" d="100"/>
          <a:sy n="69" d="100"/>
        </p:scale>
        <p:origin x="-48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4199FD-C0E7-4C1B-9738-0FA9E56F2803}" type="doc">
      <dgm:prSet loTypeId="urn:microsoft.com/office/officeart/2005/8/layout/pyramid2" loCatId="list" qsTypeId="urn:microsoft.com/office/officeart/2005/8/quickstyle/3d2" qsCatId="3D" csTypeId="urn:microsoft.com/office/officeart/2005/8/colors/accent6_5" csCatId="accent6" phldr="1"/>
      <dgm:spPr/>
    </dgm:pt>
    <dgm:pt modelId="{D07A5630-6FBA-4728-88CD-6E1E179CB30C}">
      <dgm:prSet phldrT="[Text]"/>
      <dgm:spPr/>
      <dgm:t>
        <a:bodyPr/>
        <a:lstStyle/>
        <a:p>
          <a:r>
            <a:rPr lang="cs-CZ" dirty="0" smtClean="0"/>
            <a:t>VY_22_ INOVACE_ 13_ ANGLICKÝ JAZYK 3</a:t>
          </a:r>
          <a:endParaRPr lang="cs-CZ" dirty="0"/>
        </a:p>
      </dgm:t>
    </dgm:pt>
    <dgm:pt modelId="{7EB57616-66F3-4467-9250-76FE78DC5222}" type="parTrans" cxnId="{554097B1-6372-441C-B43A-587E418ED2D1}">
      <dgm:prSet/>
      <dgm:spPr/>
      <dgm:t>
        <a:bodyPr/>
        <a:lstStyle/>
        <a:p>
          <a:endParaRPr lang="cs-CZ"/>
        </a:p>
      </dgm:t>
    </dgm:pt>
    <dgm:pt modelId="{FD1FECD4-BE83-4B21-85CD-204D5A5446EB}" type="sibTrans" cxnId="{554097B1-6372-441C-B43A-587E418ED2D1}">
      <dgm:prSet/>
      <dgm:spPr/>
      <dgm:t>
        <a:bodyPr/>
        <a:lstStyle/>
        <a:p>
          <a:endParaRPr lang="cs-CZ"/>
        </a:p>
      </dgm:t>
    </dgm:pt>
    <dgm:pt modelId="{33733867-CCF3-40F1-A592-7074E0CC194F}">
      <dgm:prSet phldrT="[Text]"/>
      <dgm:spPr/>
      <dgm:t>
        <a:bodyPr/>
        <a:lstStyle/>
        <a:p>
          <a:r>
            <a:rPr lang="cs-CZ" dirty="0" smtClean="0"/>
            <a:t>Základní škola a Mateřská škola, Potštejn, okres Rychnov nad Kněžnou</a:t>
          </a:r>
          <a:endParaRPr lang="cs-CZ" dirty="0"/>
        </a:p>
      </dgm:t>
    </dgm:pt>
    <dgm:pt modelId="{DBD3F102-6C4B-417D-80FE-F0884DDB5DBC}" type="parTrans" cxnId="{4CA3EE66-09CF-4AEC-AC2B-3FA826324B18}">
      <dgm:prSet/>
      <dgm:spPr/>
      <dgm:t>
        <a:bodyPr/>
        <a:lstStyle/>
        <a:p>
          <a:endParaRPr lang="cs-CZ"/>
        </a:p>
      </dgm:t>
    </dgm:pt>
    <dgm:pt modelId="{F62F614E-51AE-4410-A674-114EE69B9B09}" type="sibTrans" cxnId="{4CA3EE66-09CF-4AEC-AC2B-3FA826324B18}">
      <dgm:prSet/>
      <dgm:spPr/>
      <dgm:t>
        <a:bodyPr/>
        <a:lstStyle/>
        <a:p>
          <a:endParaRPr lang="cs-CZ"/>
        </a:p>
      </dgm:t>
    </dgm:pt>
    <dgm:pt modelId="{4998EED1-9AAF-4045-BAC6-AA54B1A3E015}">
      <dgm:prSet phldrT="[Text]"/>
      <dgm:spPr/>
      <dgm:t>
        <a:bodyPr/>
        <a:lstStyle/>
        <a:p>
          <a:r>
            <a:rPr lang="cs-CZ" b="1" dirty="0" smtClean="0"/>
            <a:t>NUMBERS</a:t>
          </a:r>
          <a:endParaRPr lang="cs-CZ" b="1" dirty="0"/>
        </a:p>
      </dgm:t>
    </dgm:pt>
    <dgm:pt modelId="{38B01096-C941-4E60-AE26-CEDA93D579FE}" type="parTrans" cxnId="{DE7522B6-EF0D-4AE1-906E-ACAF2782E47E}">
      <dgm:prSet/>
      <dgm:spPr/>
      <dgm:t>
        <a:bodyPr/>
        <a:lstStyle/>
        <a:p>
          <a:endParaRPr lang="cs-CZ"/>
        </a:p>
      </dgm:t>
    </dgm:pt>
    <dgm:pt modelId="{76CC254E-9CD5-4D04-B6A9-FBC4716F474A}" type="sibTrans" cxnId="{DE7522B6-EF0D-4AE1-906E-ACAF2782E47E}">
      <dgm:prSet/>
      <dgm:spPr/>
      <dgm:t>
        <a:bodyPr/>
        <a:lstStyle/>
        <a:p>
          <a:endParaRPr lang="cs-CZ"/>
        </a:p>
      </dgm:t>
    </dgm:pt>
    <dgm:pt modelId="{E915DD33-C422-48D7-A147-9DF518074CD6}" type="pres">
      <dgm:prSet presAssocID="{D14199FD-C0E7-4C1B-9738-0FA9E56F2803}" presName="compositeShape" presStyleCnt="0">
        <dgm:presLayoutVars>
          <dgm:dir/>
          <dgm:resizeHandles/>
        </dgm:presLayoutVars>
      </dgm:prSet>
      <dgm:spPr/>
    </dgm:pt>
    <dgm:pt modelId="{AA8D1857-C2BD-4E9B-945E-6C696E0FAF33}" type="pres">
      <dgm:prSet presAssocID="{D14199FD-C0E7-4C1B-9738-0FA9E56F2803}" presName="pyramid" presStyleLbl="node1" presStyleIdx="0" presStyleCnt="1" custLinFactNeighborX="-352" custLinFactNeighborY="4297"/>
      <dgm:spPr/>
    </dgm:pt>
    <dgm:pt modelId="{3BAA9B1B-BFD6-4CA9-90A9-730241A0D9F7}" type="pres">
      <dgm:prSet presAssocID="{D14199FD-C0E7-4C1B-9738-0FA9E56F2803}" presName="theList" presStyleCnt="0"/>
      <dgm:spPr/>
    </dgm:pt>
    <dgm:pt modelId="{908BA98C-A95B-4D99-AB45-D03C9BA08086}" type="pres">
      <dgm:prSet presAssocID="{D07A5630-6FBA-4728-88CD-6E1E179CB30C}" presName="aNode" presStyleLbl="fgAcc1" presStyleIdx="0" presStyleCnt="3" custFlipHor="1" custScaleX="21204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9FFE0E-3104-4C28-90A5-34C9081B2D21}" type="pres">
      <dgm:prSet presAssocID="{D07A5630-6FBA-4728-88CD-6E1E179CB30C}" presName="aSpace" presStyleCnt="0"/>
      <dgm:spPr/>
    </dgm:pt>
    <dgm:pt modelId="{ED2230FF-1096-48BA-B691-CB70E3195D4E}" type="pres">
      <dgm:prSet presAssocID="{33733867-CCF3-40F1-A592-7074E0CC194F}" presName="aNode" presStyleLbl="fgAcc1" presStyleIdx="1" presStyleCnt="3" custScaleX="19339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724FA6-330F-43B7-BA60-483C4E413C56}" type="pres">
      <dgm:prSet presAssocID="{33733867-CCF3-40F1-A592-7074E0CC194F}" presName="aSpace" presStyleCnt="0"/>
      <dgm:spPr/>
    </dgm:pt>
    <dgm:pt modelId="{6E27EA9C-C67C-450A-8A3C-DF1F4862AEAB}" type="pres">
      <dgm:prSet presAssocID="{4998EED1-9AAF-4045-BAC6-AA54B1A3E015}" presName="aNode" presStyleLbl="fgAcc1" presStyleIdx="2" presStyleCnt="3" custScaleX="70699" custScaleY="50155" custLinFactY="26816" custLinFactNeighborX="17620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B3546A-C897-435D-919C-1F74B4E8CF45}" type="pres">
      <dgm:prSet presAssocID="{4998EED1-9AAF-4045-BAC6-AA54B1A3E015}" presName="aSpace" presStyleCnt="0"/>
      <dgm:spPr/>
    </dgm:pt>
  </dgm:ptLst>
  <dgm:cxnLst>
    <dgm:cxn modelId="{BAB37518-A2CF-40BC-A045-DB53E4804F8C}" type="presOf" srcId="{4998EED1-9AAF-4045-BAC6-AA54B1A3E015}" destId="{6E27EA9C-C67C-450A-8A3C-DF1F4862AEAB}" srcOrd="0" destOrd="0" presId="urn:microsoft.com/office/officeart/2005/8/layout/pyramid2"/>
    <dgm:cxn modelId="{94EE9778-D9C9-45FC-BB7C-B89E3D849378}" type="presOf" srcId="{33733867-CCF3-40F1-A592-7074E0CC194F}" destId="{ED2230FF-1096-48BA-B691-CB70E3195D4E}" srcOrd="0" destOrd="0" presId="urn:microsoft.com/office/officeart/2005/8/layout/pyramid2"/>
    <dgm:cxn modelId="{DE7522B6-EF0D-4AE1-906E-ACAF2782E47E}" srcId="{D14199FD-C0E7-4C1B-9738-0FA9E56F2803}" destId="{4998EED1-9AAF-4045-BAC6-AA54B1A3E015}" srcOrd="2" destOrd="0" parTransId="{38B01096-C941-4E60-AE26-CEDA93D579FE}" sibTransId="{76CC254E-9CD5-4D04-B6A9-FBC4716F474A}"/>
    <dgm:cxn modelId="{4CA3EE66-09CF-4AEC-AC2B-3FA826324B18}" srcId="{D14199FD-C0E7-4C1B-9738-0FA9E56F2803}" destId="{33733867-CCF3-40F1-A592-7074E0CC194F}" srcOrd="1" destOrd="0" parTransId="{DBD3F102-6C4B-417D-80FE-F0884DDB5DBC}" sibTransId="{F62F614E-51AE-4410-A674-114EE69B9B09}"/>
    <dgm:cxn modelId="{406BF5DD-5DC7-489F-B790-5DC8EDEBACBA}" type="presOf" srcId="{D14199FD-C0E7-4C1B-9738-0FA9E56F2803}" destId="{E915DD33-C422-48D7-A147-9DF518074CD6}" srcOrd="0" destOrd="0" presId="urn:microsoft.com/office/officeart/2005/8/layout/pyramid2"/>
    <dgm:cxn modelId="{4DC76B2F-2560-45B4-9B7C-CCAD9A85EB04}" type="presOf" srcId="{D07A5630-6FBA-4728-88CD-6E1E179CB30C}" destId="{908BA98C-A95B-4D99-AB45-D03C9BA08086}" srcOrd="0" destOrd="0" presId="urn:microsoft.com/office/officeart/2005/8/layout/pyramid2"/>
    <dgm:cxn modelId="{554097B1-6372-441C-B43A-587E418ED2D1}" srcId="{D14199FD-C0E7-4C1B-9738-0FA9E56F2803}" destId="{D07A5630-6FBA-4728-88CD-6E1E179CB30C}" srcOrd="0" destOrd="0" parTransId="{7EB57616-66F3-4467-9250-76FE78DC5222}" sibTransId="{FD1FECD4-BE83-4B21-85CD-204D5A5446EB}"/>
    <dgm:cxn modelId="{9C7ED98D-F8A7-4850-A2BF-4B1AA2E5CF89}" type="presParOf" srcId="{E915DD33-C422-48D7-A147-9DF518074CD6}" destId="{AA8D1857-C2BD-4E9B-945E-6C696E0FAF33}" srcOrd="0" destOrd="0" presId="urn:microsoft.com/office/officeart/2005/8/layout/pyramid2"/>
    <dgm:cxn modelId="{E5638475-0E91-4CC5-BBC3-CD28C4EC844E}" type="presParOf" srcId="{E915DD33-C422-48D7-A147-9DF518074CD6}" destId="{3BAA9B1B-BFD6-4CA9-90A9-730241A0D9F7}" srcOrd="1" destOrd="0" presId="urn:microsoft.com/office/officeart/2005/8/layout/pyramid2"/>
    <dgm:cxn modelId="{9F988CF5-932B-4382-AED9-940C01C99D24}" type="presParOf" srcId="{3BAA9B1B-BFD6-4CA9-90A9-730241A0D9F7}" destId="{908BA98C-A95B-4D99-AB45-D03C9BA08086}" srcOrd="0" destOrd="0" presId="urn:microsoft.com/office/officeart/2005/8/layout/pyramid2"/>
    <dgm:cxn modelId="{ECCBDBCD-F2B0-420D-A791-0D0CA27F4B49}" type="presParOf" srcId="{3BAA9B1B-BFD6-4CA9-90A9-730241A0D9F7}" destId="{259FFE0E-3104-4C28-90A5-34C9081B2D21}" srcOrd="1" destOrd="0" presId="urn:microsoft.com/office/officeart/2005/8/layout/pyramid2"/>
    <dgm:cxn modelId="{342B0288-40AE-48D9-A850-7728DF9C545A}" type="presParOf" srcId="{3BAA9B1B-BFD6-4CA9-90A9-730241A0D9F7}" destId="{ED2230FF-1096-48BA-B691-CB70E3195D4E}" srcOrd="2" destOrd="0" presId="urn:microsoft.com/office/officeart/2005/8/layout/pyramid2"/>
    <dgm:cxn modelId="{05229D46-ACCB-4816-B0C8-1B7A1CE1D416}" type="presParOf" srcId="{3BAA9B1B-BFD6-4CA9-90A9-730241A0D9F7}" destId="{73724FA6-330F-43B7-BA60-483C4E413C56}" srcOrd="3" destOrd="0" presId="urn:microsoft.com/office/officeart/2005/8/layout/pyramid2"/>
    <dgm:cxn modelId="{34FEBC02-CCA6-48B2-A15F-A19CE023DFFD}" type="presParOf" srcId="{3BAA9B1B-BFD6-4CA9-90A9-730241A0D9F7}" destId="{6E27EA9C-C67C-450A-8A3C-DF1F4862AEAB}" srcOrd="4" destOrd="0" presId="urn:microsoft.com/office/officeart/2005/8/layout/pyramid2"/>
    <dgm:cxn modelId="{B6BE8715-F0C4-4078-BE63-0511D67E39B0}" type="presParOf" srcId="{3BAA9B1B-BFD6-4CA9-90A9-730241A0D9F7}" destId="{17B3546A-C897-435D-919C-1F74B4E8CF45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8D1857-C2BD-4E9B-945E-6C696E0FAF33}">
      <dsp:nvSpPr>
        <dsp:cNvPr id="0" name=""/>
        <dsp:cNvSpPr/>
      </dsp:nvSpPr>
      <dsp:spPr>
        <a:xfrm>
          <a:off x="700176" y="0"/>
          <a:ext cx="4714907" cy="4714907"/>
        </a:xfrm>
        <a:prstGeom prst="triangle">
          <a:avLst/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08BA98C-A95B-4D99-AB45-D03C9BA08086}">
      <dsp:nvSpPr>
        <dsp:cNvPr id="0" name=""/>
        <dsp:cNvSpPr/>
      </dsp:nvSpPr>
      <dsp:spPr>
        <a:xfrm flipH="1">
          <a:off x="1357356" y="474044"/>
          <a:ext cx="6498430" cy="130949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VY_22_ INOVACE_ 13_ ANGLICKÝ JAZYK 3</a:t>
          </a:r>
          <a:endParaRPr lang="cs-CZ" sz="2500" kern="1200" dirty="0"/>
        </a:p>
      </dsp:txBody>
      <dsp:txXfrm>
        <a:off x="1421280" y="537968"/>
        <a:ext cx="6370582" cy="1181644"/>
      </dsp:txXfrm>
    </dsp:sp>
    <dsp:sp modelId="{ED2230FF-1096-48BA-B691-CB70E3195D4E}">
      <dsp:nvSpPr>
        <dsp:cNvPr id="0" name=""/>
        <dsp:cNvSpPr/>
      </dsp:nvSpPr>
      <dsp:spPr>
        <a:xfrm>
          <a:off x="1643169" y="1947222"/>
          <a:ext cx="5926804" cy="130949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Základní škola a Mateřská škola, Potštejn, okres Rychnov nad Kněžnou</a:t>
          </a:r>
          <a:endParaRPr lang="cs-CZ" sz="2400" kern="1200" dirty="0"/>
        </a:p>
      </dsp:txBody>
      <dsp:txXfrm>
        <a:off x="1707093" y="2011146"/>
        <a:ext cx="5798956" cy="1181644"/>
      </dsp:txXfrm>
    </dsp:sp>
    <dsp:sp modelId="{6E27EA9C-C67C-450A-8A3C-DF1F4862AEAB}">
      <dsp:nvSpPr>
        <dsp:cNvPr id="0" name=""/>
        <dsp:cNvSpPr/>
      </dsp:nvSpPr>
      <dsp:spPr>
        <a:xfrm>
          <a:off x="4063217" y="3935241"/>
          <a:ext cx="2166705" cy="65677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NUMBERS</a:t>
          </a:r>
          <a:endParaRPr lang="cs-CZ" sz="2400" b="1" kern="1200" dirty="0"/>
        </a:p>
      </dsp:txBody>
      <dsp:txXfrm>
        <a:off x="4095278" y="3967302"/>
        <a:ext cx="2102583" cy="5926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01402450"/>
              </p:ext>
            </p:extLst>
          </p:nvPr>
        </p:nvGraphicFramePr>
        <p:xfrm>
          <a:off x="214282" y="1785926"/>
          <a:ext cx="8572560" cy="47149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428728" y="428605"/>
            <a:ext cx="6715171" cy="128588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Vodorovný svitek 6"/>
          <p:cNvSpPr/>
          <p:nvPr/>
        </p:nvSpPr>
        <p:spPr>
          <a:xfrm>
            <a:off x="3357554" y="4749748"/>
            <a:ext cx="3734726" cy="642942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Autor: Mgr. Renata Viktorinová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7101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VYJMENOVANÁ  SLOVA PO 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163652"/>
            <a:ext cx="8229600" cy="536169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pPr>
              <a:buFont typeface="Arial" pitchFamily="34" charset="0"/>
              <a:buChar char="•"/>
            </a:pPr>
            <a:endParaRPr lang="cs-CZ" sz="2800" b="1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OVĚŘENÍ VE VÝUCE: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28. 11. 2012</a:t>
            </a:r>
          </a:p>
          <a:p>
            <a:pPr marL="45720" indent="0">
              <a:buNone/>
            </a:pPr>
            <a:endParaRPr lang="cs-CZ" sz="28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PŘEDMĚT: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Anglický jazyk       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ROČNÍK: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3.</a:t>
            </a:r>
          </a:p>
          <a:p>
            <a:pPr marL="45720" indent="0">
              <a:buNone/>
            </a:pPr>
            <a:endParaRPr lang="cs-CZ" sz="28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KLÍČOVÁ SLOVA: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thirteen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fourteen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fifteen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sixteen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seventeen</a:t>
            </a:r>
            <a:r>
              <a:rPr lang="cs-CZ" sz="2800" smtClean="0">
                <a:solidFill>
                  <a:schemeClr val="tx1"/>
                </a:solidFill>
                <a:latin typeface="Comic Sans MS" pitchFamily="66" charset="0"/>
              </a:rPr>
              <a:t>, eighteen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nineteen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twenty</a:t>
            </a:r>
            <a:endParaRPr lang="cs-CZ" sz="28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ANOTACE: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Žáci se seznamují s číslovkami do 20.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60365" y="332655"/>
            <a:ext cx="79928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atin typeface="Comic Sans MS" pitchFamily="66" charset="0"/>
              </a:rPr>
              <a:t>NUMBERS</a:t>
            </a:r>
            <a:endParaRPr lang="cs-CZ" sz="48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0314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356048"/>
            <a:ext cx="3536696" cy="4070416"/>
          </a:xfrm>
          <a:prstGeom prst="rect">
            <a:avLst/>
          </a:prstGeom>
        </p:spPr>
      </p:pic>
      <p:sp>
        <p:nvSpPr>
          <p:cNvPr id="2" name="Vodorovný svitek 1"/>
          <p:cNvSpPr/>
          <p:nvPr/>
        </p:nvSpPr>
        <p:spPr>
          <a:xfrm>
            <a:off x="4263039" y="3565732"/>
            <a:ext cx="3744417" cy="1800200"/>
          </a:xfrm>
          <a:prstGeom prst="horizontalScroll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50000"/>
              </a:lnSpc>
            </a:pPr>
            <a:r>
              <a:rPr lang="cs-CZ" sz="4000" b="1" dirty="0" smtClean="0">
                <a:solidFill>
                  <a:schemeClr val="tx1"/>
                </a:solidFill>
                <a:latin typeface="Comic Sans MS" pitchFamily="66" charset="0"/>
              </a:rPr>
              <a:t>NUMBERS</a:t>
            </a:r>
            <a:endParaRPr lang="cs-CZ" sz="4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" name="Obláček 4"/>
          <p:cNvSpPr/>
          <p:nvPr/>
        </p:nvSpPr>
        <p:spPr>
          <a:xfrm>
            <a:off x="4529563" y="764704"/>
            <a:ext cx="3917903" cy="1584176"/>
          </a:xfrm>
          <a:prstGeom prst="cloudCallout">
            <a:avLst>
              <a:gd name="adj1" fmla="val -73566"/>
              <a:gd name="adj2" fmla="val 70104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  <a:latin typeface="Comic Sans MS" pitchFamily="66" charset="0"/>
              </a:rPr>
              <a:t>HELLO!</a:t>
            </a:r>
            <a:endParaRPr lang="cs-CZ" sz="3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43531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1377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4327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77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577" tmFilter="0, 0; 0.125,0.2665; 0.25,0.4; 0.375,0.465; 0.5,0.5;  0.625,0.535; 0.75,0.6; 0.875,0.7335; 1,1">
                                          <p:stCondLst>
                                            <p:cond delay="157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788" tmFilter="0, 0; 0.125,0.2665; 0.25,0.4; 0.375,0.465; 0.5,0.5;  0.625,0.535; 0.75,0.6; 0.875,0.7335; 1,1">
                                          <p:stCondLst>
                                            <p:cond delay="314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90" tmFilter="0, 0; 0.125,0.2665; 0.25,0.4; 0.375,0.465; 0.5,0.5;  0.625,0.535; 0.75,0.6; 0.875,0.7335; 1,1">
                                          <p:stCondLst>
                                            <p:cond delay="3933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62">
                                          <p:stCondLst>
                                            <p:cond delay="154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394" decel="50000">
                                          <p:stCondLst>
                                            <p:cond delay="160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62">
                                          <p:stCondLst>
                                            <p:cond delay="311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394" decel="50000">
                                          <p:stCondLst>
                                            <p:cond delay="317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62">
                                          <p:stCondLst>
                                            <p:cond delay="39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394" decel="50000">
                                          <p:stCondLst>
                                            <p:cond delay="3961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62">
                                          <p:stCondLst>
                                            <p:cond delay="429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394" decel="50000">
                                          <p:stCondLst>
                                            <p:cond delay="43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1866" y="270833"/>
            <a:ext cx="1440160" cy="1657493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2771800" y="270834"/>
            <a:ext cx="5328592" cy="1141942"/>
          </a:xfrm>
          <a:prstGeom prst="cloudCallout">
            <a:avLst>
              <a:gd name="adj1" fmla="val -65190"/>
              <a:gd name="adj2" fmla="val 11618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FIND NUMBERS.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9512" y="1928326"/>
            <a:ext cx="8784976" cy="4597003"/>
          </a:xfrm>
          <a:prstGeom prst="roundRect">
            <a:avLst/>
          </a:prstGeom>
          <a:solidFill>
            <a:srgbClr val="8BEAFD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6600" b="1" dirty="0" smtClean="0">
                <a:latin typeface="Comic Sans MS" pitchFamily="66" charset="0"/>
              </a:rPr>
              <a:t>MYSEVENIAEIGHTONTFFIVEKJDMKLTHREEMONETWOJEMFOURYOUTEN</a:t>
            </a:r>
            <a:endParaRPr lang="cs-CZ" sz="66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38161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414021"/>
            <a:ext cx="1584176" cy="1823242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3188896" y="549515"/>
            <a:ext cx="5271536" cy="776127"/>
          </a:xfrm>
          <a:prstGeom prst="cloudCallout">
            <a:avLst>
              <a:gd name="adj1" fmla="val -58357"/>
              <a:gd name="adj2" fmla="val 15188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COUNT WITH ME.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58427" y="2836386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0066"/>
                </a:solidFill>
                <a:latin typeface="Comic Sans MS" pitchFamily="66" charset="0"/>
              </a:rPr>
              <a:t>13</a:t>
            </a:r>
            <a:endParaRPr lang="cs-CZ" sz="4800" b="1" dirty="0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04656" y="3877597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0070C0"/>
                </a:solidFill>
                <a:latin typeface="Comic Sans MS" pitchFamily="66" charset="0"/>
              </a:rPr>
              <a:t>14</a:t>
            </a:r>
            <a:endParaRPr lang="cs-CZ" sz="4800" b="1" dirty="0">
              <a:solidFill>
                <a:srgbClr val="0070C0"/>
              </a:solidFill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895781" y="2005389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00FF00"/>
                </a:solidFill>
                <a:latin typeface="Comic Sans MS" pitchFamily="66" charset="0"/>
              </a:rPr>
              <a:t>15</a:t>
            </a:r>
            <a:endParaRPr lang="cs-CZ" sz="4800" b="1" dirty="0">
              <a:solidFill>
                <a:srgbClr val="00FF00"/>
              </a:solidFill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588224" y="4293096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C000"/>
                </a:solidFill>
                <a:latin typeface="Comic Sans MS" pitchFamily="66" charset="0"/>
              </a:rPr>
              <a:t>16</a:t>
            </a:r>
            <a:endParaRPr lang="cs-CZ" sz="4800" b="1" dirty="0">
              <a:solidFill>
                <a:srgbClr val="FFC000"/>
              </a:solidFill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491880" y="2573287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7030A0"/>
                </a:solidFill>
                <a:latin typeface="Comic Sans MS" pitchFamily="66" charset="0"/>
              </a:rPr>
              <a:t>17</a:t>
            </a:r>
            <a:endParaRPr lang="cs-CZ" sz="4800" b="1" dirty="0">
              <a:solidFill>
                <a:srgbClr val="7030A0"/>
              </a:solidFill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208375" y="4219883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  <a:latin typeface="Comic Sans MS" pitchFamily="66" charset="0"/>
              </a:rPr>
              <a:t>18</a:t>
            </a:r>
            <a:endParaRPr lang="cs-CZ" sz="4800" b="1" dirty="0">
              <a:solidFill>
                <a:srgbClr val="C00000"/>
              </a:solidFill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752509" y="3615995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00B050"/>
                </a:solidFill>
                <a:latin typeface="Comic Sans MS" pitchFamily="66" charset="0"/>
              </a:rPr>
              <a:t>19</a:t>
            </a:r>
            <a:endParaRPr lang="cs-CZ" sz="4800" b="1" dirty="0">
              <a:solidFill>
                <a:srgbClr val="00B050"/>
              </a:solidFill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076056" y="5301764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CC66FF"/>
                </a:solidFill>
                <a:latin typeface="Comic Sans MS" pitchFamily="66" charset="0"/>
              </a:rPr>
              <a:t>20</a:t>
            </a:r>
            <a:endParaRPr lang="cs-CZ" sz="4800" b="1" dirty="0">
              <a:solidFill>
                <a:srgbClr val="CC66FF"/>
              </a:solidFill>
              <a:latin typeface="Comic Sans MS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452320" y="2998627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chemeClr val="bg1">
                    <a:lumMod val="50000"/>
                  </a:schemeClr>
                </a:solidFill>
                <a:latin typeface="Comic Sans MS" pitchFamily="66" charset="0"/>
              </a:rPr>
              <a:t>12</a:t>
            </a:r>
            <a:endParaRPr lang="cs-CZ" sz="4800" b="1" dirty="0">
              <a:solidFill>
                <a:schemeClr val="bg1">
                  <a:lumMod val="5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945935" y="5629888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CC9900"/>
                </a:solidFill>
                <a:latin typeface="Comic Sans MS" pitchFamily="66" charset="0"/>
              </a:rPr>
              <a:t>11</a:t>
            </a:r>
            <a:endParaRPr lang="cs-CZ" sz="4800" b="1" dirty="0">
              <a:solidFill>
                <a:srgbClr val="CC99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90399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414021"/>
            <a:ext cx="1584176" cy="1823242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3188896" y="549515"/>
            <a:ext cx="5271536" cy="776127"/>
          </a:xfrm>
          <a:prstGeom prst="cloudCallout">
            <a:avLst>
              <a:gd name="adj1" fmla="val -58357"/>
              <a:gd name="adj2" fmla="val 15188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COUNT WITH ME.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58427" y="2836386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0066"/>
                </a:solidFill>
                <a:latin typeface="Comic Sans MS" pitchFamily="66" charset="0"/>
              </a:rPr>
              <a:t>13</a:t>
            </a:r>
            <a:endParaRPr lang="cs-CZ" sz="4800" b="1" dirty="0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04656" y="3877597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0070C0"/>
                </a:solidFill>
                <a:latin typeface="Comic Sans MS" pitchFamily="66" charset="0"/>
              </a:rPr>
              <a:t>14</a:t>
            </a:r>
            <a:endParaRPr lang="cs-CZ" sz="4800" b="1" dirty="0">
              <a:solidFill>
                <a:srgbClr val="0070C0"/>
              </a:solidFill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895781" y="2005389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00FF00"/>
                </a:solidFill>
                <a:latin typeface="Comic Sans MS" pitchFamily="66" charset="0"/>
              </a:rPr>
              <a:t>15</a:t>
            </a:r>
            <a:endParaRPr lang="cs-CZ" sz="4800" b="1" dirty="0">
              <a:solidFill>
                <a:srgbClr val="00FF00"/>
              </a:solidFill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588224" y="4293096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C000"/>
                </a:solidFill>
                <a:latin typeface="Comic Sans MS" pitchFamily="66" charset="0"/>
              </a:rPr>
              <a:t>16</a:t>
            </a:r>
            <a:endParaRPr lang="cs-CZ" sz="4800" b="1" dirty="0">
              <a:solidFill>
                <a:srgbClr val="FFC000"/>
              </a:solidFill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491880" y="2573287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7030A0"/>
                </a:solidFill>
                <a:latin typeface="Comic Sans MS" pitchFamily="66" charset="0"/>
              </a:rPr>
              <a:t>17</a:t>
            </a:r>
            <a:endParaRPr lang="cs-CZ" sz="4800" b="1" dirty="0">
              <a:solidFill>
                <a:srgbClr val="7030A0"/>
              </a:solidFill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208375" y="4219883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  <a:latin typeface="Comic Sans MS" pitchFamily="66" charset="0"/>
              </a:rPr>
              <a:t>18</a:t>
            </a:r>
            <a:endParaRPr lang="cs-CZ" sz="4800" b="1" dirty="0">
              <a:solidFill>
                <a:srgbClr val="C00000"/>
              </a:solidFill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752509" y="3615995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00B050"/>
                </a:solidFill>
                <a:latin typeface="Comic Sans MS" pitchFamily="66" charset="0"/>
              </a:rPr>
              <a:t>19</a:t>
            </a:r>
            <a:endParaRPr lang="cs-CZ" sz="4800" b="1" dirty="0">
              <a:solidFill>
                <a:srgbClr val="00B050"/>
              </a:solidFill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076056" y="5301764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CC66FF"/>
                </a:solidFill>
                <a:latin typeface="Comic Sans MS" pitchFamily="66" charset="0"/>
              </a:rPr>
              <a:t>20</a:t>
            </a:r>
            <a:endParaRPr lang="cs-CZ" sz="4800" b="1" dirty="0">
              <a:solidFill>
                <a:srgbClr val="CC66FF"/>
              </a:solidFill>
              <a:latin typeface="Comic Sans MS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452320" y="2998627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chemeClr val="bg1">
                    <a:lumMod val="50000"/>
                  </a:schemeClr>
                </a:solidFill>
                <a:latin typeface="Comic Sans MS" pitchFamily="66" charset="0"/>
              </a:rPr>
              <a:t>12</a:t>
            </a:r>
            <a:endParaRPr lang="cs-CZ" sz="4800" b="1" dirty="0">
              <a:solidFill>
                <a:schemeClr val="bg1">
                  <a:lumMod val="5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945935" y="5629888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CC9900"/>
                </a:solidFill>
                <a:latin typeface="Comic Sans MS" pitchFamily="66" charset="0"/>
              </a:rPr>
              <a:t>11</a:t>
            </a:r>
            <a:endParaRPr lang="cs-CZ" sz="4800" b="1" dirty="0">
              <a:solidFill>
                <a:srgbClr val="CC9900"/>
              </a:solidFill>
              <a:latin typeface="Comic Sans MS" pitchFamily="66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10261" y="3501956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THIR</a:t>
            </a:r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TEEN</a:t>
            </a:r>
            <a:endParaRPr lang="cs-CZ" sz="24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188896" y="4661001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FOUR</a:t>
            </a:r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TEEN</a:t>
            </a:r>
            <a:endParaRPr lang="cs-CZ" sz="24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903893" y="2158955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FIF</a:t>
            </a:r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TEEN</a:t>
            </a:r>
            <a:endParaRPr lang="cs-CZ" sz="24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020272" y="5047156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SIX</a:t>
            </a:r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TEEN</a:t>
            </a:r>
            <a:endParaRPr lang="cs-CZ" sz="24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168973" y="2131392"/>
            <a:ext cx="20875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SEVEN</a:t>
            </a:r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TEEN</a:t>
            </a:r>
            <a:endParaRPr lang="cs-CZ" sz="24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26379" y="5130008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EIGH</a:t>
            </a:r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TEEN</a:t>
            </a:r>
            <a:endParaRPr lang="cs-CZ" sz="24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677168" y="3263184"/>
            <a:ext cx="234310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NINE</a:t>
            </a:r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TEEN</a:t>
            </a:r>
            <a:endParaRPr lang="cs-CZ" sz="24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652120" y="6045388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TWEN</a:t>
            </a:r>
            <a:r>
              <a:rPr lang="cs-CZ" sz="2400" b="1" dirty="0" smtClean="0">
                <a:solidFill>
                  <a:srgbClr val="CC66FF"/>
                </a:solidFill>
                <a:latin typeface="Comic Sans MS" pitchFamily="66" charset="0"/>
              </a:rPr>
              <a:t>TY</a:t>
            </a:r>
            <a:endParaRPr lang="cs-CZ" sz="2400" b="1" dirty="0">
              <a:solidFill>
                <a:srgbClr val="CC66FF"/>
              </a:solidFill>
              <a:latin typeface="Comic Sans MS" pitchFamily="66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092280" y="3722825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TWELVE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804960" y="5814555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ELEVEN</a:t>
            </a:r>
            <a:endParaRPr lang="cs-CZ" sz="24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5541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414021"/>
            <a:ext cx="1584176" cy="1823242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3713502" y="549515"/>
            <a:ext cx="2930579" cy="776127"/>
          </a:xfrm>
          <a:prstGeom prst="cloudCallout">
            <a:avLst>
              <a:gd name="adj1" fmla="val -84359"/>
              <a:gd name="adj2" fmla="val 15188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MATCH.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2157788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0066"/>
                </a:solidFill>
                <a:latin typeface="Comic Sans MS" pitchFamily="66" charset="0"/>
              </a:rPr>
              <a:t>13</a:t>
            </a:r>
            <a:endParaRPr lang="cs-CZ" sz="4800" b="1" dirty="0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820527" y="4792900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0070C0"/>
                </a:solidFill>
                <a:latin typeface="Comic Sans MS" pitchFamily="66" charset="0"/>
              </a:rPr>
              <a:t>14</a:t>
            </a:r>
            <a:endParaRPr lang="cs-CZ" sz="4800" b="1" dirty="0">
              <a:solidFill>
                <a:srgbClr val="0070C0"/>
              </a:solidFill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536" y="4646155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00FF00"/>
                </a:solidFill>
                <a:latin typeface="Comic Sans MS" pitchFamily="66" charset="0"/>
              </a:rPr>
              <a:t>15</a:t>
            </a:r>
            <a:endParaRPr lang="cs-CZ" sz="4800" b="1" dirty="0">
              <a:solidFill>
                <a:srgbClr val="00FF00"/>
              </a:solidFill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789360" y="1742289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C000"/>
                </a:solidFill>
                <a:latin typeface="Comic Sans MS" pitchFamily="66" charset="0"/>
              </a:rPr>
              <a:t>16</a:t>
            </a:r>
            <a:endParaRPr lang="cs-CZ" sz="4800" b="1" dirty="0">
              <a:solidFill>
                <a:srgbClr val="FFC000"/>
              </a:solidFill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5536" y="2988785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7030A0"/>
                </a:solidFill>
                <a:latin typeface="Comic Sans MS" pitchFamily="66" charset="0"/>
              </a:rPr>
              <a:t>17</a:t>
            </a:r>
            <a:endParaRPr lang="cs-CZ" sz="4800" b="1" dirty="0">
              <a:solidFill>
                <a:srgbClr val="7030A0"/>
              </a:solidFill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5536" y="3830004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  <a:latin typeface="Comic Sans MS" pitchFamily="66" charset="0"/>
              </a:rPr>
              <a:t>18</a:t>
            </a:r>
            <a:endParaRPr lang="cs-CZ" sz="4800" b="1" dirty="0">
              <a:solidFill>
                <a:srgbClr val="C00000"/>
              </a:solidFill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767989" y="3767939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00B050"/>
                </a:solidFill>
                <a:latin typeface="Comic Sans MS" pitchFamily="66" charset="0"/>
              </a:rPr>
              <a:t>19</a:t>
            </a:r>
            <a:endParaRPr lang="cs-CZ" sz="4800" b="1" dirty="0">
              <a:solidFill>
                <a:srgbClr val="00B050"/>
              </a:solidFill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820527" y="5698742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CC66FF"/>
                </a:solidFill>
                <a:latin typeface="Comic Sans MS" pitchFamily="66" charset="0"/>
              </a:rPr>
              <a:t>20</a:t>
            </a:r>
            <a:endParaRPr lang="cs-CZ" sz="4800" b="1" dirty="0">
              <a:solidFill>
                <a:srgbClr val="CC66FF"/>
              </a:solidFill>
              <a:latin typeface="Comic Sans MS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767989" y="2663019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chemeClr val="bg1">
                    <a:lumMod val="50000"/>
                  </a:schemeClr>
                </a:solidFill>
                <a:latin typeface="Comic Sans MS" pitchFamily="66" charset="0"/>
              </a:rPr>
              <a:t>12</a:t>
            </a:r>
            <a:endParaRPr lang="cs-CZ" sz="4800" b="1" dirty="0">
              <a:solidFill>
                <a:schemeClr val="bg1">
                  <a:lumMod val="5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95536" y="5633065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CC9900"/>
                </a:solidFill>
                <a:latin typeface="Comic Sans MS" pitchFamily="66" charset="0"/>
              </a:rPr>
              <a:t>11</a:t>
            </a:r>
            <a:endParaRPr lang="cs-CZ" sz="4800" b="1" dirty="0">
              <a:solidFill>
                <a:srgbClr val="CC9900"/>
              </a:solidFill>
              <a:latin typeface="Comic Sans MS" pitchFamily="66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707904" y="6230052"/>
            <a:ext cx="1872208" cy="461665"/>
          </a:xfrm>
          <a:prstGeom prst="rect">
            <a:avLst/>
          </a:prstGeom>
          <a:solidFill>
            <a:srgbClr val="8BEAFD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THIRTEEN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907438" y="6211704"/>
            <a:ext cx="2087591" cy="461665"/>
          </a:xfrm>
          <a:prstGeom prst="rect">
            <a:avLst/>
          </a:prstGeom>
          <a:solidFill>
            <a:srgbClr val="8BEAFD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SEVENTEEN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211960" y="5980871"/>
            <a:ext cx="1872208" cy="461665"/>
          </a:xfrm>
          <a:prstGeom prst="rect">
            <a:avLst/>
          </a:prstGeom>
          <a:solidFill>
            <a:srgbClr val="8BEAFD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EIGHTEEN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243573" y="6068074"/>
            <a:ext cx="1656184" cy="461665"/>
          </a:xfrm>
          <a:prstGeom prst="rect">
            <a:avLst/>
          </a:prstGeom>
          <a:solidFill>
            <a:srgbClr val="8BEAFD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TWENTY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933844" y="5953500"/>
            <a:ext cx="1440160" cy="461665"/>
          </a:xfrm>
          <a:prstGeom prst="rect">
            <a:avLst/>
          </a:prstGeom>
          <a:solidFill>
            <a:srgbClr val="8BEAFD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ELEVEN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632035" y="6114240"/>
            <a:ext cx="1656184" cy="461665"/>
          </a:xfrm>
          <a:prstGeom prst="rect">
            <a:avLst/>
          </a:prstGeom>
          <a:solidFill>
            <a:srgbClr val="8BEAFD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SIXTEEN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211960" y="6127322"/>
            <a:ext cx="1872208" cy="461665"/>
          </a:xfrm>
          <a:prstGeom prst="rect">
            <a:avLst/>
          </a:prstGeom>
          <a:solidFill>
            <a:srgbClr val="8BEAFD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FOURTEEN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396577" y="6102211"/>
            <a:ext cx="1564418" cy="461665"/>
          </a:xfrm>
          <a:prstGeom prst="rect">
            <a:avLst/>
          </a:prstGeom>
          <a:solidFill>
            <a:srgbClr val="8BEAFD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TWELVE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238109" y="6101688"/>
            <a:ext cx="1881366" cy="461665"/>
          </a:xfrm>
          <a:prstGeom prst="rect">
            <a:avLst/>
          </a:prstGeom>
          <a:solidFill>
            <a:srgbClr val="8BEAFD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NINETEEN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211960" y="6018922"/>
            <a:ext cx="1584176" cy="461665"/>
          </a:xfrm>
          <a:prstGeom prst="rect">
            <a:avLst/>
          </a:prstGeom>
          <a:solidFill>
            <a:srgbClr val="8BEAFD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FIFTEEN</a:t>
            </a:r>
            <a:endParaRPr lang="cs-CZ" sz="24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60643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39854969"/>
              </p:ext>
            </p:extLst>
          </p:nvPr>
        </p:nvGraphicFramePr>
        <p:xfrm>
          <a:off x="251520" y="3933056"/>
          <a:ext cx="2735325" cy="2201133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911775"/>
                <a:gridCol w="911775"/>
                <a:gridCol w="911775"/>
              </a:tblGrid>
              <a:tr h="73371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73371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73371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46029172"/>
              </p:ext>
            </p:extLst>
          </p:nvPr>
        </p:nvGraphicFramePr>
        <p:xfrm>
          <a:off x="3203848" y="3933056"/>
          <a:ext cx="2736304" cy="2201133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911775"/>
                <a:gridCol w="911775"/>
                <a:gridCol w="912754"/>
              </a:tblGrid>
              <a:tr h="73371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73371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73371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02128511"/>
              </p:ext>
            </p:extLst>
          </p:nvPr>
        </p:nvGraphicFramePr>
        <p:xfrm>
          <a:off x="6156176" y="3933056"/>
          <a:ext cx="2735325" cy="2201133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911775"/>
                <a:gridCol w="911775"/>
                <a:gridCol w="911775"/>
              </a:tblGrid>
              <a:tr h="73371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73371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73371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5" name="Obrázek 1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1160" y="374026"/>
            <a:ext cx="1584176" cy="1823242"/>
          </a:xfrm>
          <a:prstGeom prst="rect">
            <a:avLst/>
          </a:prstGeom>
        </p:spPr>
      </p:pic>
      <p:sp>
        <p:nvSpPr>
          <p:cNvPr id="16" name="Obláček 15"/>
          <p:cNvSpPr/>
          <p:nvPr/>
        </p:nvSpPr>
        <p:spPr>
          <a:xfrm>
            <a:off x="3188896" y="549515"/>
            <a:ext cx="5271536" cy="776127"/>
          </a:xfrm>
          <a:prstGeom prst="cloudCallout">
            <a:avLst>
              <a:gd name="adj1" fmla="val -68081"/>
              <a:gd name="adj2" fmla="val 9833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FIND AND POINT.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79512" y="3861048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0066"/>
                </a:solidFill>
                <a:latin typeface="Comic Sans MS" pitchFamily="66" charset="0"/>
              </a:rPr>
              <a:t>13</a:t>
            </a:r>
            <a:endParaRPr lang="cs-CZ" sz="4800" b="1" dirty="0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067944" y="4643308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0066"/>
                </a:solidFill>
                <a:latin typeface="Comic Sans MS" pitchFamily="66" charset="0"/>
              </a:rPr>
              <a:t>13</a:t>
            </a:r>
            <a:endParaRPr lang="cs-CZ" sz="4800" b="1" dirty="0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956376" y="3861048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0066"/>
                </a:solidFill>
                <a:latin typeface="Comic Sans MS" pitchFamily="66" charset="0"/>
              </a:rPr>
              <a:t>13</a:t>
            </a:r>
            <a:endParaRPr lang="cs-CZ" sz="4800" b="1" dirty="0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066301" y="5397224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7030A0"/>
                </a:solidFill>
                <a:latin typeface="Comic Sans MS" pitchFamily="66" charset="0"/>
              </a:rPr>
              <a:t>17</a:t>
            </a:r>
            <a:endParaRPr lang="cs-CZ" sz="4800" b="1" dirty="0">
              <a:solidFill>
                <a:srgbClr val="7030A0"/>
              </a:solidFill>
              <a:latin typeface="Comic Sans MS" pitchFamily="66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067944" y="3861048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7030A0"/>
                </a:solidFill>
                <a:latin typeface="Comic Sans MS" pitchFamily="66" charset="0"/>
              </a:rPr>
              <a:t>17</a:t>
            </a:r>
            <a:endParaRPr lang="cs-CZ" sz="4800" b="1" dirty="0">
              <a:solidFill>
                <a:srgbClr val="7030A0"/>
              </a:solidFill>
              <a:latin typeface="Comic Sans MS" pitchFamily="66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023479" y="5340130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7030A0"/>
                </a:solidFill>
                <a:latin typeface="Comic Sans MS" pitchFamily="66" charset="0"/>
              </a:rPr>
              <a:t>17</a:t>
            </a:r>
            <a:endParaRPr lang="cs-CZ" sz="4800" b="1" dirty="0">
              <a:solidFill>
                <a:srgbClr val="7030A0"/>
              </a:solidFill>
              <a:latin typeface="Comic Sans MS" pitchFamily="66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79512" y="4643307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00FF00"/>
                </a:solidFill>
                <a:latin typeface="Comic Sans MS" pitchFamily="66" charset="0"/>
              </a:rPr>
              <a:t>15</a:t>
            </a:r>
            <a:endParaRPr lang="cs-CZ" sz="4800" b="1" dirty="0">
              <a:solidFill>
                <a:srgbClr val="00FF00"/>
              </a:solidFill>
              <a:latin typeface="Comic Sans MS" pitchFamily="66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989062" y="4604272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00FF00"/>
                </a:solidFill>
                <a:latin typeface="Comic Sans MS" pitchFamily="66" charset="0"/>
              </a:rPr>
              <a:t>15</a:t>
            </a:r>
            <a:endParaRPr lang="cs-CZ" sz="4800" b="1" dirty="0">
              <a:solidFill>
                <a:srgbClr val="00FF00"/>
              </a:solidFill>
              <a:latin typeface="Comic Sans MS" pitchFamily="66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084168" y="3881117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00FF00"/>
                </a:solidFill>
                <a:latin typeface="Comic Sans MS" pitchFamily="66" charset="0"/>
              </a:rPr>
              <a:t>15</a:t>
            </a:r>
            <a:endParaRPr lang="cs-CZ" sz="4800" b="1" dirty="0">
              <a:solidFill>
                <a:srgbClr val="00FF00"/>
              </a:solidFill>
              <a:latin typeface="Comic Sans MS" pitchFamily="66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239269" y="5395465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  <a:latin typeface="Comic Sans MS" pitchFamily="66" charset="0"/>
              </a:rPr>
              <a:t>18</a:t>
            </a:r>
            <a:endParaRPr lang="cs-CZ" sz="4800" b="1" dirty="0">
              <a:solidFill>
                <a:srgbClr val="C00000"/>
              </a:solidFill>
              <a:latin typeface="Comic Sans MS" pitchFamily="66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188896" y="5340131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  <a:latin typeface="Comic Sans MS" pitchFamily="66" charset="0"/>
              </a:rPr>
              <a:t>18</a:t>
            </a:r>
            <a:endParaRPr lang="cs-CZ" sz="4800" b="1" dirty="0">
              <a:solidFill>
                <a:srgbClr val="C00000"/>
              </a:solidFill>
              <a:latin typeface="Comic Sans MS" pitchFamily="66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7023479" y="3881117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  <a:latin typeface="Comic Sans MS" pitchFamily="66" charset="0"/>
              </a:rPr>
              <a:t>18</a:t>
            </a:r>
            <a:endParaRPr lang="cs-CZ" sz="4800" b="1" dirty="0">
              <a:solidFill>
                <a:srgbClr val="C00000"/>
              </a:solidFill>
              <a:latin typeface="Comic Sans MS" pitchFamily="66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2066301" y="3881116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C000"/>
                </a:solidFill>
                <a:latin typeface="Comic Sans MS" pitchFamily="66" charset="0"/>
              </a:rPr>
              <a:t>16</a:t>
            </a:r>
            <a:endParaRPr lang="cs-CZ" sz="4800" b="1" dirty="0">
              <a:solidFill>
                <a:srgbClr val="FFC000"/>
              </a:solidFill>
              <a:latin typeface="Comic Sans MS" pitchFamily="66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3156649" y="4592587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C000"/>
                </a:solidFill>
                <a:latin typeface="Comic Sans MS" pitchFamily="66" charset="0"/>
              </a:rPr>
              <a:t>16</a:t>
            </a:r>
            <a:endParaRPr lang="cs-CZ" sz="4800" b="1" dirty="0">
              <a:solidFill>
                <a:srgbClr val="FFC000"/>
              </a:solidFill>
              <a:latin typeface="Comic Sans MS" pitchFamily="66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7960715" y="5348763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C000"/>
                </a:solidFill>
                <a:latin typeface="Comic Sans MS" pitchFamily="66" charset="0"/>
              </a:rPr>
              <a:t>16</a:t>
            </a:r>
            <a:endParaRPr lang="cs-CZ" sz="4800" b="1" dirty="0">
              <a:solidFill>
                <a:srgbClr val="FFC000"/>
              </a:solidFill>
              <a:latin typeface="Comic Sans MS" pitchFamily="66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1118874" y="4630221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00B050"/>
                </a:solidFill>
                <a:latin typeface="Comic Sans MS" pitchFamily="66" charset="0"/>
              </a:rPr>
              <a:t>19</a:t>
            </a:r>
            <a:endParaRPr lang="cs-CZ" sz="4800" b="1" dirty="0">
              <a:solidFill>
                <a:srgbClr val="00B050"/>
              </a:solidFill>
              <a:latin typeface="Comic Sans MS" pitchFamily="66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6173469" y="4658540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00B050"/>
                </a:solidFill>
                <a:latin typeface="Comic Sans MS" pitchFamily="66" charset="0"/>
              </a:rPr>
              <a:t>19</a:t>
            </a:r>
            <a:endParaRPr lang="cs-CZ" sz="4800" b="1" dirty="0">
              <a:solidFill>
                <a:srgbClr val="00B050"/>
              </a:solidFill>
              <a:latin typeface="Comic Sans MS" pitchFamily="66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3156649" y="3881117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00B050"/>
                </a:solidFill>
                <a:latin typeface="Comic Sans MS" pitchFamily="66" charset="0"/>
              </a:rPr>
              <a:t>19</a:t>
            </a:r>
            <a:endParaRPr lang="cs-CZ" sz="4800" b="1" dirty="0">
              <a:solidFill>
                <a:srgbClr val="00B050"/>
              </a:solidFill>
              <a:latin typeface="Comic Sans MS" pitchFamily="66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7956376" y="4658539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0070C0"/>
                </a:solidFill>
                <a:latin typeface="Comic Sans MS" pitchFamily="66" charset="0"/>
              </a:rPr>
              <a:t>14</a:t>
            </a:r>
            <a:endParaRPr lang="cs-CZ" sz="4800" b="1" dirty="0">
              <a:solidFill>
                <a:srgbClr val="0070C0"/>
              </a:solidFill>
              <a:latin typeface="Comic Sans MS" pitchFamily="66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4989062" y="3881117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0070C0"/>
                </a:solidFill>
                <a:latin typeface="Comic Sans MS" pitchFamily="66" charset="0"/>
              </a:rPr>
              <a:t>14</a:t>
            </a:r>
            <a:endParaRPr lang="cs-CZ" sz="4800" b="1" dirty="0">
              <a:solidFill>
                <a:srgbClr val="0070C0"/>
              </a:solidFill>
              <a:latin typeface="Comic Sans MS" pitchFamily="66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1089192" y="3861048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0070C0"/>
                </a:solidFill>
                <a:latin typeface="Comic Sans MS" pitchFamily="66" charset="0"/>
              </a:rPr>
              <a:t>14</a:t>
            </a:r>
            <a:endParaRPr lang="cs-CZ" sz="4800" b="1" dirty="0">
              <a:solidFill>
                <a:srgbClr val="0070C0"/>
              </a:solidFill>
              <a:latin typeface="Comic Sans MS" pitchFamily="66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7023479" y="4643306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CC66FF"/>
                </a:solidFill>
                <a:latin typeface="Comic Sans MS" pitchFamily="66" charset="0"/>
              </a:rPr>
              <a:t>20</a:t>
            </a:r>
            <a:endParaRPr lang="cs-CZ" sz="4800" b="1" dirty="0">
              <a:solidFill>
                <a:srgbClr val="CC66FF"/>
              </a:solidFill>
              <a:latin typeface="Comic Sans MS" pitchFamily="66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4097079" y="5384747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CC66FF"/>
                </a:solidFill>
                <a:latin typeface="Comic Sans MS" pitchFamily="66" charset="0"/>
              </a:rPr>
              <a:t>20</a:t>
            </a:r>
            <a:endParaRPr lang="cs-CZ" sz="4800" b="1" dirty="0">
              <a:solidFill>
                <a:srgbClr val="CC66FF"/>
              </a:solidFill>
              <a:latin typeface="Comic Sans MS" pitchFamily="66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2052446" y="4630222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CC66FF"/>
                </a:solidFill>
                <a:latin typeface="Comic Sans MS" pitchFamily="66" charset="0"/>
              </a:rPr>
              <a:t>20</a:t>
            </a:r>
            <a:endParaRPr lang="cs-CZ" sz="4800" b="1" dirty="0">
              <a:solidFill>
                <a:srgbClr val="CC66FF"/>
              </a:solidFill>
              <a:latin typeface="Comic Sans MS" pitchFamily="66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6101533" y="5348763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chemeClr val="bg1">
                    <a:lumMod val="50000"/>
                  </a:schemeClr>
                </a:solidFill>
                <a:latin typeface="Comic Sans MS" pitchFamily="66" charset="0"/>
              </a:rPr>
              <a:t>12</a:t>
            </a:r>
            <a:endParaRPr lang="cs-CZ" sz="4800" b="1" dirty="0">
              <a:solidFill>
                <a:schemeClr val="bg1">
                  <a:lumMod val="5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4989062" y="5350150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chemeClr val="bg1">
                    <a:lumMod val="50000"/>
                  </a:schemeClr>
                </a:solidFill>
                <a:latin typeface="Comic Sans MS" pitchFamily="66" charset="0"/>
              </a:rPr>
              <a:t>12</a:t>
            </a:r>
            <a:endParaRPr lang="cs-CZ" sz="4800" b="1" dirty="0">
              <a:solidFill>
                <a:schemeClr val="bg1">
                  <a:lumMod val="5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1092703" y="5340129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chemeClr val="bg1">
                    <a:lumMod val="50000"/>
                  </a:schemeClr>
                </a:solidFill>
                <a:latin typeface="Comic Sans MS" pitchFamily="66" charset="0"/>
              </a:rPr>
              <a:t>12</a:t>
            </a:r>
            <a:endParaRPr lang="cs-CZ" sz="4800" b="1" dirty="0">
              <a:solidFill>
                <a:schemeClr val="bg1">
                  <a:lumMod val="5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841073" y="3040291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THIR</a:t>
            </a:r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TEEN</a:t>
            </a:r>
            <a:endParaRPr lang="cs-CZ" sz="24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3060558" y="2924944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FOUR</a:t>
            </a:r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TEEN</a:t>
            </a:r>
            <a:endParaRPr lang="cs-CZ" sz="24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5913690" y="1466456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FIF</a:t>
            </a:r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TEEN</a:t>
            </a:r>
            <a:endParaRPr lang="cs-CZ" sz="24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6920618" y="2741819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SIX</a:t>
            </a:r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TEEN</a:t>
            </a:r>
            <a:endParaRPr lang="cs-CZ" sz="24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3299784" y="1466457"/>
            <a:ext cx="20875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SEVEN</a:t>
            </a:r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TEEN</a:t>
            </a:r>
            <a:endParaRPr lang="cs-CZ" sz="24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2066301" y="2197268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EIGH</a:t>
            </a:r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TEEN</a:t>
            </a:r>
            <a:endParaRPr lang="cs-CZ" sz="24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4269301" y="2158955"/>
            <a:ext cx="234310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NINE</a:t>
            </a:r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TEEN</a:t>
            </a:r>
            <a:endParaRPr lang="cs-CZ" sz="24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5123268" y="3040291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TWEN</a:t>
            </a:r>
            <a:r>
              <a:rPr lang="cs-CZ" sz="2400" b="1" dirty="0" smtClean="0">
                <a:solidFill>
                  <a:srgbClr val="CC66FF"/>
                </a:solidFill>
                <a:latin typeface="Comic Sans MS" pitchFamily="66" charset="0"/>
              </a:rPr>
              <a:t>TY</a:t>
            </a:r>
            <a:endParaRPr lang="cs-CZ" sz="2400" b="1" dirty="0">
              <a:solidFill>
                <a:srgbClr val="CC66FF"/>
              </a:solidFill>
              <a:latin typeface="Comic Sans MS" pitchFamily="66" charset="0"/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6566761" y="2192455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TWELVE</a:t>
            </a:r>
            <a:endParaRPr lang="cs-CZ" sz="24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11669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" grpId="0"/>
      <p:bldP spid="49" grpId="0"/>
      <p:bldP spid="50" grpId="0"/>
      <p:bldP spid="51" grpId="0"/>
      <p:bldP spid="52" grpId="0"/>
      <p:bldP spid="53" grpId="0"/>
      <p:bldP spid="54" grpId="0"/>
      <p:bldP spid="55" grpId="0"/>
      <p:bldP spid="5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414021"/>
            <a:ext cx="1584176" cy="1823242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3188896" y="549515"/>
            <a:ext cx="3390861" cy="776127"/>
          </a:xfrm>
          <a:prstGeom prst="cloudCallout">
            <a:avLst>
              <a:gd name="adj1" fmla="val -68572"/>
              <a:gd name="adj2" fmla="val 15188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MATCH.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7584" y="2403098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0066"/>
                </a:solidFill>
                <a:latin typeface="Comic Sans MS" pitchFamily="66" charset="0"/>
              </a:rPr>
              <a:t>13</a:t>
            </a:r>
            <a:endParaRPr lang="cs-CZ" sz="4800" b="1" dirty="0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216404" y="5763427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0070C0"/>
                </a:solidFill>
                <a:latin typeface="Comic Sans MS" pitchFamily="66" charset="0"/>
              </a:rPr>
              <a:t>14</a:t>
            </a:r>
            <a:endParaRPr lang="cs-CZ" sz="4800" b="1" dirty="0">
              <a:solidFill>
                <a:srgbClr val="0070C0"/>
              </a:solidFill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067944" y="1911843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00FF00"/>
                </a:solidFill>
                <a:latin typeface="Comic Sans MS" pitchFamily="66" charset="0"/>
              </a:rPr>
              <a:t>15</a:t>
            </a:r>
            <a:endParaRPr lang="cs-CZ" sz="4800" b="1" dirty="0">
              <a:solidFill>
                <a:srgbClr val="00FF00"/>
              </a:solidFill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238709" y="5709265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C000"/>
                </a:solidFill>
                <a:latin typeface="Comic Sans MS" pitchFamily="66" charset="0"/>
              </a:rPr>
              <a:t>16</a:t>
            </a:r>
            <a:endParaRPr lang="cs-CZ" sz="4800" b="1" dirty="0">
              <a:solidFill>
                <a:srgbClr val="FFC000"/>
              </a:solidFill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483768" y="1923730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7030A0"/>
                </a:solidFill>
                <a:latin typeface="Comic Sans MS" pitchFamily="66" charset="0"/>
              </a:rPr>
              <a:t>17</a:t>
            </a:r>
            <a:endParaRPr lang="cs-CZ" sz="4800" b="1" dirty="0">
              <a:solidFill>
                <a:srgbClr val="7030A0"/>
              </a:solidFill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691106" y="5763427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  <a:latin typeface="Comic Sans MS" pitchFamily="66" charset="0"/>
              </a:rPr>
              <a:t>18</a:t>
            </a:r>
            <a:endParaRPr lang="cs-CZ" sz="4800" b="1" dirty="0">
              <a:solidFill>
                <a:srgbClr val="C00000"/>
              </a:solidFill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850345" y="1892542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00B050"/>
                </a:solidFill>
                <a:latin typeface="Comic Sans MS" pitchFamily="66" charset="0"/>
              </a:rPr>
              <a:t>19</a:t>
            </a:r>
            <a:endParaRPr lang="cs-CZ" sz="4800" b="1" dirty="0">
              <a:solidFill>
                <a:srgbClr val="00B050"/>
              </a:solidFill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808429" y="5757364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CC66FF"/>
                </a:solidFill>
                <a:latin typeface="Comic Sans MS" pitchFamily="66" charset="0"/>
              </a:rPr>
              <a:t>20</a:t>
            </a:r>
            <a:endParaRPr lang="cs-CZ" sz="4800" b="1" dirty="0">
              <a:solidFill>
                <a:srgbClr val="CC66FF"/>
              </a:solidFill>
              <a:latin typeface="Comic Sans MS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330076" y="1911099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chemeClr val="bg1">
                    <a:lumMod val="50000"/>
                  </a:schemeClr>
                </a:solidFill>
                <a:latin typeface="Comic Sans MS" pitchFamily="66" charset="0"/>
              </a:rPr>
              <a:t>12</a:t>
            </a:r>
            <a:endParaRPr lang="cs-CZ" sz="4800" b="1" dirty="0">
              <a:solidFill>
                <a:schemeClr val="bg1">
                  <a:lumMod val="5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47486" y="5709266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CC9900"/>
                </a:solidFill>
                <a:latin typeface="Comic Sans MS" pitchFamily="66" charset="0"/>
              </a:rPr>
              <a:t>11</a:t>
            </a:r>
            <a:endParaRPr lang="cs-CZ" sz="4800" b="1" dirty="0">
              <a:solidFill>
                <a:srgbClr val="CC9900"/>
              </a:solidFill>
              <a:latin typeface="Comic Sans MS" pitchFamily="66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95536" y="4388995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THIR</a:t>
            </a:r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TEEN</a:t>
            </a:r>
            <a:endParaRPr lang="cs-CZ" sz="24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754791" y="4638820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FOUR</a:t>
            </a:r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TEEN</a:t>
            </a:r>
            <a:endParaRPr lang="cs-CZ" sz="24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851723" y="3502250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FIF</a:t>
            </a:r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TEEN</a:t>
            </a:r>
            <a:endParaRPr lang="cs-CZ" sz="24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579757" y="4119550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SIX</a:t>
            </a:r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TEEN</a:t>
            </a:r>
            <a:endParaRPr lang="cs-CZ" sz="24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790337" y="3502249"/>
            <a:ext cx="20875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SEVEN</a:t>
            </a:r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TEEN</a:t>
            </a:r>
            <a:endParaRPr lang="cs-CZ" sz="24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699792" y="3427052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EIGH</a:t>
            </a:r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TEEN</a:t>
            </a:r>
            <a:endParaRPr lang="cs-CZ" sz="24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408205" y="4640389"/>
            <a:ext cx="234310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NINE</a:t>
            </a:r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TEEN</a:t>
            </a:r>
            <a:endParaRPr lang="cs-CZ" sz="24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844616" y="3988634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TWEN</a:t>
            </a:r>
            <a:r>
              <a:rPr lang="cs-CZ" sz="2400" b="1" dirty="0" smtClean="0">
                <a:solidFill>
                  <a:srgbClr val="CC66FF"/>
                </a:solidFill>
                <a:latin typeface="Comic Sans MS" pitchFamily="66" charset="0"/>
              </a:rPr>
              <a:t>TY</a:t>
            </a:r>
            <a:endParaRPr lang="cs-CZ" sz="2400" b="1" dirty="0">
              <a:solidFill>
                <a:srgbClr val="CC66FF"/>
              </a:solidFill>
              <a:latin typeface="Comic Sans MS" pitchFamily="66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707549" y="4142272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TWELVE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82332" y="3657885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ELEVEN</a:t>
            </a:r>
            <a:endParaRPr lang="cs-CZ" sz="24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3367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1160" y="374026"/>
            <a:ext cx="1584176" cy="1823242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3188896" y="549515"/>
            <a:ext cx="5559568" cy="935269"/>
          </a:xfrm>
          <a:prstGeom prst="cloudCallout">
            <a:avLst>
              <a:gd name="adj1" fmla="val -66337"/>
              <a:gd name="adj2" fmla="val -6462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WHAT IS MISSING?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95536" y="2492896"/>
            <a:ext cx="8352928" cy="864096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1 _ 3 _ 5 _ 7 _ 9 _ 11 _ 12 _ 13 _ 14 _</a:t>
            </a:r>
          </a:p>
        </p:txBody>
      </p:sp>
      <p:sp>
        <p:nvSpPr>
          <p:cNvPr id="5" name="Zaoblený obdélník 4"/>
          <p:cNvSpPr/>
          <p:nvPr/>
        </p:nvSpPr>
        <p:spPr>
          <a:xfrm>
            <a:off x="421107" y="3861048"/>
            <a:ext cx="8352928" cy="864096"/>
          </a:xfrm>
          <a:prstGeom prst="roundRect">
            <a:avLst/>
          </a:prstGeom>
          <a:solidFill>
            <a:srgbClr val="CC66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20 _ 18 _ 16 _ 14 _ 12 _ 11 _ 9 _ 8 _ 7 _</a:t>
            </a:r>
          </a:p>
        </p:txBody>
      </p:sp>
      <p:sp>
        <p:nvSpPr>
          <p:cNvPr id="6" name="Zaoblený obdélník 5"/>
          <p:cNvSpPr/>
          <p:nvPr/>
        </p:nvSpPr>
        <p:spPr>
          <a:xfrm>
            <a:off x="421107" y="5229200"/>
            <a:ext cx="8352928" cy="864096"/>
          </a:xfrm>
          <a:prstGeom prst="roundRect">
            <a:avLst/>
          </a:prstGeom>
          <a:solidFill>
            <a:srgbClr val="FF66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2 _ </a:t>
            </a: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_ </a:t>
            </a: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_  6 _ _ _ 10 _ _ _ 14 _ _ _ 18 _ _</a:t>
            </a:r>
          </a:p>
        </p:txBody>
      </p:sp>
    </p:spTree>
    <p:extLst>
      <p:ext uri="{BB962C8B-B14F-4D97-AF65-F5344CB8AC3E}">
        <p14:creationId xmlns:p14="http://schemas.microsoft.com/office/powerpoint/2010/main" val="200274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1160" y="374026"/>
            <a:ext cx="1584176" cy="1823242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3188896" y="549515"/>
            <a:ext cx="2751256" cy="776127"/>
          </a:xfrm>
          <a:prstGeom prst="cloudCallout">
            <a:avLst>
              <a:gd name="adj1" fmla="val -85706"/>
              <a:gd name="adj2" fmla="val 16973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COUNT.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" name="Mrak 3"/>
          <p:cNvSpPr/>
          <p:nvPr/>
        </p:nvSpPr>
        <p:spPr>
          <a:xfrm>
            <a:off x="611560" y="2492896"/>
            <a:ext cx="3240360" cy="1296144"/>
          </a:xfrm>
          <a:prstGeom prst="cloud">
            <a:avLst/>
          </a:prstGeom>
          <a:solidFill>
            <a:srgbClr val="00F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Comic Sans MS" pitchFamily="66" charset="0"/>
              </a:rPr>
              <a:t>2 + 9</a:t>
            </a:r>
          </a:p>
        </p:txBody>
      </p:sp>
      <p:sp>
        <p:nvSpPr>
          <p:cNvPr id="5" name="Mrak 4"/>
          <p:cNvSpPr/>
          <p:nvPr/>
        </p:nvSpPr>
        <p:spPr>
          <a:xfrm>
            <a:off x="4716016" y="2197268"/>
            <a:ext cx="3240360" cy="1296144"/>
          </a:xfrm>
          <a:prstGeom prst="cloud">
            <a:avLst/>
          </a:prstGeom>
          <a:solidFill>
            <a:srgbClr val="FF33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Comic Sans MS" pitchFamily="66" charset="0"/>
              </a:rPr>
              <a:t>4 + 7</a:t>
            </a:r>
          </a:p>
        </p:txBody>
      </p:sp>
      <p:sp>
        <p:nvSpPr>
          <p:cNvPr id="6" name="Mrak 5"/>
          <p:cNvSpPr/>
          <p:nvPr/>
        </p:nvSpPr>
        <p:spPr>
          <a:xfrm>
            <a:off x="3258525" y="3734397"/>
            <a:ext cx="3240360" cy="1296144"/>
          </a:xfrm>
          <a:prstGeom prst="cloud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Comic Sans MS" pitchFamily="66" charset="0"/>
              </a:rPr>
              <a:t>5 + 11</a:t>
            </a:r>
          </a:p>
        </p:txBody>
      </p:sp>
      <p:sp>
        <p:nvSpPr>
          <p:cNvPr id="7" name="Mrak 6"/>
          <p:cNvSpPr/>
          <p:nvPr/>
        </p:nvSpPr>
        <p:spPr>
          <a:xfrm>
            <a:off x="5724128" y="5157192"/>
            <a:ext cx="3240360" cy="1296144"/>
          </a:xfrm>
          <a:prstGeom prst="cloud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Comic Sans MS" pitchFamily="66" charset="0"/>
              </a:rPr>
              <a:t>6 + 13</a:t>
            </a:r>
          </a:p>
        </p:txBody>
      </p:sp>
      <p:sp>
        <p:nvSpPr>
          <p:cNvPr id="8" name="Mrak 7"/>
          <p:cNvSpPr/>
          <p:nvPr/>
        </p:nvSpPr>
        <p:spPr>
          <a:xfrm>
            <a:off x="467544" y="5095234"/>
            <a:ext cx="3240360" cy="1296144"/>
          </a:xfrm>
          <a:prstGeom prst="cloud">
            <a:avLst/>
          </a:prstGeom>
          <a:solidFill>
            <a:srgbClr val="CC66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Comic Sans MS" pitchFamily="66" charset="0"/>
              </a:rPr>
              <a:t>8 + 9</a:t>
            </a:r>
          </a:p>
        </p:txBody>
      </p:sp>
      <p:sp>
        <p:nvSpPr>
          <p:cNvPr id="9" name="Mrak 8"/>
          <p:cNvSpPr/>
          <p:nvPr/>
        </p:nvSpPr>
        <p:spPr>
          <a:xfrm>
            <a:off x="5292080" y="677570"/>
            <a:ext cx="3240360" cy="1296144"/>
          </a:xfrm>
          <a:prstGeom prst="cloud">
            <a:avLst/>
          </a:prstGeom>
          <a:solidFill>
            <a:srgbClr val="FF66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Comic Sans MS" pitchFamily="66" charset="0"/>
              </a:rPr>
              <a:t>6 + 8</a:t>
            </a:r>
          </a:p>
        </p:txBody>
      </p:sp>
    </p:spTree>
    <p:extLst>
      <p:ext uri="{BB962C8B-B14F-4D97-AF65-F5344CB8AC3E}">
        <p14:creationId xmlns:p14="http://schemas.microsoft.com/office/powerpoint/2010/main" val="14988290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9085" y="1589023"/>
            <a:ext cx="8568952" cy="11387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Obrazový materiál čerpaný  z otevřené galerie na </a:t>
            </a:r>
          </a:p>
          <a:p>
            <a:r>
              <a:rPr lang="cs-CZ" sz="2400" dirty="0" smtClean="0"/>
              <a:t>www -  </a:t>
            </a:r>
            <a:r>
              <a:rPr lang="cs-CZ" sz="2400" dirty="0" smtClean="0">
                <a:hlinkClick r:id="rId2"/>
              </a:rPr>
              <a:t>http://office.microsoft.com</a:t>
            </a:r>
            <a:r>
              <a:rPr lang="cs-CZ" sz="2400" dirty="0" smtClean="0"/>
              <a:t> 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MC900411642 (kočka Linda)</a:t>
            </a:r>
          </a:p>
        </p:txBody>
      </p:sp>
      <p:sp>
        <p:nvSpPr>
          <p:cNvPr id="3" name="Obdélník 2"/>
          <p:cNvSpPr/>
          <p:nvPr/>
        </p:nvSpPr>
        <p:spPr>
          <a:xfrm>
            <a:off x="1295189" y="640378"/>
            <a:ext cx="669674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800" b="1" dirty="0" smtClean="0"/>
              <a:t>Použité zdroje: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2110434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Mřížka">
      <a:dk1>
        <a:sysClr val="windowText" lastClr="000000"/>
      </a:dk1>
      <a:lt1>
        <a:sysClr val="window" lastClr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>
    <a:spDef>
      <a:spPr>
        <a:solidFill>
          <a:srgbClr val="00B0F0"/>
        </a:solidFill>
        <a:ln>
          <a:solidFill>
            <a:schemeClr val="tx1"/>
          </a:solidFill>
        </a:ln>
      </a:spPr>
      <a:bodyPr rtlCol="0" anchor="ctr"/>
      <a:lstStyle>
        <a:defPPr algn="ctr">
          <a:defRPr sz="2400" b="1" dirty="0" smtClean="0">
            <a:solidFill>
              <a:schemeClr val="tx1"/>
            </a:solidFill>
            <a:latin typeface="Comic Sans MS" pitchFamily="66" charset="0"/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1320</TotalTime>
  <Words>307</Words>
  <Application>Microsoft Office PowerPoint</Application>
  <PresentationFormat>Předvádění na obrazovce (4:3)</PresentationFormat>
  <Paragraphs>144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Aerodynamika</vt:lpstr>
      <vt:lpstr>Prezentace aplikace PowerPoint</vt:lpstr>
      <vt:lpstr>VYJMENOVANÁ  SLOVA PO 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pc</cp:lastModifiedBy>
  <cp:revision>125</cp:revision>
  <dcterms:created xsi:type="dcterms:W3CDTF">2012-09-11T13:55:05Z</dcterms:created>
  <dcterms:modified xsi:type="dcterms:W3CDTF">2013-04-22T07:38:53Z</dcterms:modified>
</cp:coreProperties>
</file>