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75" r:id="rId3"/>
    <p:sldId id="269" r:id="rId4"/>
    <p:sldId id="386" r:id="rId5"/>
    <p:sldId id="387" r:id="rId6"/>
    <p:sldId id="388" r:id="rId7"/>
    <p:sldId id="390" r:id="rId8"/>
    <p:sldId id="392" r:id="rId9"/>
    <p:sldId id="393" r:id="rId10"/>
    <p:sldId id="394" r:id="rId11"/>
    <p:sldId id="395" r:id="rId12"/>
    <p:sldId id="396" r:id="rId13"/>
    <p:sldId id="27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BBA84B7-E3CC-46EA-B96C-F2E9867EF1E5}">
          <p14:sldIdLst>
            <p14:sldId id="258"/>
            <p14:sldId id="275"/>
            <p14:sldId id="269"/>
            <p14:sldId id="386"/>
            <p14:sldId id="387"/>
            <p14:sldId id="388"/>
            <p14:sldId id="390"/>
            <p14:sldId id="392"/>
            <p14:sldId id="393"/>
            <p14:sldId id="394"/>
            <p14:sldId id="395"/>
            <p14:sldId id="396"/>
          </p14:sldIdLst>
        </p14:section>
        <p14:section name="Oddíl bez názvu" id="{3FFA400A-B681-47F4-8C81-DA65089FB352}">
          <p14:sldIdLst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FF"/>
    <a:srgbClr val="00FFFF"/>
    <a:srgbClr val="00FF00"/>
    <a:srgbClr val="FFFF00"/>
    <a:srgbClr val="FF6699"/>
    <a:srgbClr val="FF0066"/>
    <a:srgbClr val="66FFFF"/>
    <a:srgbClr val="CC9900"/>
    <a:srgbClr val="0505EB"/>
    <a:srgbClr val="E778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94" autoAdjust="0"/>
    <p:restoredTop sz="94660"/>
  </p:normalViewPr>
  <p:slideViewPr>
    <p:cSldViewPr>
      <p:cViewPr varScale="1">
        <p:scale>
          <a:sx n="69" d="100"/>
          <a:sy n="69" d="100"/>
        </p:scale>
        <p:origin x="-4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6_5" csCatId="accent6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18_ ANGLICKÝ JAZYK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IT IS x THEY ARE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94195" custScaleY="50155" custLinFactY="26816" custLinFactNeighborX="1762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VY_22_ INOVACE_ 18_ ANGLICKÝ JAZYK 3</a:t>
          </a:r>
          <a:endParaRPr lang="cs-CZ" sz="2500" kern="1200" dirty="0"/>
        </a:p>
      </dsp:txBody>
      <dsp:txXfrm>
        <a:off x="1421280" y="537968"/>
        <a:ext cx="6370582" cy="1181644"/>
      </dsp:txXfrm>
    </dsp:sp>
    <dsp:sp modelId="{ED2230FF-1096-48BA-B691-CB70E3195D4E}">
      <dsp:nvSpPr>
        <dsp:cNvPr id="0" name=""/>
        <dsp:cNvSpPr/>
      </dsp:nvSpPr>
      <dsp:spPr>
        <a:xfrm>
          <a:off x="1643169" y="1947222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707093" y="2011146"/>
        <a:ext cx="5798956" cy="1181644"/>
      </dsp:txXfrm>
    </dsp:sp>
    <dsp:sp modelId="{6E27EA9C-C67C-450A-8A3C-DF1F4862AEAB}">
      <dsp:nvSpPr>
        <dsp:cNvPr id="0" name=""/>
        <dsp:cNvSpPr/>
      </dsp:nvSpPr>
      <dsp:spPr>
        <a:xfrm>
          <a:off x="3703177" y="3935241"/>
          <a:ext cx="2886784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IT IS x THEY ARE</a:t>
          </a:r>
          <a:endParaRPr lang="cs-CZ" sz="2500" b="1" kern="1200" dirty="0"/>
        </a:p>
      </dsp:txBody>
      <dsp:txXfrm>
        <a:off x="3735238" y="3967302"/>
        <a:ext cx="2822662" cy="592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2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44777741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49748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63652"/>
            <a:ext cx="8363272" cy="521767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17.1.2013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are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Žáci si procvičují slovní zásobu na téma hračky a škola. Seznamují se s vazbou „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…“ v jednotném čísle a „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are…“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v čísle množném. Procvičují překlad vět.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0365" y="332655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IT IS x THEY ARE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31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764704"/>
            <a:ext cx="3536696" cy="4070416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>
            <a:off x="3059832" y="3933056"/>
            <a:ext cx="5616624" cy="1800200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IT IS x THEY ARE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529563" y="764704"/>
            <a:ext cx="3917903" cy="1584176"/>
          </a:xfrm>
          <a:prstGeom prst="cloudCallout">
            <a:avLst>
              <a:gd name="adj1" fmla="val -79670"/>
              <a:gd name="adj2" fmla="val 48792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ěticípá hvězda 2"/>
          <p:cNvSpPr/>
          <p:nvPr/>
        </p:nvSpPr>
        <p:spPr>
          <a:xfrm>
            <a:off x="1619672" y="2420888"/>
            <a:ext cx="914400" cy="914400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06360"/>
            <a:ext cx="1440160" cy="1657493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3347864" y="260648"/>
            <a:ext cx="3312368" cy="1008112"/>
          </a:xfrm>
          <a:prstGeom prst="cloudCallout">
            <a:avLst>
              <a:gd name="adj1" fmla="val -91882"/>
              <a:gd name="adj2" fmla="val 1311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STUDY.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Pěticípá hvězda 5"/>
          <p:cNvSpPr/>
          <p:nvPr/>
        </p:nvSpPr>
        <p:spPr>
          <a:xfrm>
            <a:off x="2555776" y="4797152"/>
            <a:ext cx="914400" cy="914400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Pěticípá hvězda 6"/>
          <p:cNvSpPr/>
          <p:nvPr/>
        </p:nvSpPr>
        <p:spPr>
          <a:xfrm>
            <a:off x="1691680" y="5085184"/>
            <a:ext cx="914400" cy="914400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Pěticípá hvězda 7"/>
          <p:cNvSpPr/>
          <p:nvPr/>
        </p:nvSpPr>
        <p:spPr>
          <a:xfrm>
            <a:off x="1619672" y="4221088"/>
            <a:ext cx="914400" cy="914400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Pěticípá hvězda 8"/>
          <p:cNvSpPr/>
          <p:nvPr/>
        </p:nvSpPr>
        <p:spPr>
          <a:xfrm>
            <a:off x="827584" y="5373216"/>
            <a:ext cx="914400" cy="914400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Pěticípá hvězda 9"/>
          <p:cNvSpPr/>
          <p:nvPr/>
        </p:nvSpPr>
        <p:spPr>
          <a:xfrm>
            <a:off x="827584" y="4509120"/>
            <a:ext cx="914400" cy="914400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Zkosené hrany 11"/>
          <p:cNvSpPr/>
          <p:nvPr/>
        </p:nvSpPr>
        <p:spPr>
          <a:xfrm>
            <a:off x="2987824" y="2564904"/>
            <a:ext cx="1008112" cy="648072"/>
          </a:xfrm>
          <a:prstGeom prst="bevel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IT </a:t>
            </a:r>
          </a:p>
        </p:txBody>
      </p:sp>
      <p:sp>
        <p:nvSpPr>
          <p:cNvPr id="13" name="Zkosené hrany 12"/>
          <p:cNvSpPr/>
          <p:nvPr/>
        </p:nvSpPr>
        <p:spPr>
          <a:xfrm>
            <a:off x="3563888" y="5445224"/>
            <a:ext cx="1296144" cy="648072"/>
          </a:xfrm>
          <a:prstGeom prst="bevel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THEY </a:t>
            </a:r>
          </a:p>
        </p:txBody>
      </p:sp>
      <p:sp>
        <p:nvSpPr>
          <p:cNvPr id="14" name="Zkosené hrany 13"/>
          <p:cNvSpPr/>
          <p:nvPr/>
        </p:nvSpPr>
        <p:spPr>
          <a:xfrm>
            <a:off x="4211960" y="2564904"/>
            <a:ext cx="1008112" cy="648072"/>
          </a:xfrm>
          <a:prstGeom prst="bevel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IS </a:t>
            </a:r>
          </a:p>
        </p:txBody>
      </p:sp>
      <p:sp>
        <p:nvSpPr>
          <p:cNvPr id="15" name="Zkosené hrany 14"/>
          <p:cNvSpPr/>
          <p:nvPr/>
        </p:nvSpPr>
        <p:spPr>
          <a:xfrm>
            <a:off x="5076056" y="5445224"/>
            <a:ext cx="1008112" cy="648072"/>
          </a:xfrm>
          <a:prstGeom prst="bevel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ARE </a:t>
            </a:r>
          </a:p>
        </p:txBody>
      </p:sp>
      <p:sp>
        <p:nvSpPr>
          <p:cNvPr id="16" name="Zkosené hrany 15"/>
          <p:cNvSpPr/>
          <p:nvPr/>
        </p:nvSpPr>
        <p:spPr>
          <a:xfrm>
            <a:off x="5436096" y="2564904"/>
            <a:ext cx="720080" cy="648072"/>
          </a:xfrm>
          <a:prstGeom prst="bevel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 </a:t>
            </a:r>
          </a:p>
        </p:txBody>
      </p:sp>
      <p:sp>
        <p:nvSpPr>
          <p:cNvPr id="17" name="Zkosené hrany 16"/>
          <p:cNvSpPr/>
          <p:nvPr/>
        </p:nvSpPr>
        <p:spPr>
          <a:xfrm>
            <a:off x="6300192" y="2564904"/>
            <a:ext cx="1512168" cy="648072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STAR. </a:t>
            </a:r>
          </a:p>
        </p:txBody>
      </p:sp>
      <p:sp>
        <p:nvSpPr>
          <p:cNvPr id="18" name="Zkosené hrany 17"/>
          <p:cNvSpPr/>
          <p:nvPr/>
        </p:nvSpPr>
        <p:spPr>
          <a:xfrm>
            <a:off x="6228184" y="5445224"/>
            <a:ext cx="1584176" cy="648072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STAR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build="allAtOnce" animBg="1"/>
      <p:bldP spid="13" grpId="0" build="allAtOnce" animBg="1"/>
      <p:bldP spid="14" grpId="0" build="allAtOnce" animBg="1"/>
      <p:bldP spid="15" grpId="0" build="allAtOnce" animBg="1"/>
      <p:bldP spid="16" grpId="0" build="allAtOnce" animBg="1"/>
      <p:bldP spid="17" grpId="0" build="allAtOnce" animBg="1"/>
      <p:bldP spid="18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4509120"/>
            <a:ext cx="712171" cy="93610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284984"/>
            <a:ext cx="666424" cy="520071"/>
          </a:xfrm>
          <a:prstGeom prst="rect">
            <a:avLst/>
          </a:prstGeom>
        </p:spPr>
      </p:pic>
      <p:grpSp>
        <p:nvGrpSpPr>
          <p:cNvPr id="11" name="Skupina 10"/>
          <p:cNvGrpSpPr/>
          <p:nvPr/>
        </p:nvGrpSpPr>
        <p:grpSpPr>
          <a:xfrm>
            <a:off x="755576" y="2348880"/>
            <a:ext cx="720080" cy="644791"/>
            <a:chOff x="4067944" y="1916832"/>
            <a:chExt cx="720080" cy="644791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550" t="-1585" b="-1"/>
            <a:stretch/>
          </p:blipFill>
          <p:spPr>
            <a:xfrm>
              <a:off x="4067944" y="1988840"/>
              <a:ext cx="432048" cy="420383"/>
            </a:xfrm>
            <a:prstGeom prst="rect">
              <a:avLst/>
            </a:prstGeom>
          </p:spPr>
        </p:pic>
        <p:pic>
          <p:nvPicPr>
            <p:cNvPr id="9" name="Obrázek 8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550" t="-1585" b="-1"/>
            <a:stretch/>
          </p:blipFill>
          <p:spPr>
            <a:xfrm>
              <a:off x="4220344" y="2141240"/>
              <a:ext cx="432048" cy="420383"/>
            </a:xfrm>
            <a:prstGeom prst="rect">
              <a:avLst/>
            </a:prstGeom>
          </p:spPr>
        </p:pic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550" t="-1585" b="-1"/>
            <a:stretch/>
          </p:blipFill>
          <p:spPr>
            <a:xfrm>
              <a:off x="4355976" y="1916832"/>
              <a:ext cx="432048" cy="420383"/>
            </a:xfrm>
            <a:prstGeom prst="rect">
              <a:avLst/>
            </a:prstGeom>
          </p:spPr>
        </p:pic>
      </p:grpSp>
      <p:grpSp>
        <p:nvGrpSpPr>
          <p:cNvPr id="13" name="Skupina 12"/>
          <p:cNvGrpSpPr/>
          <p:nvPr/>
        </p:nvGrpSpPr>
        <p:grpSpPr>
          <a:xfrm>
            <a:off x="4932040" y="2204864"/>
            <a:ext cx="868198" cy="727621"/>
            <a:chOff x="5364088" y="2060848"/>
            <a:chExt cx="868198" cy="727621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64088" y="2060848"/>
              <a:ext cx="715798" cy="575221"/>
            </a:xfrm>
            <a:prstGeom prst="rect">
              <a:avLst/>
            </a:prstGeom>
          </p:spPr>
        </p:pic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16488" y="2213248"/>
              <a:ext cx="715798" cy="575221"/>
            </a:xfrm>
            <a:prstGeom prst="rect">
              <a:avLst/>
            </a:prstGeom>
          </p:spPr>
        </p:pic>
      </p:grpSp>
      <p:grpSp>
        <p:nvGrpSpPr>
          <p:cNvPr id="16" name="Skupina 15"/>
          <p:cNvGrpSpPr/>
          <p:nvPr/>
        </p:nvGrpSpPr>
        <p:grpSpPr>
          <a:xfrm>
            <a:off x="4716016" y="3284984"/>
            <a:ext cx="938567" cy="855224"/>
            <a:chOff x="5364088" y="3068960"/>
            <a:chExt cx="938567" cy="855224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64088" y="3140968"/>
              <a:ext cx="506519" cy="630816"/>
            </a:xfrm>
            <a:prstGeom prst="rect">
              <a:avLst/>
            </a:prstGeom>
          </p:spPr>
        </p:pic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16488" y="3293368"/>
              <a:ext cx="506519" cy="630816"/>
            </a:xfrm>
            <a:prstGeom prst="rect">
              <a:avLst/>
            </a:prstGeom>
          </p:spPr>
        </p:pic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96136" y="3068960"/>
              <a:ext cx="506519" cy="630816"/>
            </a:xfrm>
            <a:prstGeom prst="rect">
              <a:avLst/>
            </a:prstGeom>
          </p:spPr>
        </p:pic>
      </p:grpSp>
      <p:grpSp>
        <p:nvGrpSpPr>
          <p:cNvPr id="19" name="Skupina 18"/>
          <p:cNvGrpSpPr/>
          <p:nvPr/>
        </p:nvGrpSpPr>
        <p:grpSpPr>
          <a:xfrm>
            <a:off x="539552" y="4221088"/>
            <a:ext cx="1100883" cy="737058"/>
            <a:chOff x="683568" y="4293096"/>
            <a:chExt cx="1100883" cy="737058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43608" y="4293096"/>
              <a:ext cx="588443" cy="584658"/>
            </a:xfrm>
            <a:prstGeom prst="rect">
              <a:avLst/>
            </a:prstGeom>
          </p:spPr>
        </p:pic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96008" y="4445496"/>
              <a:ext cx="588443" cy="584658"/>
            </a:xfrm>
            <a:prstGeom prst="rect">
              <a:avLst/>
            </a:prstGeom>
          </p:spPr>
        </p:pic>
        <p:pic>
          <p:nvPicPr>
            <p:cNvPr id="18" name="Obrázek 17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3568" y="4365104"/>
              <a:ext cx="588443" cy="584658"/>
            </a:xfrm>
            <a:prstGeom prst="rect">
              <a:avLst/>
            </a:prstGeom>
          </p:spPr>
        </p:pic>
      </p:grpSp>
      <p:pic>
        <p:nvPicPr>
          <p:cNvPr id="20" name="Obrázek 1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5373216"/>
            <a:ext cx="1188158" cy="1188158"/>
          </a:xfrm>
          <a:prstGeom prst="rect">
            <a:avLst/>
          </a:prstGeom>
        </p:spPr>
      </p:pic>
      <p:grpSp>
        <p:nvGrpSpPr>
          <p:cNvPr id="23" name="Skupina 22"/>
          <p:cNvGrpSpPr/>
          <p:nvPr/>
        </p:nvGrpSpPr>
        <p:grpSpPr>
          <a:xfrm>
            <a:off x="611560" y="5373216"/>
            <a:ext cx="1017594" cy="915441"/>
            <a:chOff x="899592" y="5229200"/>
            <a:chExt cx="1017594" cy="915441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5373216"/>
              <a:ext cx="576064" cy="771425"/>
            </a:xfrm>
            <a:prstGeom prst="rect">
              <a:avLst/>
            </a:prstGeom>
          </p:spPr>
        </p:pic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59632" y="5229200"/>
              <a:ext cx="657554" cy="880551"/>
            </a:xfrm>
            <a:prstGeom prst="rect">
              <a:avLst/>
            </a:prstGeom>
          </p:spPr>
        </p:pic>
      </p:grpSp>
      <p:pic>
        <p:nvPicPr>
          <p:cNvPr id="24" name="Obrázek 2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60648"/>
            <a:ext cx="1440160" cy="1657493"/>
          </a:xfrm>
          <a:prstGeom prst="rect">
            <a:avLst/>
          </a:prstGeom>
        </p:spPr>
      </p:pic>
      <p:sp>
        <p:nvSpPr>
          <p:cNvPr id="25" name="Obláček 24"/>
          <p:cNvSpPr/>
          <p:nvPr/>
        </p:nvSpPr>
        <p:spPr>
          <a:xfrm>
            <a:off x="3203848" y="332656"/>
            <a:ext cx="5256584" cy="1080120"/>
          </a:xfrm>
          <a:prstGeom prst="cloudCallout">
            <a:avLst>
              <a:gd name="adj1" fmla="val -70194"/>
              <a:gd name="adj2" fmla="val -1598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IT IS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THEY ARE?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cxnSp>
        <p:nvCxnSpPr>
          <p:cNvPr id="27" name="Přímá spojovací čára 26"/>
          <p:cNvCxnSpPr/>
          <p:nvPr/>
        </p:nvCxnSpPr>
        <p:spPr>
          <a:xfrm>
            <a:off x="1547664" y="2852936"/>
            <a:ext cx="288032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547664" y="3861048"/>
            <a:ext cx="288032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1691680" y="5013176"/>
            <a:ext cx="288032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1691680" y="6237312"/>
            <a:ext cx="288032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5796136" y="2996952"/>
            <a:ext cx="273630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5724128" y="4077072"/>
            <a:ext cx="288032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5796136" y="5373216"/>
            <a:ext cx="288032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5868144" y="6309320"/>
            <a:ext cx="288032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04664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339752" y="404664"/>
            <a:ext cx="2808312" cy="1008112"/>
          </a:xfrm>
          <a:prstGeom prst="cloudCallout">
            <a:avLst>
              <a:gd name="adj1" fmla="val -64153"/>
              <a:gd name="adj2" fmla="val 9473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026" name="Picture 2" descr="C:\Users\admin\AppData\Local\Microsoft\Windows\Temporary Internet Files\Content.IE5\09V9HVLT\MC90044179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2636912"/>
            <a:ext cx="1587624" cy="1587624"/>
          </a:xfrm>
          <a:prstGeom prst="rect">
            <a:avLst/>
          </a:prstGeom>
          <a:noFill/>
        </p:spPr>
      </p:pic>
      <p:pic>
        <p:nvPicPr>
          <p:cNvPr id="1027" name="Picture 3" descr="C:\Users\admin\AppData\Local\Microsoft\Windows\Temporary Internet Files\Content.IE5\09V9HVLT\MC90044179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1772816"/>
            <a:ext cx="1515616" cy="1515616"/>
          </a:xfrm>
          <a:prstGeom prst="rect">
            <a:avLst/>
          </a:prstGeom>
          <a:noFill/>
        </p:spPr>
      </p:pic>
      <p:pic>
        <p:nvPicPr>
          <p:cNvPr id="8" name="Picture 3" descr="C:\Users\admin\AppData\Local\Microsoft\Windows\Temporary Internet Files\Content.IE5\09V9HVLT\MC90044179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3429000"/>
            <a:ext cx="1515616" cy="1515616"/>
          </a:xfrm>
          <a:prstGeom prst="rect">
            <a:avLst/>
          </a:prstGeom>
          <a:noFill/>
        </p:spPr>
      </p:pic>
      <p:pic>
        <p:nvPicPr>
          <p:cNvPr id="9" name="Picture 3" descr="C:\Users\admin\AppData\Local\Microsoft\Windows\Temporary Internet Files\Content.IE5\09V9HVLT\MC90044179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2636912"/>
            <a:ext cx="1515616" cy="151561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059832" y="5373216"/>
            <a:ext cx="3240360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IT IS A TREE.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6021288"/>
            <a:ext cx="3240360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THEY ARE TREES.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16016" y="332656"/>
            <a:ext cx="3240360" cy="1264980"/>
          </a:xfrm>
          <a:prstGeom prst="cloud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WHAT COLOUR… ?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987824" y="1700808"/>
            <a:ext cx="3240360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IT IS GREEN.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2348880"/>
            <a:ext cx="3240360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THEY ARE GREEN.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404664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699792" y="332656"/>
            <a:ext cx="3312368" cy="1008112"/>
          </a:xfrm>
          <a:prstGeom prst="cloudCallout">
            <a:avLst>
              <a:gd name="adj1" fmla="val -65975"/>
              <a:gd name="adj2" fmla="val 18692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59832" y="5373216"/>
            <a:ext cx="3240360" cy="510778"/>
          </a:xfrm>
          <a:prstGeom prst="roundRect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IT IS A BALL.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6021288"/>
            <a:ext cx="3240360" cy="510778"/>
          </a:xfrm>
          <a:prstGeom prst="roundRect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THEY ARE BALLS.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539552" y="2780928"/>
            <a:ext cx="1684987" cy="136146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1043608" y="3645024"/>
            <a:ext cx="1684987" cy="13614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6804248" y="2564904"/>
            <a:ext cx="1684987" cy="1361460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5292080" y="332656"/>
            <a:ext cx="3240360" cy="1264980"/>
          </a:xfrm>
          <a:prstGeom prst="cloud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WHAT COLOUR… ?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15816" y="1700808"/>
            <a:ext cx="3996444" cy="510778"/>
          </a:xfrm>
          <a:prstGeom prst="roundRect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IT IS RED AND BLUE.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339752" y="2348880"/>
            <a:ext cx="4572508" cy="510778"/>
          </a:xfrm>
          <a:prstGeom prst="roundRect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THEY ARE RED AND BLUE.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76672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843808" y="332656"/>
            <a:ext cx="3312368" cy="1008112"/>
          </a:xfrm>
          <a:prstGeom prst="cloudCallout">
            <a:avLst>
              <a:gd name="adj1" fmla="val -79566"/>
              <a:gd name="adj2" fmla="val 20087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59832" y="5373216"/>
            <a:ext cx="3240360" cy="510778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IT IS A BOX.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6021288"/>
            <a:ext cx="3240360" cy="510778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THEY ARE BOXES.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2050" name="Picture 2" descr="C:\Users\admin\AppData\Local\Microsoft\Windows\Temporary Internet Files\Content.IE5\TS58MT8A\MC900237271[1].wmf"/>
          <p:cNvPicPr>
            <a:picLocks noChangeAspect="1" noChangeArrowheads="1"/>
          </p:cNvPicPr>
          <p:nvPr/>
        </p:nvPicPr>
        <p:blipFill>
          <a:blip r:embed="rId3" cstate="print">
            <a:grayscl/>
          </a:blip>
          <a:srcRect/>
          <a:stretch>
            <a:fillRect/>
          </a:stretch>
        </p:blipFill>
        <p:spPr bwMode="auto">
          <a:xfrm>
            <a:off x="467544" y="3212976"/>
            <a:ext cx="1923861" cy="1806166"/>
          </a:xfrm>
          <a:prstGeom prst="rect">
            <a:avLst/>
          </a:prstGeom>
          <a:noFill/>
        </p:spPr>
      </p:pic>
      <p:pic>
        <p:nvPicPr>
          <p:cNvPr id="2051" name="Picture 3" descr="C:\Users\admin\AppData\Local\Microsoft\Windows\Temporary Internet Files\Content.IE5\DXRSQFQE\MC90023837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2780928"/>
            <a:ext cx="3289837" cy="2254659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5364088" y="332656"/>
            <a:ext cx="3240360" cy="1264980"/>
          </a:xfrm>
          <a:prstGeom prst="cloud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WHAT COLOUR… ?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43808" y="1700808"/>
            <a:ext cx="3240360" cy="510778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IT IS GREY.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43808" y="2348880"/>
            <a:ext cx="3240360" cy="510778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THEY ARE GREY.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04664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339752" y="404664"/>
            <a:ext cx="2808312" cy="1008112"/>
          </a:xfrm>
          <a:prstGeom prst="cloudCallout">
            <a:avLst>
              <a:gd name="adj1" fmla="val -64153"/>
              <a:gd name="adj2" fmla="val 9473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59832" y="5373216"/>
            <a:ext cx="3240360" cy="510778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IT IS A BOOK.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6021288"/>
            <a:ext cx="3240360" cy="510778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THEY ARE BOOKS.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16016" y="332656"/>
            <a:ext cx="3240360" cy="1264980"/>
          </a:xfrm>
          <a:prstGeom prst="cloud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WHAT COLOUR… ?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987824" y="1700808"/>
            <a:ext cx="3240360" cy="510778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IT IS RED.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2348880"/>
            <a:ext cx="3240360" cy="510778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THEY ARE RED.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2276872"/>
            <a:ext cx="1872208" cy="187220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204864"/>
            <a:ext cx="1872208" cy="187220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2924944"/>
            <a:ext cx="1872208" cy="187220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645024"/>
            <a:ext cx="1872208" cy="18722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04664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339752" y="404664"/>
            <a:ext cx="2808312" cy="1008112"/>
          </a:xfrm>
          <a:prstGeom prst="cloudCallout">
            <a:avLst>
              <a:gd name="adj1" fmla="val -64153"/>
              <a:gd name="adj2" fmla="val 9473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59832" y="5373216"/>
            <a:ext cx="3240360" cy="51077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IT IS A PENCIL.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6021288"/>
            <a:ext cx="3456384" cy="51077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THEY ARE PENCILS.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16016" y="332656"/>
            <a:ext cx="3240360" cy="1264980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WHAT COLOUR… ?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987824" y="1700808"/>
            <a:ext cx="3240360" cy="51077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IT IS BROWN.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27784" y="2348880"/>
            <a:ext cx="3600400" cy="51077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THEY ARE BROWN.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284984"/>
            <a:ext cx="1375009" cy="98901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2924944"/>
            <a:ext cx="1375009" cy="98901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4005064"/>
            <a:ext cx="1375009" cy="98901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2276872"/>
            <a:ext cx="1375009" cy="9890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04664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339752" y="404664"/>
            <a:ext cx="2808312" cy="1008112"/>
          </a:xfrm>
          <a:prstGeom prst="cloudCallout">
            <a:avLst>
              <a:gd name="adj1" fmla="val -64153"/>
              <a:gd name="adj2" fmla="val 9473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59832" y="5373216"/>
            <a:ext cx="3240360" cy="51077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IT IS A PEN.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6021288"/>
            <a:ext cx="3240360" cy="51077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THEY ARE PENS.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16016" y="332656"/>
            <a:ext cx="3240360" cy="1264980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WHAT COLOUR… ?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987824" y="1700808"/>
            <a:ext cx="3240360" cy="51077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IT IS WHITE.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2348880"/>
            <a:ext cx="3240360" cy="51077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THEY ARE WHITE.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5953" y="2343824"/>
            <a:ext cx="628415" cy="11031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3212976"/>
            <a:ext cx="628415" cy="110313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924944"/>
            <a:ext cx="628415" cy="1103137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4077072"/>
            <a:ext cx="628415" cy="110313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332656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4067944" y="476672"/>
            <a:ext cx="3456384" cy="1008112"/>
          </a:xfrm>
          <a:prstGeom prst="cloudCallout">
            <a:avLst>
              <a:gd name="adj1" fmla="val -79025"/>
              <a:gd name="adj2" fmla="val 6682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TRANSLATE.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043608" y="2204864"/>
            <a:ext cx="7200800" cy="4032448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sz="2800" dirty="0" smtClean="0">
                <a:latin typeface="Comic Sans MS" pitchFamily="66" charset="0"/>
              </a:rPr>
              <a:t>To je koník. Je hnědý.</a:t>
            </a:r>
          </a:p>
          <a:p>
            <a:r>
              <a:rPr lang="cs-CZ" sz="2800" dirty="0" smtClean="0">
                <a:latin typeface="Comic Sans MS" pitchFamily="66" charset="0"/>
              </a:rPr>
              <a:t> To jsou </a:t>
            </a:r>
            <a:r>
              <a:rPr lang="cs-CZ" sz="2800" dirty="0" smtClean="0">
                <a:latin typeface="Comic Sans MS" pitchFamily="66" charset="0"/>
              </a:rPr>
              <a:t>loďky. Jsou </a:t>
            </a:r>
            <a:r>
              <a:rPr lang="cs-CZ" sz="2800" dirty="0" smtClean="0">
                <a:latin typeface="Comic Sans MS" pitchFamily="66" charset="0"/>
              </a:rPr>
              <a:t>oranžové.</a:t>
            </a:r>
          </a:p>
          <a:p>
            <a:r>
              <a:rPr lang="cs-CZ" sz="2800" dirty="0" smtClean="0">
                <a:latin typeface="Comic Sans MS" pitchFamily="66" charset="0"/>
              </a:rPr>
              <a:t> To je ryba. Je velká.</a:t>
            </a:r>
          </a:p>
          <a:p>
            <a:r>
              <a:rPr lang="cs-CZ" sz="2800" dirty="0" smtClean="0">
                <a:latin typeface="Comic Sans MS" pitchFamily="66" charset="0"/>
              </a:rPr>
              <a:t> To jsou auta. Jsou fialová.</a:t>
            </a:r>
          </a:p>
          <a:p>
            <a:r>
              <a:rPr lang="cs-CZ" sz="2800" dirty="0" smtClean="0">
                <a:latin typeface="Comic Sans MS" pitchFamily="66" charset="0"/>
              </a:rPr>
              <a:t> To je kráva. Ta kráva je černá.</a:t>
            </a:r>
          </a:p>
          <a:p>
            <a:r>
              <a:rPr lang="cs-CZ" sz="2800" dirty="0" smtClean="0">
                <a:latin typeface="Comic Sans MS" pitchFamily="66" charset="0"/>
              </a:rPr>
              <a:t> To jsou dívky. </a:t>
            </a:r>
            <a:r>
              <a:rPr lang="cs-CZ" sz="2800" smtClean="0">
                <a:latin typeface="Comic Sans MS" pitchFamily="66" charset="0"/>
              </a:rPr>
              <a:t>Ty dívky jsou </a:t>
            </a:r>
            <a:r>
              <a:rPr lang="cs-CZ" sz="2800" dirty="0" smtClean="0">
                <a:latin typeface="Comic Sans MS" pitchFamily="66" charset="0"/>
              </a:rPr>
              <a:t>hodné.</a:t>
            </a:r>
          </a:p>
          <a:p>
            <a:r>
              <a:rPr lang="cs-CZ" sz="2800" dirty="0" smtClean="0">
                <a:latin typeface="Comic Sans MS" pitchFamily="66" charset="0"/>
              </a:rPr>
              <a:t> To je chlapec. Ten chlapec je malý.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072799"/>
            <a:ext cx="8173355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</a:t>
            </a:r>
          </a:p>
          <a:p>
            <a:r>
              <a:rPr lang="cs-CZ" sz="2400" dirty="0" smtClean="0"/>
              <a:t>www -  </a:t>
            </a:r>
            <a:r>
              <a:rPr lang="cs-CZ" sz="2400" dirty="0" smtClean="0">
                <a:hlinkClick r:id="rId2"/>
              </a:rPr>
              <a:t>http://office.microsoft.com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MC900411642 (kočka Linda)           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MC90019578 (panenka)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MC900232136 (medvídek)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MC900437099 (auto)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MC900311922 (letadlo)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MC900290361 (koník)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MC900355691 (vláček)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MC900355669 (drak)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MC900232725 (robot)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MC900371102 (míč)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MC900441793 (strom)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MC900327271 (krabice jedna)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MC900238375 (krabice)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MC900441734 (kniha)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MC900295069 (tužka)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MC900307734 (bílé pero)</a:t>
            </a:r>
          </a:p>
        </p:txBody>
      </p:sp>
      <p:sp>
        <p:nvSpPr>
          <p:cNvPr id="3" name="Obdélník 2"/>
          <p:cNvSpPr/>
          <p:nvPr/>
        </p:nvSpPr>
        <p:spPr>
          <a:xfrm>
            <a:off x="1300303" y="241802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spDef>
      <a:spPr>
        <a:solidFill>
          <a:srgbClr val="00B0F0"/>
        </a:solidFill>
        <a:ln>
          <a:solidFill>
            <a:schemeClr val="tx1"/>
          </a:solidFill>
        </a:ln>
      </a:spPr>
      <a:bodyPr rtlCol="0" anchor="ctr"/>
      <a:lstStyle>
        <a:defPPr algn="ctr">
          <a:defRPr sz="2400" b="1" dirty="0" smtClean="0">
            <a:solidFill>
              <a:schemeClr val="tx1"/>
            </a:solidFill>
            <a:latin typeface="Comic Sans MS" pitchFamily="66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1987</TotalTime>
  <Words>412</Words>
  <Application>Microsoft Office PowerPoint</Application>
  <PresentationFormat>Předvádění na obrazovce (4:3)</PresentationFormat>
  <Paragraphs>88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176</cp:revision>
  <dcterms:created xsi:type="dcterms:W3CDTF">2012-09-11T13:55:05Z</dcterms:created>
  <dcterms:modified xsi:type="dcterms:W3CDTF">2013-04-22T08:20:18Z</dcterms:modified>
</cp:coreProperties>
</file>