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2"/>
  </p:notesMasterIdLst>
  <p:sldIdLst>
    <p:sldId id="258" r:id="rId2"/>
    <p:sldId id="275" r:id="rId3"/>
    <p:sldId id="269" r:id="rId4"/>
    <p:sldId id="404" r:id="rId5"/>
    <p:sldId id="405" r:id="rId6"/>
    <p:sldId id="410" r:id="rId7"/>
    <p:sldId id="406" r:id="rId8"/>
    <p:sldId id="407" r:id="rId9"/>
    <p:sldId id="409" r:id="rId10"/>
    <p:sldId id="27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8BBA84B7-E3CC-46EA-B96C-F2E9867EF1E5}">
          <p14:sldIdLst>
            <p14:sldId id="258"/>
            <p14:sldId id="275"/>
            <p14:sldId id="269"/>
            <p14:sldId id="404"/>
            <p14:sldId id="405"/>
            <p14:sldId id="410"/>
            <p14:sldId id="406"/>
            <p14:sldId id="407"/>
            <p14:sldId id="409"/>
          </p14:sldIdLst>
        </p14:section>
        <p14:section name="Oddíl bez názvu" id="{3FFA400A-B681-47F4-8C81-DA65089FB352}">
          <p14:sldIdLst>
            <p14:sldId id="27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99"/>
    <a:srgbClr val="FF0066"/>
    <a:srgbClr val="00FF00"/>
    <a:srgbClr val="FFFF00"/>
    <a:srgbClr val="CC3300"/>
    <a:srgbClr val="FF3300"/>
    <a:srgbClr val="CC66FF"/>
    <a:srgbClr val="00FFFF"/>
    <a:srgbClr val="66FFFF"/>
    <a:srgbClr val="CC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794" autoAdjust="0"/>
    <p:restoredTop sz="94660"/>
  </p:normalViewPr>
  <p:slideViewPr>
    <p:cSldViewPr>
      <p:cViewPr varScale="1">
        <p:scale>
          <a:sx n="69" d="100"/>
          <a:sy n="69" d="100"/>
        </p:scale>
        <p:origin x="-48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6_5" csCatId="accent6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VY_22_ INOVACE_ 20_ ANGLICKÝ JAZYK 3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FRUIT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212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 custLinFactNeighborX="-710" custLinFactNeighborY="-984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47203" custScaleY="50155" custLinFactY="26816" custLinFactNeighborX="1762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BAB37518-A2CF-40BC-A045-DB53E4804F8C}" type="presOf" srcId="{4998EED1-9AAF-4045-BAC6-AA54B1A3E015}" destId="{6E27EA9C-C67C-450A-8A3C-DF1F4862AEAB}" srcOrd="0" destOrd="0" presId="urn:microsoft.com/office/officeart/2005/8/layout/pyramid2"/>
    <dgm:cxn modelId="{94EE9778-D9C9-45FC-BB7C-B89E3D849378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406BF5DD-5DC7-489F-B790-5DC8EDEBACBA}" type="presOf" srcId="{D14199FD-C0E7-4C1B-9738-0FA9E56F2803}" destId="{E915DD33-C422-48D7-A147-9DF518074CD6}" srcOrd="0" destOrd="0" presId="urn:microsoft.com/office/officeart/2005/8/layout/pyramid2"/>
    <dgm:cxn modelId="{4DC76B2F-2560-45B4-9B7C-CCAD9A85EB04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9C7ED98D-F8A7-4850-A2BF-4B1AA2E5CF89}" type="presParOf" srcId="{E915DD33-C422-48D7-A147-9DF518074CD6}" destId="{AA8D1857-C2BD-4E9B-945E-6C696E0FAF33}" srcOrd="0" destOrd="0" presId="urn:microsoft.com/office/officeart/2005/8/layout/pyramid2"/>
    <dgm:cxn modelId="{E5638475-0E91-4CC5-BBC3-CD28C4EC844E}" type="presParOf" srcId="{E915DD33-C422-48D7-A147-9DF518074CD6}" destId="{3BAA9B1B-BFD6-4CA9-90A9-730241A0D9F7}" srcOrd="1" destOrd="0" presId="urn:microsoft.com/office/officeart/2005/8/layout/pyramid2"/>
    <dgm:cxn modelId="{9F988CF5-932B-4382-AED9-940C01C99D24}" type="presParOf" srcId="{3BAA9B1B-BFD6-4CA9-90A9-730241A0D9F7}" destId="{908BA98C-A95B-4D99-AB45-D03C9BA08086}" srcOrd="0" destOrd="0" presId="urn:microsoft.com/office/officeart/2005/8/layout/pyramid2"/>
    <dgm:cxn modelId="{ECCBDBCD-F2B0-420D-A791-0D0CA27F4B49}" type="presParOf" srcId="{3BAA9B1B-BFD6-4CA9-90A9-730241A0D9F7}" destId="{259FFE0E-3104-4C28-90A5-34C9081B2D21}" srcOrd="1" destOrd="0" presId="urn:microsoft.com/office/officeart/2005/8/layout/pyramid2"/>
    <dgm:cxn modelId="{342B0288-40AE-48D9-A850-7728DF9C545A}" type="presParOf" srcId="{3BAA9B1B-BFD6-4CA9-90A9-730241A0D9F7}" destId="{ED2230FF-1096-48BA-B691-CB70E3195D4E}" srcOrd="2" destOrd="0" presId="urn:microsoft.com/office/officeart/2005/8/layout/pyramid2"/>
    <dgm:cxn modelId="{05229D46-ACCB-4816-B0C8-1B7A1CE1D416}" type="presParOf" srcId="{3BAA9B1B-BFD6-4CA9-90A9-730241A0D9F7}" destId="{73724FA6-330F-43B7-BA60-483C4E413C56}" srcOrd="3" destOrd="0" presId="urn:microsoft.com/office/officeart/2005/8/layout/pyramid2"/>
    <dgm:cxn modelId="{34FEBC02-CCA6-48B2-A15F-A19CE023DFFD}" type="presParOf" srcId="{3BAA9B1B-BFD6-4CA9-90A9-730241A0D9F7}" destId="{6E27EA9C-C67C-450A-8A3C-DF1F4862AEAB}" srcOrd="4" destOrd="0" presId="urn:microsoft.com/office/officeart/2005/8/layout/pyramid2"/>
    <dgm:cxn modelId="{B6BE8715-F0C4-4078-BE63-0511D67E39B0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700176" y="0"/>
          <a:ext cx="4714907" cy="4714907"/>
        </a:xfrm>
        <a:prstGeom prst="triangle">
          <a:avLst/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357356" y="474044"/>
          <a:ext cx="6498430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VY_22_ INOVACE_ 20_ ANGLICKÝ JAZYK 3</a:t>
          </a:r>
          <a:endParaRPr lang="cs-CZ" sz="2600" kern="1200" dirty="0"/>
        </a:p>
      </dsp:txBody>
      <dsp:txXfrm>
        <a:off x="1421280" y="537968"/>
        <a:ext cx="6370582" cy="1181644"/>
      </dsp:txXfrm>
    </dsp:sp>
    <dsp:sp modelId="{ED2230FF-1096-48BA-B691-CB70E3195D4E}">
      <dsp:nvSpPr>
        <dsp:cNvPr id="0" name=""/>
        <dsp:cNvSpPr/>
      </dsp:nvSpPr>
      <dsp:spPr>
        <a:xfrm>
          <a:off x="1621410" y="1931106"/>
          <a:ext cx="5926804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Základní škola a Mateřská škola, Potštejn, okres Rychnov nad Kněžnou</a:t>
          </a:r>
          <a:endParaRPr lang="cs-CZ" sz="2500" kern="1200" dirty="0"/>
        </a:p>
      </dsp:txBody>
      <dsp:txXfrm>
        <a:off x="1685334" y="1995030"/>
        <a:ext cx="5798956" cy="1181644"/>
      </dsp:txXfrm>
    </dsp:sp>
    <dsp:sp modelId="{6E27EA9C-C67C-450A-8A3C-DF1F4862AEAB}">
      <dsp:nvSpPr>
        <dsp:cNvPr id="0" name=""/>
        <dsp:cNvSpPr/>
      </dsp:nvSpPr>
      <dsp:spPr>
        <a:xfrm>
          <a:off x="4423257" y="3935241"/>
          <a:ext cx="1446625" cy="65677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FRUIT</a:t>
          </a:r>
          <a:endParaRPr lang="cs-CZ" sz="2500" b="1" kern="1200" dirty="0"/>
        </a:p>
      </dsp:txBody>
      <dsp:txXfrm>
        <a:off x="4455318" y="3967302"/>
        <a:ext cx="1382503" cy="5926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9E512B-0A6B-4A73-B19B-4DE17C0ED159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B44153-69C4-44FB-8872-46280FB8E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3997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B44153-69C4-44FB-8872-46280FB8E5E5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96515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wmf"/><Relationship Id="rId5" Type="http://schemas.openxmlformats.org/officeDocument/2006/relationships/image" Target="../media/image10.wmf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2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11" Type="http://schemas.openxmlformats.org/officeDocument/2006/relationships/image" Target="../media/image10.wmf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44777741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47864" y="4797152"/>
            <a:ext cx="388843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Mgr. Renata 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7101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VYJMENOVANÁ  SLOVA PO 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163652"/>
            <a:ext cx="8363272" cy="550570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>
            <a:normAutofit fontScale="92500" lnSpcReduction="20000"/>
          </a:bodyPr>
          <a:lstStyle/>
          <a:p>
            <a:pPr>
              <a:buFont typeface="Arial" pitchFamily="34" charset="0"/>
              <a:buChar char="•"/>
            </a:pPr>
            <a:endParaRPr lang="cs-CZ" sz="28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OVĚŘENÍ VE VÝUCE: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30.1.2013</a:t>
            </a:r>
          </a:p>
          <a:p>
            <a:pPr marL="45720" indent="0">
              <a:buNone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PŘEDMĚT: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Anglický jazyk       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ROČNÍK: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3.</a:t>
            </a:r>
          </a:p>
          <a:p>
            <a:pPr marL="45720" indent="0">
              <a:buNone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KLÍČOVÁ SLOVA: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an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apple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pear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strawberry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an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orange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cherry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cherries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lemons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bananas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plums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endParaRPr lang="cs-CZ" sz="2800" b="1" i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ANOTACE: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Žáci se seznamují s některými slovíčky na téma ovoce. Seznamují se s neurčitým členem „</a:t>
            </a:r>
            <a:r>
              <a:rPr lang="cs-CZ" sz="2800" i="1" dirty="0" smtClean="0">
                <a:solidFill>
                  <a:schemeClr val="tx1"/>
                </a:solidFill>
                <a:latin typeface="Comic Sans MS" pitchFamily="66" charset="0"/>
              </a:rPr>
              <a:t>a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i="1" dirty="0" err="1" smtClean="0">
                <a:solidFill>
                  <a:schemeClr val="tx1"/>
                </a:solidFill>
                <a:latin typeface="Comic Sans MS" pitchFamily="66" charset="0"/>
              </a:rPr>
              <a:t>an</a:t>
            </a:r>
            <a:r>
              <a:rPr lang="cs-CZ" sz="2800" i="1" dirty="0" smtClean="0">
                <a:solidFill>
                  <a:schemeClr val="tx1"/>
                </a:solidFill>
                <a:latin typeface="Comic Sans MS" pitchFamily="66" charset="0"/>
              </a:rPr>
              <a:t>“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. Procvičují si tvoření množného čísla a používání předložky místa „</a:t>
            </a:r>
            <a:r>
              <a:rPr lang="cs-CZ" sz="2800" i="1" dirty="0" smtClean="0">
                <a:solidFill>
                  <a:schemeClr val="tx1"/>
                </a:solidFill>
                <a:latin typeface="Comic Sans MS" pitchFamily="66" charset="0"/>
              </a:rPr>
              <a:t>on“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0365" y="332655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FRUIT</a:t>
            </a:r>
            <a:endParaRPr lang="cs-CZ" sz="4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0314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764704"/>
            <a:ext cx="3536696" cy="4070416"/>
          </a:xfrm>
          <a:prstGeom prst="rect">
            <a:avLst/>
          </a:prstGeom>
        </p:spPr>
      </p:pic>
      <p:sp>
        <p:nvSpPr>
          <p:cNvPr id="2" name="Vodorovný svitek 1"/>
          <p:cNvSpPr/>
          <p:nvPr/>
        </p:nvSpPr>
        <p:spPr>
          <a:xfrm>
            <a:off x="4572000" y="3933056"/>
            <a:ext cx="3456384" cy="1800200"/>
          </a:xfrm>
          <a:prstGeom prst="horizontalScroll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50000"/>
              </a:lnSpc>
            </a:pPr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FRUIT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4529563" y="764704"/>
            <a:ext cx="3917903" cy="1584176"/>
          </a:xfrm>
          <a:prstGeom prst="cloudCallout">
            <a:avLst>
              <a:gd name="adj1" fmla="val -79670"/>
              <a:gd name="adj2" fmla="val 48792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HELLO!</a:t>
            </a:r>
            <a:endParaRPr lang="cs-CZ" sz="3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3531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37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432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77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77" tmFilter="0, 0; 0.125,0.2665; 0.25,0.4; 0.375,0.465; 0.5,0.5;  0.625,0.535; 0.75,0.6; 0.875,0.7335; 1,1">
                                          <p:stCondLst>
                                            <p:cond delay="157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88" tmFilter="0, 0; 0.125,0.2665; 0.25,0.4; 0.375,0.465; 0.5,0.5;  0.625,0.535; 0.75,0.6; 0.875,0.7335; 1,1">
                                          <p:stCondLst>
                                            <p:cond delay="314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90" tmFilter="0, 0; 0.125,0.2665; 0.25,0.4; 0.375,0.465; 0.5,0.5;  0.625,0.535; 0.75,0.6; 0.875,0.7335; 1,1">
                                          <p:stCondLst>
                                            <p:cond delay="393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62">
                                          <p:stCondLst>
                                            <p:cond delay="154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394" decel="50000">
                                          <p:stCondLst>
                                            <p:cond delay="160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62">
                                          <p:stCondLst>
                                            <p:cond delay="311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394" decel="50000">
                                          <p:stCondLst>
                                            <p:cond delay="317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62">
                                          <p:stCondLst>
                                            <p:cond delay="3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394" decel="50000">
                                          <p:stCondLst>
                                            <p:cond delay="396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62">
                                          <p:stCondLst>
                                            <p:cond delay="429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394" decel="50000">
                                          <p:stCondLst>
                                            <p:cond delay="43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476672"/>
            <a:ext cx="1774702" cy="2042520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3347864" y="260648"/>
            <a:ext cx="4896544" cy="1008112"/>
          </a:xfrm>
          <a:prstGeom prst="cloudCallout">
            <a:avLst>
              <a:gd name="adj1" fmla="val -72921"/>
              <a:gd name="adj2" fmla="val 34041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WHAT IS IT?</a:t>
            </a:r>
          </a:p>
        </p:txBody>
      </p:sp>
      <p:pic>
        <p:nvPicPr>
          <p:cNvPr id="4" name="Obrázek 3" descr="MC900436899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907704" y="4869160"/>
            <a:ext cx="1296144" cy="1296144"/>
          </a:xfrm>
          <a:prstGeom prst="rect">
            <a:avLst/>
          </a:prstGeom>
        </p:spPr>
      </p:pic>
      <p:pic>
        <p:nvPicPr>
          <p:cNvPr id="5" name="Obrázek 4" descr="MC900441708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44008" y="4149080"/>
            <a:ext cx="1800200" cy="1800200"/>
          </a:xfrm>
          <a:prstGeom prst="rect">
            <a:avLst/>
          </a:prstGeom>
        </p:spPr>
      </p:pic>
      <p:pic>
        <p:nvPicPr>
          <p:cNvPr id="7" name="Obrázek 6" descr="MC900193516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444208" y="1700808"/>
            <a:ext cx="1616616" cy="2232247"/>
          </a:xfrm>
          <a:prstGeom prst="rect">
            <a:avLst/>
          </a:prstGeom>
        </p:spPr>
      </p:pic>
      <p:pic>
        <p:nvPicPr>
          <p:cNvPr id="8" name="Obrázek 7" descr="MC900193464.WM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411760" y="1988840"/>
            <a:ext cx="1980403" cy="2016224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6156176" y="5445224"/>
            <a:ext cx="1800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66"/>
                </a:solidFill>
                <a:latin typeface="Comic Sans MS" pitchFamily="66" charset="0"/>
              </a:rPr>
              <a:t>APPLE</a:t>
            </a:r>
            <a:endParaRPr lang="cs-CZ" sz="36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76256" y="4077072"/>
            <a:ext cx="1800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66"/>
                </a:solidFill>
                <a:latin typeface="Comic Sans MS" pitchFamily="66" charset="0"/>
              </a:rPr>
              <a:t>PEAR</a:t>
            </a:r>
            <a:endParaRPr lang="cs-CZ" sz="36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259632" y="4365104"/>
            <a:ext cx="35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66"/>
                </a:solidFill>
                <a:latin typeface="Comic Sans MS" pitchFamily="66" charset="0"/>
              </a:rPr>
              <a:t>STRAWBERRY</a:t>
            </a:r>
            <a:endParaRPr lang="cs-CZ" sz="36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851920" y="1700808"/>
            <a:ext cx="2376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66"/>
                </a:solidFill>
                <a:latin typeface="Comic Sans MS" pitchFamily="66" charset="0"/>
              </a:rPr>
              <a:t>ORANGE</a:t>
            </a:r>
            <a:endParaRPr lang="cs-CZ" sz="36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14" name="12cípá hvězda 13"/>
          <p:cNvSpPr/>
          <p:nvPr/>
        </p:nvSpPr>
        <p:spPr>
          <a:xfrm>
            <a:off x="6012160" y="3645024"/>
            <a:ext cx="914400" cy="914400"/>
          </a:xfrm>
          <a:prstGeom prst="star12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</a:t>
            </a:r>
          </a:p>
        </p:txBody>
      </p:sp>
      <p:sp>
        <p:nvSpPr>
          <p:cNvPr id="15" name="12cípá hvězda 14"/>
          <p:cNvSpPr/>
          <p:nvPr/>
        </p:nvSpPr>
        <p:spPr>
          <a:xfrm>
            <a:off x="395536" y="4293096"/>
            <a:ext cx="914400" cy="914400"/>
          </a:xfrm>
          <a:prstGeom prst="star12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</a:t>
            </a:r>
          </a:p>
        </p:txBody>
      </p:sp>
      <p:sp>
        <p:nvSpPr>
          <p:cNvPr id="16" name="12cípá hvězda 15"/>
          <p:cNvSpPr/>
          <p:nvPr/>
        </p:nvSpPr>
        <p:spPr>
          <a:xfrm>
            <a:off x="2483768" y="1412776"/>
            <a:ext cx="1440160" cy="986408"/>
          </a:xfrm>
          <a:prstGeom prst="star12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AN</a:t>
            </a:r>
          </a:p>
        </p:txBody>
      </p:sp>
      <p:sp>
        <p:nvSpPr>
          <p:cNvPr id="17" name="12cípá hvězda 16"/>
          <p:cNvSpPr/>
          <p:nvPr/>
        </p:nvSpPr>
        <p:spPr>
          <a:xfrm>
            <a:off x="4644008" y="5661248"/>
            <a:ext cx="1440160" cy="986408"/>
          </a:xfrm>
          <a:prstGeom prst="star12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4" grpId="0" build="allAtOnce" animBg="1"/>
      <p:bldP spid="15" grpId="0" build="allAtOnce" animBg="1"/>
      <p:bldP spid="16" grpId="0" build="allAtOnce" animBg="1"/>
      <p:bldP spid="17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C900193528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15816" y="2420888"/>
            <a:ext cx="2039056" cy="1512168"/>
          </a:xfrm>
          <a:prstGeom prst="rect">
            <a:avLst/>
          </a:prstGeom>
        </p:spPr>
      </p:pic>
      <p:pic>
        <p:nvPicPr>
          <p:cNvPr id="3" name="Obrázek 2" descr="MC900441718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80112" y="1628800"/>
            <a:ext cx="2520280" cy="2520280"/>
          </a:xfrm>
          <a:prstGeom prst="rect">
            <a:avLst/>
          </a:prstGeom>
        </p:spPr>
      </p:pic>
      <p:pic>
        <p:nvPicPr>
          <p:cNvPr id="4" name="Obrázek 3" descr="MC900436891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067944" y="4653136"/>
            <a:ext cx="1714500" cy="1714500"/>
          </a:xfrm>
          <a:prstGeom prst="rect">
            <a:avLst/>
          </a:prstGeom>
        </p:spPr>
      </p:pic>
      <p:pic>
        <p:nvPicPr>
          <p:cNvPr id="5" name="Obrázek 4" descr="MC900193474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55576" y="4797152"/>
            <a:ext cx="1800200" cy="120827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476672"/>
            <a:ext cx="1774702" cy="2042520"/>
          </a:xfrm>
          <a:prstGeom prst="rect">
            <a:avLst/>
          </a:prstGeom>
        </p:spPr>
      </p:pic>
      <p:sp>
        <p:nvSpPr>
          <p:cNvPr id="7" name="Obláček 6"/>
          <p:cNvSpPr/>
          <p:nvPr/>
        </p:nvSpPr>
        <p:spPr>
          <a:xfrm>
            <a:off x="3347864" y="260648"/>
            <a:ext cx="4896544" cy="1008112"/>
          </a:xfrm>
          <a:prstGeom prst="cloudCallout">
            <a:avLst>
              <a:gd name="adj1" fmla="val -72921"/>
              <a:gd name="adj2" fmla="val 34041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WHAT ARE THEY?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940152" y="3789040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  <a:latin typeface="Comic Sans MS" pitchFamily="66" charset="0"/>
              </a:rPr>
              <a:t>BANANA</a:t>
            </a:r>
            <a:r>
              <a:rPr lang="cs-CZ" sz="3600" b="1" dirty="0" smtClean="0">
                <a:solidFill>
                  <a:srgbClr val="FF0000"/>
                </a:solidFill>
                <a:latin typeface="Comic Sans MS" pitchFamily="66" charset="0"/>
              </a:rPr>
              <a:t>S</a:t>
            </a:r>
            <a:endParaRPr lang="cs-CZ" sz="36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55776" y="1772816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  <a:latin typeface="Comic Sans MS" pitchFamily="66" charset="0"/>
              </a:rPr>
              <a:t>PLUM</a:t>
            </a:r>
            <a:r>
              <a:rPr lang="cs-CZ" sz="3600" b="1" dirty="0" smtClean="0">
                <a:solidFill>
                  <a:srgbClr val="FF0000"/>
                </a:solidFill>
                <a:latin typeface="Comic Sans MS" pitchFamily="66" charset="0"/>
              </a:rPr>
              <a:t>S</a:t>
            </a:r>
            <a:endParaRPr lang="cs-CZ" sz="36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907704" y="4293096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  <a:latin typeface="Comic Sans MS" pitchFamily="66" charset="0"/>
              </a:rPr>
              <a:t>LEMON</a:t>
            </a:r>
            <a:r>
              <a:rPr lang="cs-CZ" sz="3600" b="1" dirty="0" smtClean="0">
                <a:solidFill>
                  <a:srgbClr val="FF0000"/>
                </a:solidFill>
                <a:latin typeface="Comic Sans MS" pitchFamily="66" charset="0"/>
              </a:rPr>
              <a:t>S</a:t>
            </a:r>
            <a:endParaRPr lang="cs-CZ" sz="36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796136" y="5517232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  <a:latin typeface="Comic Sans MS" pitchFamily="66" charset="0"/>
              </a:rPr>
              <a:t>CHERRY</a:t>
            </a:r>
            <a:endParaRPr lang="cs-CZ" sz="36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96136" y="5517232"/>
            <a:ext cx="2736304" cy="64633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  <a:latin typeface="Comic Sans MS" pitchFamily="66" charset="0"/>
              </a:rPr>
              <a:t>CHERRIE</a:t>
            </a:r>
            <a:r>
              <a:rPr lang="cs-CZ" sz="3600" b="1" dirty="0" smtClean="0">
                <a:solidFill>
                  <a:srgbClr val="FF0000"/>
                </a:solidFill>
                <a:latin typeface="Comic Sans MS" pitchFamily="66" charset="0"/>
              </a:rPr>
              <a:t>S</a:t>
            </a:r>
            <a:endParaRPr lang="cs-CZ" sz="36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C900436899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1560" y="5733256"/>
            <a:ext cx="720080" cy="720080"/>
          </a:xfrm>
          <a:prstGeom prst="rect">
            <a:avLst/>
          </a:prstGeom>
        </p:spPr>
      </p:pic>
      <p:pic>
        <p:nvPicPr>
          <p:cNvPr id="3" name="Obrázek 2" descr="MC900441708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668344" y="4221088"/>
            <a:ext cx="1224136" cy="1224136"/>
          </a:xfrm>
          <a:prstGeom prst="rect">
            <a:avLst/>
          </a:prstGeom>
        </p:spPr>
      </p:pic>
      <p:pic>
        <p:nvPicPr>
          <p:cNvPr id="4" name="Obrázek 3" descr="MC900193516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668344" y="2636912"/>
            <a:ext cx="1095128" cy="1512168"/>
          </a:xfrm>
          <a:prstGeom prst="rect">
            <a:avLst/>
          </a:prstGeom>
        </p:spPr>
      </p:pic>
      <p:pic>
        <p:nvPicPr>
          <p:cNvPr id="5" name="Obrázek 4" descr="MC900193464.WM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23528" y="3140968"/>
            <a:ext cx="1296144" cy="1319588"/>
          </a:xfrm>
          <a:prstGeom prst="rect">
            <a:avLst/>
          </a:prstGeom>
        </p:spPr>
      </p:pic>
      <p:pic>
        <p:nvPicPr>
          <p:cNvPr id="6" name="Obrázek 5" descr="MC900193528.WM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452320" y="5517232"/>
            <a:ext cx="1456469" cy="1080120"/>
          </a:xfrm>
          <a:prstGeom prst="rect">
            <a:avLst/>
          </a:prstGeom>
        </p:spPr>
      </p:pic>
      <p:pic>
        <p:nvPicPr>
          <p:cNvPr id="7" name="Obrázek 6" descr="MC900441718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 rot="15879704">
            <a:off x="7127776" y="260648"/>
            <a:ext cx="2016224" cy="2016224"/>
          </a:xfrm>
          <a:prstGeom prst="rect">
            <a:avLst/>
          </a:prstGeom>
        </p:spPr>
      </p:pic>
      <p:pic>
        <p:nvPicPr>
          <p:cNvPr id="8" name="Obrázek 7" descr="MC900436891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467544" y="1916832"/>
            <a:ext cx="1237828" cy="1237828"/>
          </a:xfrm>
          <a:prstGeom prst="rect">
            <a:avLst/>
          </a:prstGeom>
        </p:spPr>
      </p:pic>
      <p:pic>
        <p:nvPicPr>
          <p:cNvPr id="9" name="Obrázek 8" descr="MC900193474.WMF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323528" y="4725144"/>
            <a:ext cx="1368152" cy="918288"/>
          </a:xfrm>
          <a:prstGeom prst="rect">
            <a:avLst/>
          </a:prstGeom>
        </p:spPr>
      </p:pic>
      <p:sp>
        <p:nvSpPr>
          <p:cNvPr id="10" name="Obláček 9"/>
          <p:cNvSpPr/>
          <p:nvPr/>
        </p:nvSpPr>
        <p:spPr>
          <a:xfrm>
            <a:off x="3347864" y="260648"/>
            <a:ext cx="2376264" cy="1080120"/>
          </a:xfrm>
          <a:prstGeom prst="cloudCallout">
            <a:avLst>
              <a:gd name="adj1" fmla="val -96009"/>
              <a:gd name="adj2" fmla="val 4085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MATCH.</a:t>
            </a: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88640"/>
            <a:ext cx="1626722" cy="1872208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3007684" y="6102101"/>
            <a:ext cx="2952328" cy="510778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 STRAWBERRY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563888" y="6130855"/>
            <a:ext cx="1944216" cy="510778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AN APPLE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511740" y="6057292"/>
            <a:ext cx="1944216" cy="510778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CHERRIES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540224" y="6102101"/>
            <a:ext cx="1944216" cy="510778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BANANAS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301364" y="6086574"/>
            <a:ext cx="2160240" cy="510778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AN ORANGE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779912" y="6036125"/>
            <a:ext cx="1944216" cy="510778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 PEAR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707904" y="5942558"/>
            <a:ext cx="1944216" cy="510778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LEMONS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995936" y="6036125"/>
            <a:ext cx="1728192" cy="510778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PLUMS</a:t>
            </a:r>
            <a:endParaRPr lang="cs-CZ" sz="24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36605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C900084816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91680" y="2348880"/>
            <a:ext cx="6059436" cy="345638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476672"/>
            <a:ext cx="1774702" cy="2042520"/>
          </a:xfrm>
          <a:prstGeom prst="rect">
            <a:avLst/>
          </a:prstGeom>
        </p:spPr>
      </p:pic>
      <p:sp>
        <p:nvSpPr>
          <p:cNvPr id="4" name="Obláček 3"/>
          <p:cNvSpPr/>
          <p:nvPr/>
        </p:nvSpPr>
        <p:spPr>
          <a:xfrm>
            <a:off x="2627784" y="332656"/>
            <a:ext cx="6192688" cy="1224136"/>
          </a:xfrm>
          <a:prstGeom prst="cloudCallout">
            <a:avLst>
              <a:gd name="adj1" fmla="val -57538"/>
              <a:gd name="adj2" fmla="val 15726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PUT … ON THE PLATE.</a:t>
            </a:r>
          </a:p>
        </p:txBody>
      </p:sp>
      <p:pic>
        <p:nvPicPr>
          <p:cNvPr id="5" name="Obrázek 4" descr="MC900436899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9552" y="5301208"/>
            <a:ext cx="720080" cy="720080"/>
          </a:xfrm>
          <a:prstGeom prst="rect">
            <a:avLst/>
          </a:prstGeom>
        </p:spPr>
      </p:pic>
      <p:pic>
        <p:nvPicPr>
          <p:cNvPr id="6" name="Obrázek 5" descr="MC900441708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740352" y="3356992"/>
            <a:ext cx="1224136" cy="1224136"/>
          </a:xfrm>
          <a:prstGeom prst="rect">
            <a:avLst/>
          </a:prstGeom>
        </p:spPr>
      </p:pic>
      <p:pic>
        <p:nvPicPr>
          <p:cNvPr id="7" name="Obrázek 6" descr="MC900193516.WM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668344" y="1556792"/>
            <a:ext cx="1095128" cy="1512168"/>
          </a:xfrm>
          <a:prstGeom prst="rect">
            <a:avLst/>
          </a:prstGeom>
        </p:spPr>
      </p:pic>
      <p:pic>
        <p:nvPicPr>
          <p:cNvPr id="8" name="Obrázek 7" descr="MC900193464.WM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95536" y="2492896"/>
            <a:ext cx="1296144" cy="1319588"/>
          </a:xfrm>
          <a:prstGeom prst="rect">
            <a:avLst/>
          </a:prstGeom>
        </p:spPr>
      </p:pic>
      <p:pic>
        <p:nvPicPr>
          <p:cNvPr id="9" name="Obrázek 8" descr="MC900193528.WMF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228184" y="1556792"/>
            <a:ext cx="1456469" cy="1080120"/>
          </a:xfrm>
          <a:prstGeom prst="rect">
            <a:avLst/>
          </a:prstGeom>
        </p:spPr>
      </p:pic>
      <p:pic>
        <p:nvPicPr>
          <p:cNvPr id="10" name="Obrázek 9" descr="MC900441718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6804248" y="4733256"/>
            <a:ext cx="2016224" cy="2016224"/>
          </a:xfrm>
          <a:prstGeom prst="rect">
            <a:avLst/>
          </a:prstGeom>
        </p:spPr>
      </p:pic>
      <p:pic>
        <p:nvPicPr>
          <p:cNvPr id="11" name="Obrázek 10" descr="MC900436891.PN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1403648" y="5445224"/>
            <a:ext cx="1237828" cy="1237828"/>
          </a:xfrm>
          <a:prstGeom prst="rect">
            <a:avLst/>
          </a:prstGeom>
        </p:spPr>
      </p:pic>
      <p:pic>
        <p:nvPicPr>
          <p:cNvPr id="12" name="Obrázek 11" descr="MC900193474.WMF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251520" y="4293096"/>
            <a:ext cx="1368152" cy="9182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476672"/>
            <a:ext cx="1774702" cy="2042520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3419872" y="476672"/>
            <a:ext cx="3744416" cy="936104"/>
          </a:xfrm>
          <a:prstGeom prst="cloudCallout">
            <a:avLst>
              <a:gd name="adj1" fmla="val -83086"/>
              <a:gd name="adj2" fmla="val 23240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WHAT IS IT?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411760" y="2492896"/>
            <a:ext cx="40324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S _ _ _ _ _ _ _ _ Y</a:t>
            </a:r>
            <a:endParaRPr lang="cs-CZ" sz="28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3356992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  <a:latin typeface="Comic Sans MS" pitchFamily="66" charset="0"/>
              </a:rPr>
              <a:t>P _ _ M</a:t>
            </a:r>
            <a:endParaRPr lang="cs-CZ" sz="2800" b="1" dirty="0">
              <a:solidFill>
                <a:srgbClr val="00B0F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03848" y="3789040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  <a:latin typeface="Comic Sans MS" pitchFamily="66" charset="0"/>
              </a:rPr>
              <a:t>O _ _ _ _ E</a:t>
            </a:r>
            <a:endParaRPr lang="cs-CZ" sz="2800" b="1" dirty="0">
              <a:solidFill>
                <a:srgbClr val="FFC000"/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372200" y="3140968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latin typeface="Comic Sans MS" pitchFamily="66" charset="0"/>
              </a:rPr>
              <a:t>L _ _ _ N</a:t>
            </a:r>
            <a:endParaRPr lang="cs-CZ" sz="28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59632" y="4725144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Comic Sans MS" pitchFamily="66" charset="0"/>
              </a:rPr>
              <a:t>P _ _ R</a:t>
            </a:r>
            <a:endParaRPr lang="cs-CZ" sz="2800" b="1" dirty="0">
              <a:solidFill>
                <a:srgbClr val="00B050"/>
              </a:solidFill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52120" y="4509120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66"/>
                </a:solidFill>
                <a:latin typeface="Comic Sans MS" pitchFamily="66" charset="0"/>
              </a:rPr>
              <a:t>CH _ _ _ Y</a:t>
            </a:r>
            <a:endParaRPr lang="cs-CZ" sz="28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79912" y="5445224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  <a:latin typeface="Comic Sans MS" pitchFamily="66" charset="0"/>
              </a:rPr>
              <a:t>B _ _ _ _ A</a:t>
            </a:r>
            <a:endParaRPr lang="cs-CZ" sz="2800" b="1" dirty="0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228184" y="1700808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C3300"/>
                </a:solidFill>
                <a:latin typeface="Comic Sans MS" pitchFamily="66" charset="0"/>
              </a:rPr>
              <a:t>A _ _ _ E</a:t>
            </a:r>
            <a:endParaRPr lang="cs-CZ" sz="2800" b="1" dirty="0">
              <a:solidFill>
                <a:srgbClr val="CC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476672"/>
            <a:ext cx="1774702" cy="2042520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3419872" y="476672"/>
            <a:ext cx="3744416" cy="936104"/>
          </a:xfrm>
          <a:prstGeom prst="cloudCallout">
            <a:avLst>
              <a:gd name="adj1" fmla="val -83086"/>
              <a:gd name="adj2" fmla="val 23240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or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AN?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395536" y="2204864"/>
            <a:ext cx="8352928" cy="4365104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cs-CZ" sz="3600" b="1" dirty="0" smtClean="0">
                <a:solidFill>
                  <a:srgbClr val="7030A0"/>
                </a:solidFill>
                <a:latin typeface="Comic Sans MS" pitchFamily="66" charset="0"/>
              </a:rPr>
              <a:t>__ </a:t>
            </a:r>
            <a:r>
              <a:rPr lang="cs-CZ" sz="3600" b="1" dirty="0" err="1" smtClean="0">
                <a:solidFill>
                  <a:srgbClr val="7030A0"/>
                </a:solidFill>
                <a:latin typeface="Comic Sans MS" pitchFamily="66" charset="0"/>
              </a:rPr>
              <a:t>plum</a:t>
            </a:r>
            <a:r>
              <a:rPr lang="cs-CZ" sz="3600" b="1" dirty="0" smtClean="0">
                <a:solidFill>
                  <a:srgbClr val="7030A0"/>
                </a:solidFill>
                <a:latin typeface="Comic Sans MS" pitchFamily="66" charset="0"/>
              </a:rPr>
              <a:t>, __ </a:t>
            </a:r>
            <a:r>
              <a:rPr lang="cs-CZ" sz="3600" b="1" dirty="0" err="1" smtClean="0">
                <a:solidFill>
                  <a:srgbClr val="7030A0"/>
                </a:solidFill>
                <a:latin typeface="Comic Sans MS" pitchFamily="66" charset="0"/>
              </a:rPr>
              <a:t>banana</a:t>
            </a:r>
            <a:r>
              <a:rPr lang="cs-CZ" sz="3600" b="1" dirty="0" smtClean="0">
                <a:solidFill>
                  <a:srgbClr val="7030A0"/>
                </a:solidFill>
                <a:latin typeface="Comic Sans MS" pitchFamily="66" charset="0"/>
              </a:rPr>
              <a:t>, __ </a:t>
            </a:r>
            <a:r>
              <a:rPr lang="cs-CZ" sz="3600" b="1" dirty="0" err="1" smtClean="0">
                <a:solidFill>
                  <a:srgbClr val="7030A0"/>
                </a:solidFill>
                <a:latin typeface="Comic Sans MS" pitchFamily="66" charset="0"/>
              </a:rPr>
              <a:t>apple</a:t>
            </a:r>
            <a:r>
              <a:rPr lang="cs-CZ" sz="3600" b="1" dirty="0" smtClean="0">
                <a:solidFill>
                  <a:srgbClr val="7030A0"/>
                </a:solidFill>
                <a:latin typeface="Comic Sans MS" pitchFamily="66" charset="0"/>
              </a:rPr>
              <a:t>,      __ </a:t>
            </a:r>
            <a:r>
              <a:rPr lang="cs-CZ" sz="3600" b="1" dirty="0" err="1" smtClean="0">
                <a:solidFill>
                  <a:srgbClr val="7030A0"/>
                </a:solidFill>
                <a:latin typeface="Comic Sans MS" pitchFamily="66" charset="0"/>
              </a:rPr>
              <a:t>orange</a:t>
            </a:r>
            <a:r>
              <a:rPr lang="cs-CZ" sz="3600" b="1" dirty="0" smtClean="0">
                <a:solidFill>
                  <a:srgbClr val="7030A0"/>
                </a:solidFill>
                <a:latin typeface="Comic Sans MS" pitchFamily="66" charset="0"/>
              </a:rPr>
              <a:t>, ___ </a:t>
            </a:r>
            <a:r>
              <a:rPr lang="cs-CZ" sz="3600" b="1" dirty="0" err="1" smtClean="0">
                <a:solidFill>
                  <a:srgbClr val="7030A0"/>
                </a:solidFill>
                <a:latin typeface="Comic Sans MS" pitchFamily="66" charset="0"/>
              </a:rPr>
              <a:t>cherry</a:t>
            </a:r>
            <a:r>
              <a:rPr lang="cs-CZ" sz="3600" b="1" dirty="0" smtClean="0">
                <a:solidFill>
                  <a:srgbClr val="7030A0"/>
                </a:solidFill>
                <a:latin typeface="Comic Sans MS" pitchFamily="66" charset="0"/>
              </a:rPr>
              <a:t>, __ lemon,    __ </a:t>
            </a:r>
            <a:r>
              <a:rPr lang="cs-CZ" sz="3600" b="1" dirty="0" err="1" smtClean="0">
                <a:solidFill>
                  <a:srgbClr val="7030A0"/>
                </a:solidFill>
                <a:latin typeface="Comic Sans MS" pitchFamily="66" charset="0"/>
              </a:rPr>
              <a:t>strawberry</a:t>
            </a:r>
            <a:r>
              <a:rPr lang="cs-CZ" sz="3600" b="1" dirty="0" smtClean="0">
                <a:solidFill>
                  <a:srgbClr val="7030A0"/>
                </a:solidFill>
                <a:latin typeface="Comic Sans MS" pitchFamily="66" charset="0"/>
              </a:rPr>
              <a:t>, __ </a:t>
            </a:r>
            <a:r>
              <a:rPr lang="cs-CZ" sz="3600" b="1" dirty="0" err="1" smtClean="0">
                <a:solidFill>
                  <a:srgbClr val="7030A0"/>
                </a:solidFill>
                <a:latin typeface="Comic Sans MS" pitchFamily="66" charset="0"/>
              </a:rPr>
              <a:t>pear</a:t>
            </a:r>
            <a:r>
              <a:rPr lang="cs-CZ" sz="3600" b="1" dirty="0" smtClean="0">
                <a:solidFill>
                  <a:srgbClr val="7030A0"/>
                </a:solidFill>
                <a:latin typeface="Comic Sans MS" pitchFamily="66" charset="0"/>
              </a:rPr>
              <a:t>, __ </a:t>
            </a:r>
            <a:r>
              <a:rPr lang="cs-CZ" sz="3600" b="1" dirty="0" err="1" smtClean="0">
                <a:solidFill>
                  <a:srgbClr val="7030A0"/>
                </a:solidFill>
                <a:latin typeface="Comic Sans MS" pitchFamily="66" charset="0"/>
              </a:rPr>
              <a:t>melon</a:t>
            </a:r>
            <a:endParaRPr lang="cs-CZ" sz="3600" b="1" dirty="0" smtClean="0">
              <a:solidFill>
                <a:srgbClr val="7030A0"/>
              </a:solidFill>
              <a:latin typeface="Comic Sans MS" pitchFamily="66" charset="0"/>
            </a:endParaRPr>
          </a:p>
          <a:p>
            <a:pPr>
              <a:lnSpc>
                <a:spcPct val="120000"/>
              </a:lnSpc>
            </a:pPr>
            <a:r>
              <a:rPr lang="cs-CZ" sz="3600" b="1" dirty="0" smtClean="0">
                <a:solidFill>
                  <a:srgbClr val="00FF00"/>
                </a:solidFill>
                <a:latin typeface="Comic Sans MS" pitchFamily="66" charset="0"/>
              </a:rPr>
              <a:t>__ </a:t>
            </a:r>
            <a:r>
              <a:rPr lang="cs-CZ" sz="3600" b="1" dirty="0" err="1" smtClean="0">
                <a:solidFill>
                  <a:srgbClr val="00FF00"/>
                </a:solidFill>
                <a:latin typeface="Comic Sans MS" pitchFamily="66" charset="0"/>
              </a:rPr>
              <a:t>red</a:t>
            </a:r>
            <a:r>
              <a:rPr lang="cs-CZ" sz="3600" b="1" dirty="0" smtClean="0">
                <a:solidFill>
                  <a:srgbClr val="00FF00"/>
                </a:solidFill>
                <a:latin typeface="Comic Sans MS" pitchFamily="66" charset="0"/>
              </a:rPr>
              <a:t> </a:t>
            </a:r>
            <a:r>
              <a:rPr lang="cs-CZ" sz="3600" b="1" dirty="0" err="1" smtClean="0">
                <a:solidFill>
                  <a:srgbClr val="00FF00"/>
                </a:solidFill>
                <a:latin typeface="Comic Sans MS" pitchFamily="66" charset="0"/>
              </a:rPr>
              <a:t>apple</a:t>
            </a:r>
            <a:r>
              <a:rPr lang="cs-CZ" sz="3600" b="1" dirty="0" smtClean="0">
                <a:solidFill>
                  <a:srgbClr val="00FF00"/>
                </a:solidFill>
                <a:latin typeface="Comic Sans MS" pitchFamily="66" charset="0"/>
              </a:rPr>
              <a:t>, __ </a:t>
            </a:r>
            <a:r>
              <a:rPr lang="cs-CZ" sz="3600" b="1" dirty="0" err="1" smtClean="0">
                <a:solidFill>
                  <a:srgbClr val="00FF00"/>
                </a:solidFill>
                <a:latin typeface="Comic Sans MS" pitchFamily="66" charset="0"/>
              </a:rPr>
              <a:t>orange</a:t>
            </a:r>
            <a:r>
              <a:rPr lang="cs-CZ" sz="3600" b="1" dirty="0" smtClean="0">
                <a:solidFill>
                  <a:srgbClr val="00FF00"/>
                </a:solidFill>
                <a:latin typeface="Comic Sans MS" pitchFamily="66" charset="0"/>
              </a:rPr>
              <a:t> </a:t>
            </a:r>
            <a:r>
              <a:rPr lang="cs-CZ" sz="3600" b="1" dirty="0" err="1" smtClean="0">
                <a:solidFill>
                  <a:srgbClr val="00FF00"/>
                </a:solidFill>
                <a:latin typeface="Comic Sans MS" pitchFamily="66" charset="0"/>
              </a:rPr>
              <a:t>apple</a:t>
            </a:r>
            <a:r>
              <a:rPr lang="cs-CZ" sz="3600" b="1" dirty="0" smtClean="0">
                <a:solidFill>
                  <a:srgbClr val="00FF00"/>
                </a:solidFill>
                <a:latin typeface="Comic Sans MS" pitchFamily="66" charset="0"/>
              </a:rPr>
              <a:t>, </a:t>
            </a:r>
          </a:p>
          <a:p>
            <a:pPr>
              <a:lnSpc>
                <a:spcPct val="120000"/>
              </a:lnSpc>
              <a:buNone/>
            </a:pPr>
            <a:r>
              <a:rPr lang="cs-CZ" sz="3600" b="1" dirty="0" smtClean="0">
                <a:solidFill>
                  <a:srgbClr val="00FF00"/>
                </a:solidFill>
                <a:latin typeface="Comic Sans MS" pitchFamily="66" charset="0"/>
              </a:rPr>
              <a:t> __ green </a:t>
            </a:r>
            <a:r>
              <a:rPr lang="cs-CZ" sz="3600" b="1" dirty="0" err="1" smtClean="0">
                <a:solidFill>
                  <a:srgbClr val="00FF00"/>
                </a:solidFill>
                <a:latin typeface="Comic Sans MS" pitchFamily="66" charset="0"/>
              </a:rPr>
              <a:t>pear</a:t>
            </a:r>
            <a:r>
              <a:rPr lang="cs-CZ" sz="3600" b="1" dirty="0" smtClean="0">
                <a:solidFill>
                  <a:srgbClr val="00FF00"/>
                </a:solidFill>
                <a:latin typeface="Comic Sans MS" pitchFamily="66" charset="0"/>
              </a:rPr>
              <a:t>, __ </a:t>
            </a:r>
            <a:r>
              <a:rPr lang="cs-CZ" sz="3600" b="1" dirty="0" err="1" smtClean="0">
                <a:solidFill>
                  <a:srgbClr val="00FF00"/>
                </a:solidFill>
                <a:latin typeface="Comic Sans MS" pitchFamily="66" charset="0"/>
              </a:rPr>
              <a:t>yellow</a:t>
            </a:r>
            <a:r>
              <a:rPr lang="cs-CZ" sz="3600" b="1" dirty="0" smtClean="0">
                <a:solidFill>
                  <a:srgbClr val="00FF00"/>
                </a:solidFill>
                <a:latin typeface="Comic Sans MS" pitchFamily="66" charset="0"/>
              </a:rPr>
              <a:t> lemon, __ </a:t>
            </a:r>
            <a:r>
              <a:rPr lang="cs-CZ" sz="3600" b="1" dirty="0" err="1" smtClean="0">
                <a:solidFill>
                  <a:srgbClr val="00FF00"/>
                </a:solidFill>
                <a:latin typeface="Comic Sans MS" pitchFamily="66" charset="0"/>
              </a:rPr>
              <a:t>blue</a:t>
            </a:r>
            <a:r>
              <a:rPr lang="cs-CZ" sz="3600" b="1" dirty="0" smtClean="0">
                <a:solidFill>
                  <a:srgbClr val="00FF00"/>
                </a:solidFill>
                <a:latin typeface="Comic Sans MS" pitchFamily="66" charset="0"/>
              </a:rPr>
              <a:t> </a:t>
            </a:r>
            <a:r>
              <a:rPr lang="cs-CZ" sz="3600" b="1" dirty="0" err="1" smtClean="0">
                <a:solidFill>
                  <a:srgbClr val="00FF00"/>
                </a:solidFill>
                <a:latin typeface="Comic Sans MS" pitchFamily="66" charset="0"/>
              </a:rPr>
              <a:t>plum</a:t>
            </a:r>
            <a:r>
              <a:rPr lang="cs-CZ" sz="3600" b="1" dirty="0" smtClean="0">
                <a:solidFill>
                  <a:srgbClr val="00FF00"/>
                </a:solidFill>
                <a:latin typeface="Comic Sans MS" pitchFamily="66" charset="0"/>
              </a:rPr>
              <a:t>, __ </a:t>
            </a:r>
            <a:r>
              <a:rPr lang="cs-CZ" sz="3600" b="1" dirty="0" err="1" smtClean="0">
                <a:solidFill>
                  <a:srgbClr val="00FF00"/>
                </a:solidFill>
                <a:latin typeface="Comic Sans MS" pitchFamily="66" charset="0"/>
              </a:rPr>
              <a:t>orange</a:t>
            </a:r>
            <a:r>
              <a:rPr lang="cs-CZ" sz="3600" b="1" dirty="0" smtClean="0">
                <a:solidFill>
                  <a:srgbClr val="00FF00"/>
                </a:solidFill>
                <a:latin typeface="Comic Sans MS" pitchFamily="66" charset="0"/>
              </a:rPr>
              <a:t> </a:t>
            </a:r>
            <a:r>
              <a:rPr lang="cs-CZ" sz="3600" b="1" dirty="0" err="1" smtClean="0">
                <a:solidFill>
                  <a:srgbClr val="00FF00"/>
                </a:solidFill>
                <a:latin typeface="Comic Sans MS" pitchFamily="66" charset="0"/>
              </a:rPr>
              <a:t>orange</a:t>
            </a:r>
            <a:endParaRPr lang="cs-CZ" sz="3600" b="1" dirty="0">
              <a:solidFill>
                <a:srgbClr val="00FF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96336" y="1124744"/>
            <a:ext cx="576064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A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748736" y="1277144"/>
            <a:ext cx="576064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A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901136" y="1429544"/>
            <a:ext cx="576064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A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053536" y="1581944"/>
            <a:ext cx="576064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A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205936" y="1734344"/>
            <a:ext cx="576064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A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028384" y="908720"/>
            <a:ext cx="576064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A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358336" y="1886744"/>
            <a:ext cx="576064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A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100392" y="1340768"/>
            <a:ext cx="576064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A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316416" y="980728"/>
            <a:ext cx="576064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A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316416" y="1484784"/>
            <a:ext cx="576064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A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244408" y="1988840"/>
            <a:ext cx="576064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A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100392" y="4293096"/>
            <a:ext cx="828600" cy="578882"/>
          </a:xfrm>
          <a:prstGeom prst="roundRect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AN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8100392" y="4509120"/>
            <a:ext cx="828600" cy="578882"/>
          </a:xfrm>
          <a:prstGeom prst="roundRect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AN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8100392" y="4653136"/>
            <a:ext cx="828600" cy="578882"/>
          </a:xfrm>
          <a:prstGeom prst="roundRect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AN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8100392" y="4365104"/>
            <a:ext cx="828600" cy="578882"/>
          </a:xfrm>
          <a:prstGeom prst="roundRect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AN</a:t>
            </a:r>
            <a:endParaRPr lang="cs-CZ" sz="28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072799"/>
            <a:ext cx="8173355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Obrazový materiál čerpaný  z otevřené galerie na </a:t>
            </a:r>
          </a:p>
          <a:p>
            <a:r>
              <a:rPr lang="cs-CZ" sz="2400" dirty="0" smtClean="0"/>
              <a:t>www -  </a:t>
            </a:r>
            <a:r>
              <a:rPr lang="cs-CZ" sz="2400" dirty="0" smtClean="0">
                <a:hlinkClick r:id="rId2"/>
              </a:rPr>
              <a:t>http://office.microsoft.com</a:t>
            </a:r>
            <a:r>
              <a:rPr lang="cs-CZ" sz="2400" dirty="0" smtClean="0"/>
              <a:t> 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MC900411642 (kočka Linda)           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MC900084816 (talíř)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MC900441708 (jablko)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MC900193528 (švestky)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MC900193464 (pomeranč)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MC900436899 (jahoda)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MC900193516 (hruška)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MC900441718 (banány)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MC900436891 (třešně)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MC900193474 (citróny)</a:t>
            </a:r>
          </a:p>
        </p:txBody>
      </p:sp>
      <p:sp>
        <p:nvSpPr>
          <p:cNvPr id="3" name="Obdélník 2"/>
          <p:cNvSpPr/>
          <p:nvPr/>
        </p:nvSpPr>
        <p:spPr>
          <a:xfrm>
            <a:off x="1300303" y="241802"/>
            <a:ext cx="66967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dirty="0" smtClean="0"/>
              <a:t>Použité zdroje: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11043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>
    <a:spDef>
      <a:spPr>
        <a:solidFill>
          <a:srgbClr val="00B0F0"/>
        </a:solidFill>
        <a:ln>
          <a:solidFill>
            <a:schemeClr val="tx1"/>
          </a:solidFill>
        </a:ln>
      </a:spPr>
      <a:bodyPr rtlCol="0" anchor="ctr"/>
      <a:lstStyle>
        <a:defPPr algn="ctr">
          <a:defRPr sz="2400" b="1" dirty="0" smtClean="0">
            <a:solidFill>
              <a:schemeClr val="tx1"/>
            </a:solidFill>
            <a:latin typeface="Comic Sans MS" pitchFamily="66" charset="0"/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2210</TotalTime>
  <Words>325</Words>
  <Application>Microsoft Office PowerPoint</Application>
  <PresentationFormat>Předvádění na obrazovce (4:3)</PresentationFormat>
  <Paragraphs>83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VYJMENOVANÁ  SLOVA PO 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pc</cp:lastModifiedBy>
  <cp:revision>181</cp:revision>
  <dcterms:created xsi:type="dcterms:W3CDTF">2012-09-11T13:55:05Z</dcterms:created>
  <dcterms:modified xsi:type="dcterms:W3CDTF">2013-04-22T08:29:34Z</dcterms:modified>
</cp:coreProperties>
</file>