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8" r:id="rId2"/>
    <p:sldId id="275" r:id="rId3"/>
    <p:sldId id="269" r:id="rId4"/>
    <p:sldId id="428" r:id="rId5"/>
    <p:sldId id="424" r:id="rId6"/>
    <p:sldId id="419" r:id="rId7"/>
    <p:sldId id="425" r:id="rId8"/>
    <p:sldId id="423" r:id="rId9"/>
    <p:sldId id="427" r:id="rId10"/>
    <p:sldId id="27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8BBA84B7-E3CC-46EA-B96C-F2E9867EF1E5}">
          <p14:sldIdLst>
            <p14:sldId id="258"/>
            <p14:sldId id="275"/>
            <p14:sldId id="269"/>
            <p14:sldId id="428"/>
            <p14:sldId id="424"/>
            <p14:sldId id="419"/>
            <p14:sldId id="425"/>
            <p14:sldId id="423"/>
            <p14:sldId id="427"/>
          </p14:sldIdLst>
        </p14:section>
        <p14:section name="Oddíl bez názvu" id="{3FFA400A-B681-47F4-8C81-DA65089FB352}">
          <p14:sldIdLst>
            <p14:sldId id="27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0066"/>
    <a:srgbClr val="CC9900"/>
    <a:srgbClr val="00FF00"/>
    <a:srgbClr val="FF6600"/>
    <a:srgbClr val="CC66FF"/>
    <a:srgbClr val="777777"/>
    <a:srgbClr val="333333"/>
    <a:srgbClr val="FFFF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794" autoAdjust="0"/>
    <p:restoredTop sz="94660"/>
  </p:normalViewPr>
  <p:slideViewPr>
    <p:cSldViewPr>
      <p:cViewPr varScale="1">
        <p:scale>
          <a:sx n="69" d="100"/>
          <a:sy n="69" d="100"/>
        </p:scale>
        <p:origin x="-48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4199FD-C0E7-4C1B-9738-0FA9E56F2803}" type="doc">
      <dgm:prSet loTypeId="urn:microsoft.com/office/officeart/2005/8/layout/pyramid2" loCatId="list" qsTypeId="urn:microsoft.com/office/officeart/2005/8/quickstyle/3d2" qsCatId="3D" csTypeId="urn:microsoft.com/office/officeart/2005/8/colors/accent6_5" csCatId="accent6" phldr="1"/>
      <dgm:spPr/>
    </dgm:pt>
    <dgm:pt modelId="{D07A5630-6FBA-4728-88CD-6E1E179CB30C}">
      <dgm:prSet phldrT="[Text]"/>
      <dgm:spPr/>
      <dgm:t>
        <a:bodyPr/>
        <a:lstStyle/>
        <a:p>
          <a:r>
            <a:rPr lang="cs-CZ" dirty="0" smtClean="0"/>
            <a:t>VY_22_ INOVACE_ 23_ ANGLICKÝ JAZYK 3</a:t>
          </a:r>
          <a:endParaRPr lang="cs-CZ" dirty="0"/>
        </a:p>
      </dgm:t>
    </dgm:pt>
    <dgm:pt modelId="{7EB57616-66F3-4467-9250-76FE78DC5222}" type="parTrans" cxnId="{554097B1-6372-441C-B43A-587E418ED2D1}">
      <dgm:prSet/>
      <dgm:spPr/>
      <dgm:t>
        <a:bodyPr/>
        <a:lstStyle/>
        <a:p>
          <a:endParaRPr lang="cs-CZ"/>
        </a:p>
      </dgm:t>
    </dgm:pt>
    <dgm:pt modelId="{FD1FECD4-BE83-4B21-85CD-204D5A5446EB}" type="sibTrans" cxnId="{554097B1-6372-441C-B43A-587E418ED2D1}">
      <dgm:prSet/>
      <dgm:spPr/>
      <dgm:t>
        <a:bodyPr/>
        <a:lstStyle/>
        <a:p>
          <a:endParaRPr lang="cs-CZ"/>
        </a:p>
      </dgm:t>
    </dgm:pt>
    <dgm:pt modelId="{33733867-CCF3-40F1-A592-7074E0CC194F}">
      <dgm:prSet phldrT="[Text]"/>
      <dgm:spPr/>
      <dgm:t>
        <a:bodyPr/>
        <a:lstStyle/>
        <a:p>
          <a:r>
            <a:rPr lang="cs-CZ" dirty="0" smtClean="0"/>
            <a:t>Základní škola a Mateřská škola, Potštejn, okres Rychnov nad Kněžnou</a:t>
          </a:r>
          <a:endParaRPr lang="cs-CZ" dirty="0"/>
        </a:p>
      </dgm:t>
    </dgm:pt>
    <dgm:pt modelId="{DBD3F102-6C4B-417D-80FE-F0884DDB5DBC}" type="parTrans" cxnId="{4CA3EE66-09CF-4AEC-AC2B-3FA826324B18}">
      <dgm:prSet/>
      <dgm:spPr/>
      <dgm:t>
        <a:bodyPr/>
        <a:lstStyle/>
        <a:p>
          <a:endParaRPr lang="cs-CZ"/>
        </a:p>
      </dgm:t>
    </dgm:pt>
    <dgm:pt modelId="{F62F614E-51AE-4410-A674-114EE69B9B09}" type="sibTrans" cxnId="{4CA3EE66-09CF-4AEC-AC2B-3FA826324B18}">
      <dgm:prSet/>
      <dgm:spPr/>
      <dgm:t>
        <a:bodyPr/>
        <a:lstStyle/>
        <a:p>
          <a:endParaRPr lang="cs-CZ"/>
        </a:p>
      </dgm:t>
    </dgm:pt>
    <dgm:pt modelId="{4998EED1-9AAF-4045-BAC6-AA54B1A3E015}">
      <dgm:prSet phldrT="[Text]"/>
      <dgm:spPr/>
      <dgm:t>
        <a:bodyPr/>
        <a:lstStyle/>
        <a:p>
          <a:r>
            <a:rPr lang="cs-CZ" b="1" dirty="0" smtClean="0"/>
            <a:t>TO BE</a:t>
          </a:r>
          <a:endParaRPr lang="cs-CZ" b="1" dirty="0"/>
        </a:p>
      </dgm:t>
    </dgm:pt>
    <dgm:pt modelId="{38B01096-C941-4E60-AE26-CEDA93D579FE}" type="parTrans" cxnId="{DE7522B6-EF0D-4AE1-906E-ACAF2782E47E}">
      <dgm:prSet/>
      <dgm:spPr/>
      <dgm:t>
        <a:bodyPr/>
        <a:lstStyle/>
        <a:p>
          <a:endParaRPr lang="cs-CZ"/>
        </a:p>
      </dgm:t>
    </dgm:pt>
    <dgm:pt modelId="{76CC254E-9CD5-4D04-B6A9-FBC4716F474A}" type="sibTrans" cxnId="{DE7522B6-EF0D-4AE1-906E-ACAF2782E47E}">
      <dgm:prSet/>
      <dgm:spPr/>
      <dgm:t>
        <a:bodyPr/>
        <a:lstStyle/>
        <a:p>
          <a:endParaRPr lang="cs-CZ"/>
        </a:p>
      </dgm:t>
    </dgm:pt>
    <dgm:pt modelId="{E915DD33-C422-48D7-A147-9DF518074CD6}" type="pres">
      <dgm:prSet presAssocID="{D14199FD-C0E7-4C1B-9738-0FA9E56F2803}" presName="compositeShape" presStyleCnt="0">
        <dgm:presLayoutVars>
          <dgm:dir/>
          <dgm:resizeHandles/>
        </dgm:presLayoutVars>
      </dgm:prSet>
      <dgm:spPr/>
    </dgm:pt>
    <dgm:pt modelId="{AA8D1857-C2BD-4E9B-945E-6C696E0FAF33}" type="pres">
      <dgm:prSet presAssocID="{D14199FD-C0E7-4C1B-9738-0FA9E56F2803}" presName="pyramid" presStyleLbl="node1" presStyleIdx="0" presStyleCnt="1" custLinFactNeighborX="-352" custLinFactNeighborY="4297"/>
      <dgm:spPr/>
    </dgm:pt>
    <dgm:pt modelId="{3BAA9B1B-BFD6-4CA9-90A9-730241A0D9F7}" type="pres">
      <dgm:prSet presAssocID="{D14199FD-C0E7-4C1B-9738-0FA9E56F2803}" presName="theList" presStyleCnt="0"/>
      <dgm:spPr/>
    </dgm:pt>
    <dgm:pt modelId="{908BA98C-A95B-4D99-AB45-D03C9BA08086}" type="pres">
      <dgm:prSet presAssocID="{D07A5630-6FBA-4728-88CD-6E1E179CB30C}" presName="aNode" presStyleLbl="fgAcc1" presStyleIdx="0" presStyleCnt="3" custFlipHor="1" custScaleX="21204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9FFE0E-3104-4C28-90A5-34C9081B2D21}" type="pres">
      <dgm:prSet presAssocID="{D07A5630-6FBA-4728-88CD-6E1E179CB30C}" presName="aSpace" presStyleCnt="0"/>
      <dgm:spPr/>
    </dgm:pt>
    <dgm:pt modelId="{ED2230FF-1096-48BA-B691-CB70E3195D4E}" type="pres">
      <dgm:prSet presAssocID="{33733867-CCF3-40F1-A592-7074E0CC194F}" presName="aNode" presStyleLbl="fgAcc1" presStyleIdx="1" presStyleCnt="3" custScaleX="193390" custLinFactNeighborX="-710" custLinFactNeighborY="-984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724FA6-330F-43B7-BA60-483C4E413C56}" type="pres">
      <dgm:prSet presAssocID="{33733867-CCF3-40F1-A592-7074E0CC194F}" presName="aSpace" presStyleCnt="0"/>
      <dgm:spPr/>
    </dgm:pt>
    <dgm:pt modelId="{6E27EA9C-C67C-450A-8A3C-DF1F4862AEAB}" type="pres">
      <dgm:prSet presAssocID="{4998EED1-9AAF-4045-BAC6-AA54B1A3E015}" presName="aNode" presStyleLbl="fgAcc1" presStyleIdx="2" presStyleCnt="3" custScaleX="51480" custScaleY="50155" custLinFactY="26816" custLinFactNeighborX="17620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B3546A-C897-435D-919C-1F74B4E8CF45}" type="pres">
      <dgm:prSet presAssocID="{4998EED1-9AAF-4045-BAC6-AA54B1A3E015}" presName="aSpace" presStyleCnt="0"/>
      <dgm:spPr/>
    </dgm:pt>
  </dgm:ptLst>
  <dgm:cxnLst>
    <dgm:cxn modelId="{BAB37518-A2CF-40BC-A045-DB53E4804F8C}" type="presOf" srcId="{4998EED1-9AAF-4045-BAC6-AA54B1A3E015}" destId="{6E27EA9C-C67C-450A-8A3C-DF1F4862AEAB}" srcOrd="0" destOrd="0" presId="urn:microsoft.com/office/officeart/2005/8/layout/pyramid2"/>
    <dgm:cxn modelId="{94EE9778-D9C9-45FC-BB7C-B89E3D849378}" type="presOf" srcId="{33733867-CCF3-40F1-A592-7074E0CC194F}" destId="{ED2230FF-1096-48BA-B691-CB70E3195D4E}" srcOrd="0" destOrd="0" presId="urn:microsoft.com/office/officeart/2005/8/layout/pyramid2"/>
    <dgm:cxn modelId="{DE7522B6-EF0D-4AE1-906E-ACAF2782E47E}" srcId="{D14199FD-C0E7-4C1B-9738-0FA9E56F2803}" destId="{4998EED1-9AAF-4045-BAC6-AA54B1A3E015}" srcOrd="2" destOrd="0" parTransId="{38B01096-C941-4E60-AE26-CEDA93D579FE}" sibTransId="{76CC254E-9CD5-4D04-B6A9-FBC4716F474A}"/>
    <dgm:cxn modelId="{4CA3EE66-09CF-4AEC-AC2B-3FA826324B18}" srcId="{D14199FD-C0E7-4C1B-9738-0FA9E56F2803}" destId="{33733867-CCF3-40F1-A592-7074E0CC194F}" srcOrd="1" destOrd="0" parTransId="{DBD3F102-6C4B-417D-80FE-F0884DDB5DBC}" sibTransId="{F62F614E-51AE-4410-A674-114EE69B9B09}"/>
    <dgm:cxn modelId="{406BF5DD-5DC7-489F-B790-5DC8EDEBACBA}" type="presOf" srcId="{D14199FD-C0E7-4C1B-9738-0FA9E56F2803}" destId="{E915DD33-C422-48D7-A147-9DF518074CD6}" srcOrd="0" destOrd="0" presId="urn:microsoft.com/office/officeart/2005/8/layout/pyramid2"/>
    <dgm:cxn modelId="{4DC76B2F-2560-45B4-9B7C-CCAD9A85EB04}" type="presOf" srcId="{D07A5630-6FBA-4728-88CD-6E1E179CB30C}" destId="{908BA98C-A95B-4D99-AB45-D03C9BA08086}" srcOrd="0" destOrd="0" presId="urn:microsoft.com/office/officeart/2005/8/layout/pyramid2"/>
    <dgm:cxn modelId="{554097B1-6372-441C-B43A-587E418ED2D1}" srcId="{D14199FD-C0E7-4C1B-9738-0FA9E56F2803}" destId="{D07A5630-6FBA-4728-88CD-6E1E179CB30C}" srcOrd="0" destOrd="0" parTransId="{7EB57616-66F3-4467-9250-76FE78DC5222}" sibTransId="{FD1FECD4-BE83-4B21-85CD-204D5A5446EB}"/>
    <dgm:cxn modelId="{9C7ED98D-F8A7-4850-A2BF-4B1AA2E5CF89}" type="presParOf" srcId="{E915DD33-C422-48D7-A147-9DF518074CD6}" destId="{AA8D1857-C2BD-4E9B-945E-6C696E0FAF33}" srcOrd="0" destOrd="0" presId="urn:microsoft.com/office/officeart/2005/8/layout/pyramid2"/>
    <dgm:cxn modelId="{E5638475-0E91-4CC5-BBC3-CD28C4EC844E}" type="presParOf" srcId="{E915DD33-C422-48D7-A147-9DF518074CD6}" destId="{3BAA9B1B-BFD6-4CA9-90A9-730241A0D9F7}" srcOrd="1" destOrd="0" presId="urn:microsoft.com/office/officeart/2005/8/layout/pyramid2"/>
    <dgm:cxn modelId="{9F988CF5-932B-4382-AED9-940C01C99D24}" type="presParOf" srcId="{3BAA9B1B-BFD6-4CA9-90A9-730241A0D9F7}" destId="{908BA98C-A95B-4D99-AB45-D03C9BA08086}" srcOrd="0" destOrd="0" presId="urn:microsoft.com/office/officeart/2005/8/layout/pyramid2"/>
    <dgm:cxn modelId="{ECCBDBCD-F2B0-420D-A791-0D0CA27F4B49}" type="presParOf" srcId="{3BAA9B1B-BFD6-4CA9-90A9-730241A0D9F7}" destId="{259FFE0E-3104-4C28-90A5-34C9081B2D21}" srcOrd="1" destOrd="0" presId="urn:microsoft.com/office/officeart/2005/8/layout/pyramid2"/>
    <dgm:cxn modelId="{342B0288-40AE-48D9-A850-7728DF9C545A}" type="presParOf" srcId="{3BAA9B1B-BFD6-4CA9-90A9-730241A0D9F7}" destId="{ED2230FF-1096-48BA-B691-CB70E3195D4E}" srcOrd="2" destOrd="0" presId="urn:microsoft.com/office/officeart/2005/8/layout/pyramid2"/>
    <dgm:cxn modelId="{05229D46-ACCB-4816-B0C8-1B7A1CE1D416}" type="presParOf" srcId="{3BAA9B1B-BFD6-4CA9-90A9-730241A0D9F7}" destId="{73724FA6-330F-43B7-BA60-483C4E413C56}" srcOrd="3" destOrd="0" presId="urn:microsoft.com/office/officeart/2005/8/layout/pyramid2"/>
    <dgm:cxn modelId="{34FEBC02-CCA6-48B2-A15F-A19CE023DFFD}" type="presParOf" srcId="{3BAA9B1B-BFD6-4CA9-90A9-730241A0D9F7}" destId="{6E27EA9C-C67C-450A-8A3C-DF1F4862AEAB}" srcOrd="4" destOrd="0" presId="urn:microsoft.com/office/officeart/2005/8/layout/pyramid2"/>
    <dgm:cxn modelId="{B6BE8715-F0C4-4078-BE63-0511D67E39B0}" type="presParOf" srcId="{3BAA9B1B-BFD6-4CA9-90A9-730241A0D9F7}" destId="{17B3546A-C897-435D-919C-1F74B4E8CF45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8D1857-C2BD-4E9B-945E-6C696E0FAF33}">
      <dsp:nvSpPr>
        <dsp:cNvPr id="0" name=""/>
        <dsp:cNvSpPr/>
      </dsp:nvSpPr>
      <dsp:spPr>
        <a:xfrm>
          <a:off x="700176" y="0"/>
          <a:ext cx="4714907" cy="4714907"/>
        </a:xfrm>
        <a:prstGeom prst="triangle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08BA98C-A95B-4D99-AB45-D03C9BA08086}">
      <dsp:nvSpPr>
        <dsp:cNvPr id="0" name=""/>
        <dsp:cNvSpPr/>
      </dsp:nvSpPr>
      <dsp:spPr>
        <a:xfrm flipH="1">
          <a:off x="1357356" y="474044"/>
          <a:ext cx="6498430" cy="130949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VY_22_ INOVACE_ 23_ ANGLICKÝ JAZYK 3</a:t>
          </a:r>
          <a:endParaRPr lang="cs-CZ" sz="2500" kern="1200" dirty="0"/>
        </a:p>
      </dsp:txBody>
      <dsp:txXfrm>
        <a:off x="1421280" y="537968"/>
        <a:ext cx="6370582" cy="1181644"/>
      </dsp:txXfrm>
    </dsp:sp>
    <dsp:sp modelId="{ED2230FF-1096-48BA-B691-CB70E3195D4E}">
      <dsp:nvSpPr>
        <dsp:cNvPr id="0" name=""/>
        <dsp:cNvSpPr/>
      </dsp:nvSpPr>
      <dsp:spPr>
        <a:xfrm>
          <a:off x="1621410" y="1931106"/>
          <a:ext cx="5926804" cy="130949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Základní škola a Mateřská škola, Potštejn, okres Rychnov nad Kněžnou</a:t>
          </a:r>
          <a:endParaRPr lang="cs-CZ" sz="2500" kern="1200" dirty="0"/>
        </a:p>
      </dsp:txBody>
      <dsp:txXfrm>
        <a:off x="1685334" y="1995030"/>
        <a:ext cx="5798956" cy="1181644"/>
      </dsp:txXfrm>
    </dsp:sp>
    <dsp:sp modelId="{6E27EA9C-C67C-450A-8A3C-DF1F4862AEAB}">
      <dsp:nvSpPr>
        <dsp:cNvPr id="0" name=""/>
        <dsp:cNvSpPr/>
      </dsp:nvSpPr>
      <dsp:spPr>
        <a:xfrm>
          <a:off x="4357719" y="3935241"/>
          <a:ext cx="1577702" cy="65677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b="1" kern="1200" dirty="0" smtClean="0"/>
            <a:t>TO BE</a:t>
          </a:r>
          <a:endParaRPr lang="cs-CZ" sz="2500" b="1" kern="1200" dirty="0"/>
        </a:p>
      </dsp:txBody>
      <dsp:txXfrm>
        <a:off x="4389780" y="3967302"/>
        <a:ext cx="1513580" cy="5926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7A09ECB-B27A-420B-8F6D-770B56A63FD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44777741"/>
              </p:ext>
            </p:extLst>
          </p:nvPr>
        </p:nvGraphicFramePr>
        <p:xfrm>
          <a:off x="214282" y="1785926"/>
          <a:ext cx="8572560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728" y="428605"/>
            <a:ext cx="6715171" cy="128588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Vodorovný svitek 6"/>
          <p:cNvSpPr/>
          <p:nvPr/>
        </p:nvSpPr>
        <p:spPr>
          <a:xfrm>
            <a:off x="3347864" y="4797152"/>
            <a:ext cx="3888432" cy="64294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ysClr val="windowText" lastClr="000000"/>
                </a:solidFill>
              </a:rPr>
              <a:t>Autor: Mgr. Renata Viktorinová</a:t>
            </a:r>
            <a:endParaRPr lang="cs-CZ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10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VYJMENOVANÁ  SLOVA PO 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052736"/>
            <a:ext cx="8363272" cy="561662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cs-CZ" sz="28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OVĚŘENÍ VE VÝUCE: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20.2.2013</a:t>
            </a:r>
          </a:p>
          <a:p>
            <a:pPr marL="45720" indent="0">
              <a:buNone/>
            </a:pP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PŘEDMĚT: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Anglický jazyk       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ROČNÍK: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3.</a:t>
            </a:r>
          </a:p>
          <a:p>
            <a:pPr marL="45720" indent="0">
              <a:buNone/>
            </a:pP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KLÍČOVÁ SLOVA: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I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am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you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are, he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she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it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we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are,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they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are</a:t>
            </a:r>
            <a:endParaRPr lang="cs-CZ" sz="2800" b="1" i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ANOTACE: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Žáci se seznamují s časováním slovesa TO BE.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60365" y="332655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atin typeface="Comic Sans MS" pitchFamily="66" charset="0"/>
              </a:rPr>
              <a:t>TO BE</a:t>
            </a:r>
            <a:endParaRPr lang="cs-CZ" sz="48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31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340768"/>
            <a:ext cx="3536696" cy="4070416"/>
          </a:xfrm>
          <a:prstGeom prst="rect">
            <a:avLst/>
          </a:prstGeom>
        </p:spPr>
      </p:pic>
      <p:sp>
        <p:nvSpPr>
          <p:cNvPr id="2" name="Vodorovný svitek 1"/>
          <p:cNvSpPr/>
          <p:nvPr/>
        </p:nvSpPr>
        <p:spPr>
          <a:xfrm>
            <a:off x="4211960" y="4149080"/>
            <a:ext cx="3672408" cy="1800200"/>
          </a:xfrm>
          <a:prstGeom prst="horizontalScrol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TO  BE</a:t>
            </a:r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Obláček 4"/>
          <p:cNvSpPr/>
          <p:nvPr/>
        </p:nvSpPr>
        <p:spPr>
          <a:xfrm>
            <a:off x="4529563" y="764704"/>
            <a:ext cx="3917903" cy="1584176"/>
          </a:xfrm>
          <a:prstGeom prst="cloudCallout">
            <a:avLst>
              <a:gd name="adj1" fmla="val -68898"/>
              <a:gd name="adj2" fmla="val 65664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  <a:latin typeface="Comic Sans MS" pitchFamily="66" charset="0"/>
              </a:rPr>
              <a:t>HELLO!</a:t>
            </a:r>
            <a:endParaRPr lang="cs-CZ" sz="36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531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32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77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77" tmFilter="0, 0; 0.125,0.2665; 0.25,0.4; 0.375,0.465; 0.5,0.5;  0.625,0.535; 0.75,0.6; 0.875,0.7335; 1,1">
                                          <p:stCondLst>
                                            <p:cond delay="157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88" tmFilter="0, 0; 0.125,0.2665; 0.25,0.4; 0.375,0.465; 0.5,0.5;  0.625,0.535; 0.75,0.6; 0.875,0.7335; 1,1">
                                          <p:stCondLst>
                                            <p:cond delay="314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90" tmFilter="0, 0; 0.125,0.2665; 0.25,0.4; 0.375,0.465; 0.5,0.5;  0.625,0.535; 0.75,0.6; 0.875,0.7335; 1,1">
                                          <p:stCondLst>
                                            <p:cond delay="393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62">
                                          <p:stCondLst>
                                            <p:cond delay="154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394" decel="50000">
                                          <p:stCondLst>
                                            <p:cond delay="160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62">
                                          <p:stCondLst>
                                            <p:cond delay="311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394" decel="50000">
                                          <p:stCondLst>
                                            <p:cond delay="317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62">
                                          <p:stCondLst>
                                            <p:cond delay="3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394" decel="50000">
                                          <p:stCondLst>
                                            <p:cond delay="396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62">
                                          <p:stCondLst>
                                            <p:cond delay="429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394" decel="50000">
                                          <p:stCondLst>
                                            <p:cond delay="43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04664"/>
            <a:ext cx="1440160" cy="1657493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2987824" y="332656"/>
            <a:ext cx="5400600" cy="1152128"/>
          </a:xfrm>
          <a:prstGeom prst="cloudCallout">
            <a:avLst>
              <a:gd name="adj1" fmla="val -64540"/>
              <a:gd name="adj2" fmla="val 6732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DO YOU REMEMBER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PRONOUNS? MATCH.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899592" y="2060848"/>
            <a:ext cx="4536504" cy="432048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Lucy</a:t>
            </a:r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Ann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and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Tom</a:t>
            </a:r>
          </a:p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Matthew</a:t>
            </a:r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My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mother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and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I</a:t>
            </a:r>
          </a:p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My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parents</a:t>
            </a:r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a table</a:t>
            </a:r>
          </a:p>
        </p:txBody>
      </p:sp>
      <p:sp>
        <p:nvSpPr>
          <p:cNvPr id="6" name="Zaoblený obdélník 5"/>
          <p:cNvSpPr/>
          <p:nvPr/>
        </p:nvSpPr>
        <p:spPr>
          <a:xfrm>
            <a:off x="6876256" y="4937510"/>
            <a:ext cx="1440160" cy="633594"/>
          </a:xfrm>
          <a:prstGeom prst="round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HE</a:t>
            </a:r>
          </a:p>
        </p:txBody>
      </p:sp>
      <p:sp>
        <p:nvSpPr>
          <p:cNvPr id="7" name="Zaoblený obdélník 6"/>
          <p:cNvSpPr/>
          <p:nvPr/>
        </p:nvSpPr>
        <p:spPr>
          <a:xfrm>
            <a:off x="6844030" y="4149080"/>
            <a:ext cx="1512168" cy="635079"/>
          </a:xfrm>
          <a:prstGeom prst="round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SHE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6924422" y="1584532"/>
            <a:ext cx="1440160" cy="648072"/>
          </a:xfrm>
          <a:prstGeom prst="round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IT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6804248" y="5733256"/>
            <a:ext cx="1512168" cy="705602"/>
          </a:xfrm>
          <a:prstGeom prst="round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THEY</a:t>
            </a:r>
          </a:p>
        </p:txBody>
      </p:sp>
      <p:sp>
        <p:nvSpPr>
          <p:cNvPr id="10" name="Zaoblený obdélník 9"/>
          <p:cNvSpPr/>
          <p:nvPr/>
        </p:nvSpPr>
        <p:spPr>
          <a:xfrm>
            <a:off x="6876256" y="3309036"/>
            <a:ext cx="1512168" cy="648072"/>
          </a:xfrm>
          <a:prstGeom prst="round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WE</a:t>
            </a:r>
          </a:p>
        </p:txBody>
      </p:sp>
      <p:sp>
        <p:nvSpPr>
          <p:cNvPr id="11" name="Zaoblený obdélník 10"/>
          <p:cNvSpPr/>
          <p:nvPr/>
        </p:nvSpPr>
        <p:spPr>
          <a:xfrm>
            <a:off x="6876256" y="2420888"/>
            <a:ext cx="1512168" cy="672765"/>
          </a:xfrm>
          <a:prstGeom prst="round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THEY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88640"/>
            <a:ext cx="1440160" cy="1657493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4139952" y="260648"/>
            <a:ext cx="3312368" cy="1008112"/>
          </a:xfrm>
          <a:prstGeom prst="cloudCallout">
            <a:avLst>
              <a:gd name="adj1" fmla="val -96129"/>
              <a:gd name="adj2" fmla="val 7528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STUDY.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7" name="Zkosené hrany 36"/>
          <p:cNvSpPr/>
          <p:nvPr/>
        </p:nvSpPr>
        <p:spPr>
          <a:xfrm>
            <a:off x="2339752" y="2204864"/>
            <a:ext cx="1296144" cy="864096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AM</a:t>
            </a:r>
          </a:p>
        </p:txBody>
      </p:sp>
      <p:sp>
        <p:nvSpPr>
          <p:cNvPr id="38" name="Zkosené hrany 37"/>
          <p:cNvSpPr/>
          <p:nvPr/>
        </p:nvSpPr>
        <p:spPr>
          <a:xfrm>
            <a:off x="2411760" y="3429000"/>
            <a:ext cx="1296144" cy="864096"/>
          </a:xfrm>
          <a:prstGeom prst="bevel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ARE</a:t>
            </a:r>
          </a:p>
        </p:txBody>
      </p:sp>
      <p:sp>
        <p:nvSpPr>
          <p:cNvPr id="39" name="Zkosené hrany 38"/>
          <p:cNvSpPr/>
          <p:nvPr/>
        </p:nvSpPr>
        <p:spPr>
          <a:xfrm>
            <a:off x="6660232" y="2132856"/>
            <a:ext cx="1296144" cy="864096"/>
          </a:xfrm>
          <a:prstGeom prst="bevel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ARE</a:t>
            </a:r>
          </a:p>
        </p:txBody>
      </p:sp>
      <p:sp>
        <p:nvSpPr>
          <p:cNvPr id="40" name="Zkosené hrany 39"/>
          <p:cNvSpPr/>
          <p:nvPr/>
        </p:nvSpPr>
        <p:spPr>
          <a:xfrm>
            <a:off x="6660232" y="3429000"/>
            <a:ext cx="1296144" cy="864096"/>
          </a:xfrm>
          <a:prstGeom prst="bevel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ARE</a:t>
            </a:r>
          </a:p>
        </p:txBody>
      </p:sp>
      <p:sp>
        <p:nvSpPr>
          <p:cNvPr id="41" name="Zkosené hrany 40"/>
          <p:cNvSpPr/>
          <p:nvPr/>
        </p:nvSpPr>
        <p:spPr>
          <a:xfrm>
            <a:off x="6732240" y="4797152"/>
            <a:ext cx="1296144" cy="864096"/>
          </a:xfrm>
          <a:prstGeom prst="bevel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ARE</a:t>
            </a:r>
          </a:p>
        </p:txBody>
      </p:sp>
      <p:sp>
        <p:nvSpPr>
          <p:cNvPr id="42" name="Zkosené hrany 41"/>
          <p:cNvSpPr/>
          <p:nvPr/>
        </p:nvSpPr>
        <p:spPr>
          <a:xfrm>
            <a:off x="2411760" y="4941168"/>
            <a:ext cx="1296144" cy="864096"/>
          </a:xfrm>
          <a:prstGeom prst="bevel">
            <a:avLst/>
          </a:prstGeom>
          <a:solidFill>
            <a:srgbClr val="FF00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</a:p>
        </p:txBody>
      </p:sp>
      <p:sp>
        <p:nvSpPr>
          <p:cNvPr id="45" name="Čtyřiadvaceticípá hvězda 44"/>
          <p:cNvSpPr/>
          <p:nvPr/>
        </p:nvSpPr>
        <p:spPr>
          <a:xfrm>
            <a:off x="1115616" y="2060848"/>
            <a:ext cx="1296144" cy="1080120"/>
          </a:xfrm>
          <a:prstGeom prst="star24">
            <a:avLst/>
          </a:prstGeom>
          <a:solidFill>
            <a:srgbClr val="00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</a:p>
        </p:txBody>
      </p:sp>
      <p:sp>
        <p:nvSpPr>
          <p:cNvPr id="46" name="Čtyřiadvaceticípá hvězda 45"/>
          <p:cNvSpPr/>
          <p:nvPr/>
        </p:nvSpPr>
        <p:spPr>
          <a:xfrm>
            <a:off x="539552" y="3284984"/>
            <a:ext cx="2016224" cy="1080120"/>
          </a:xfrm>
          <a:prstGeom prst="star24">
            <a:avLst/>
          </a:prstGeom>
          <a:solidFill>
            <a:srgbClr val="00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YOU</a:t>
            </a:r>
          </a:p>
        </p:txBody>
      </p:sp>
      <p:sp>
        <p:nvSpPr>
          <p:cNvPr id="47" name="Čtyřiadvaceticípá hvězda 46"/>
          <p:cNvSpPr/>
          <p:nvPr/>
        </p:nvSpPr>
        <p:spPr>
          <a:xfrm>
            <a:off x="827584" y="4437112"/>
            <a:ext cx="1584176" cy="936104"/>
          </a:xfrm>
          <a:prstGeom prst="star24">
            <a:avLst/>
          </a:prstGeom>
          <a:solidFill>
            <a:srgbClr val="00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HE</a:t>
            </a:r>
          </a:p>
        </p:txBody>
      </p:sp>
      <p:sp>
        <p:nvSpPr>
          <p:cNvPr id="48" name="Čtyřiadvaceticípá hvězda 47"/>
          <p:cNvSpPr/>
          <p:nvPr/>
        </p:nvSpPr>
        <p:spPr>
          <a:xfrm>
            <a:off x="4860032" y="3356992"/>
            <a:ext cx="2016224" cy="1080120"/>
          </a:xfrm>
          <a:prstGeom prst="star24">
            <a:avLst/>
          </a:prstGeom>
          <a:solidFill>
            <a:srgbClr val="00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YOU</a:t>
            </a:r>
          </a:p>
        </p:txBody>
      </p:sp>
      <p:sp>
        <p:nvSpPr>
          <p:cNvPr id="49" name="Čtyřiadvaceticípá hvězda 48"/>
          <p:cNvSpPr/>
          <p:nvPr/>
        </p:nvSpPr>
        <p:spPr>
          <a:xfrm>
            <a:off x="4860032" y="1988840"/>
            <a:ext cx="2016224" cy="1080120"/>
          </a:xfrm>
          <a:prstGeom prst="star24">
            <a:avLst/>
          </a:prstGeom>
          <a:solidFill>
            <a:srgbClr val="00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WE</a:t>
            </a:r>
          </a:p>
        </p:txBody>
      </p:sp>
      <p:sp>
        <p:nvSpPr>
          <p:cNvPr id="50" name="Čtyřiadvaceticípá hvězda 49"/>
          <p:cNvSpPr/>
          <p:nvPr/>
        </p:nvSpPr>
        <p:spPr>
          <a:xfrm>
            <a:off x="4572000" y="4725144"/>
            <a:ext cx="2448272" cy="1008112"/>
          </a:xfrm>
          <a:prstGeom prst="star24">
            <a:avLst/>
          </a:prstGeom>
          <a:solidFill>
            <a:srgbClr val="00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THEY</a:t>
            </a:r>
          </a:p>
        </p:txBody>
      </p:sp>
      <p:sp>
        <p:nvSpPr>
          <p:cNvPr id="51" name="Čtyřiadvaceticípá hvězda 50"/>
          <p:cNvSpPr/>
          <p:nvPr/>
        </p:nvSpPr>
        <p:spPr>
          <a:xfrm>
            <a:off x="539552" y="5085184"/>
            <a:ext cx="2088232" cy="936104"/>
          </a:xfrm>
          <a:prstGeom prst="star24">
            <a:avLst/>
          </a:prstGeom>
          <a:solidFill>
            <a:srgbClr val="00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SHE</a:t>
            </a:r>
          </a:p>
        </p:txBody>
      </p:sp>
      <p:sp>
        <p:nvSpPr>
          <p:cNvPr id="52" name="Čtyřiadvaceticípá hvězda 51"/>
          <p:cNvSpPr/>
          <p:nvPr/>
        </p:nvSpPr>
        <p:spPr>
          <a:xfrm>
            <a:off x="827584" y="5661248"/>
            <a:ext cx="1584176" cy="936104"/>
          </a:xfrm>
          <a:prstGeom prst="star24">
            <a:avLst/>
          </a:prstGeom>
          <a:solidFill>
            <a:srgbClr val="00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IT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4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3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4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4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20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allAtOnce" animBg="1"/>
      <p:bldP spid="38" grpId="0" build="allAtOnce" animBg="1"/>
      <p:bldP spid="39" grpId="0" build="allAtOnce" animBg="1"/>
      <p:bldP spid="40" grpId="0" build="allAtOnce" animBg="1"/>
      <p:bldP spid="41" grpId="0" build="allAtOnce" animBg="1"/>
      <p:bldP spid="42" grpId="0" build="allAtOnce" animBg="1"/>
      <p:bldP spid="45" grpId="0" build="allAtOnce" animBg="1"/>
      <p:bldP spid="46" grpId="0" build="allAtOnce" animBg="1"/>
      <p:bldP spid="47" grpId="0" build="allAtOnce" animBg="1"/>
      <p:bldP spid="48" grpId="0" build="allAtOnce" animBg="1"/>
      <p:bldP spid="49" grpId="0" build="allAtOnce" animBg="1"/>
      <p:bldP spid="50" grpId="0" build="allAtOnce" animBg="1"/>
      <p:bldP spid="51" grpId="0" build="allAtOnce" animBg="1"/>
      <p:bldP spid="52" grpId="0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04664"/>
            <a:ext cx="1440160" cy="1657493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2627784" y="332656"/>
            <a:ext cx="2448272" cy="648072"/>
          </a:xfrm>
          <a:prstGeom prst="cloudCallout">
            <a:avLst>
              <a:gd name="adj1" fmla="val -78242"/>
              <a:gd name="adj2" fmla="val 53578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MATCH.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Tvar L 3"/>
          <p:cNvSpPr/>
          <p:nvPr/>
        </p:nvSpPr>
        <p:spPr>
          <a:xfrm>
            <a:off x="2915816" y="1772816"/>
            <a:ext cx="1512168" cy="1440160"/>
          </a:xfrm>
          <a:prstGeom prst="corner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AM                  </a:t>
            </a:r>
          </a:p>
        </p:txBody>
      </p:sp>
      <p:sp>
        <p:nvSpPr>
          <p:cNvPr id="8" name="Tvar L 7"/>
          <p:cNvSpPr/>
          <p:nvPr/>
        </p:nvSpPr>
        <p:spPr>
          <a:xfrm>
            <a:off x="683568" y="4509120"/>
            <a:ext cx="1584176" cy="1440160"/>
          </a:xfrm>
          <a:prstGeom prst="corner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</a:p>
        </p:txBody>
      </p:sp>
      <p:sp>
        <p:nvSpPr>
          <p:cNvPr id="9" name="Tvar L 8"/>
          <p:cNvSpPr/>
          <p:nvPr/>
        </p:nvSpPr>
        <p:spPr>
          <a:xfrm>
            <a:off x="5796136" y="1772816"/>
            <a:ext cx="1512168" cy="1440160"/>
          </a:xfrm>
          <a:prstGeom prst="corner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ARE</a:t>
            </a:r>
          </a:p>
        </p:txBody>
      </p:sp>
      <p:grpSp>
        <p:nvGrpSpPr>
          <p:cNvPr id="34" name="Skupina 33"/>
          <p:cNvGrpSpPr/>
          <p:nvPr/>
        </p:nvGrpSpPr>
        <p:grpSpPr>
          <a:xfrm>
            <a:off x="6588224" y="188640"/>
            <a:ext cx="2160240" cy="1440160"/>
            <a:chOff x="539552" y="2276872"/>
            <a:chExt cx="2232248" cy="1512168"/>
          </a:xfrm>
        </p:grpSpPr>
        <p:sp>
          <p:nvSpPr>
            <p:cNvPr id="18" name="Tvar L 17"/>
            <p:cNvSpPr/>
            <p:nvPr/>
          </p:nvSpPr>
          <p:spPr>
            <a:xfrm rot="10800000">
              <a:off x="539552" y="2276872"/>
              <a:ext cx="2232248" cy="1512168"/>
            </a:xfrm>
            <a:prstGeom prst="corner">
              <a:avLst/>
            </a:prstGeom>
            <a:solidFill>
              <a:srgbClr val="FF006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 b="1" dirty="0" smtClean="0">
                <a:solidFill>
                  <a:schemeClr val="tx1"/>
                </a:solidFill>
                <a:latin typeface="Comic Sans MS" pitchFamily="66" charset="0"/>
              </a:endParaRPr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837185" y="2428089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latin typeface="Comic Sans MS" pitchFamily="66" charset="0"/>
                </a:rPr>
                <a:t>I</a:t>
              </a:r>
              <a:endParaRPr lang="cs-CZ" sz="2400" b="1" dirty="0">
                <a:latin typeface="Comic Sans MS" pitchFamily="66" charset="0"/>
              </a:endParaRPr>
            </a:p>
          </p:txBody>
        </p:sp>
      </p:grpSp>
      <p:grpSp>
        <p:nvGrpSpPr>
          <p:cNvPr id="39" name="Skupina 38"/>
          <p:cNvGrpSpPr/>
          <p:nvPr/>
        </p:nvGrpSpPr>
        <p:grpSpPr>
          <a:xfrm>
            <a:off x="6804248" y="188640"/>
            <a:ext cx="2016224" cy="1440160"/>
            <a:chOff x="2987824" y="3140968"/>
            <a:chExt cx="2232248" cy="1512168"/>
          </a:xfrm>
        </p:grpSpPr>
        <p:sp>
          <p:nvSpPr>
            <p:cNvPr id="24" name="Tvar L 23"/>
            <p:cNvSpPr/>
            <p:nvPr/>
          </p:nvSpPr>
          <p:spPr>
            <a:xfrm rot="10800000">
              <a:off x="2987824" y="3140968"/>
              <a:ext cx="2232248" cy="1512168"/>
            </a:xfrm>
            <a:prstGeom prst="corner">
              <a:avLst/>
            </a:prstGeom>
            <a:solidFill>
              <a:srgbClr val="FF006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 b="1" dirty="0" smtClean="0">
                <a:solidFill>
                  <a:schemeClr val="tx1"/>
                </a:solidFill>
                <a:latin typeface="Comic Sans MS" pitchFamily="66" charset="0"/>
              </a:endParaRPr>
            </a:p>
          </p:txBody>
        </p:sp>
        <p:sp>
          <p:nvSpPr>
            <p:cNvPr id="25" name="TextovéPole 24"/>
            <p:cNvSpPr txBox="1"/>
            <p:nvPr/>
          </p:nvSpPr>
          <p:spPr>
            <a:xfrm>
              <a:off x="3386440" y="3367793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latin typeface="Comic Sans MS" pitchFamily="66" charset="0"/>
                </a:rPr>
                <a:t> WE</a:t>
              </a:r>
              <a:endParaRPr lang="cs-CZ" sz="2400" b="1" dirty="0">
                <a:latin typeface="Comic Sans MS" pitchFamily="66" charset="0"/>
              </a:endParaRPr>
            </a:p>
          </p:txBody>
        </p:sp>
      </p:grpSp>
      <p:grpSp>
        <p:nvGrpSpPr>
          <p:cNvPr id="35" name="Skupina 34"/>
          <p:cNvGrpSpPr/>
          <p:nvPr/>
        </p:nvGrpSpPr>
        <p:grpSpPr>
          <a:xfrm>
            <a:off x="7092280" y="260648"/>
            <a:ext cx="1728192" cy="1440160"/>
            <a:chOff x="3779912" y="1412776"/>
            <a:chExt cx="2232248" cy="1512168"/>
          </a:xfrm>
        </p:grpSpPr>
        <p:sp>
          <p:nvSpPr>
            <p:cNvPr id="26" name="Tvar L 25"/>
            <p:cNvSpPr/>
            <p:nvPr/>
          </p:nvSpPr>
          <p:spPr>
            <a:xfrm rot="10800000">
              <a:off x="3779912" y="1412776"/>
              <a:ext cx="2232248" cy="1512168"/>
            </a:xfrm>
            <a:prstGeom prst="corner">
              <a:avLst/>
            </a:prstGeom>
            <a:solidFill>
              <a:srgbClr val="FF006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 b="1" dirty="0" smtClean="0">
                <a:solidFill>
                  <a:schemeClr val="tx1"/>
                </a:solidFill>
                <a:latin typeface="Comic Sans MS" pitchFamily="66" charset="0"/>
              </a:endParaRPr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4355976" y="1628800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latin typeface="Comic Sans MS" pitchFamily="66" charset="0"/>
                </a:rPr>
                <a:t>HE</a:t>
              </a:r>
              <a:endParaRPr lang="cs-CZ" sz="2400" b="1" dirty="0">
                <a:latin typeface="Comic Sans MS" pitchFamily="66" charset="0"/>
              </a:endParaRPr>
            </a:p>
          </p:txBody>
        </p:sp>
      </p:grpSp>
      <p:sp>
        <p:nvSpPr>
          <p:cNvPr id="41" name="Tvar L 40"/>
          <p:cNvSpPr/>
          <p:nvPr/>
        </p:nvSpPr>
        <p:spPr>
          <a:xfrm>
            <a:off x="827584" y="2708920"/>
            <a:ext cx="1512168" cy="1440160"/>
          </a:xfrm>
          <a:prstGeom prst="corner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ARE</a:t>
            </a:r>
          </a:p>
        </p:txBody>
      </p:sp>
      <p:sp>
        <p:nvSpPr>
          <p:cNvPr id="42" name="Tvar L 41"/>
          <p:cNvSpPr/>
          <p:nvPr/>
        </p:nvSpPr>
        <p:spPr>
          <a:xfrm>
            <a:off x="4499992" y="3717032"/>
            <a:ext cx="1584176" cy="1440160"/>
          </a:xfrm>
          <a:prstGeom prst="corner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</a:p>
        </p:txBody>
      </p:sp>
      <p:sp>
        <p:nvSpPr>
          <p:cNvPr id="43" name="Tvar L 42"/>
          <p:cNvSpPr/>
          <p:nvPr/>
        </p:nvSpPr>
        <p:spPr>
          <a:xfrm>
            <a:off x="2699792" y="5157192"/>
            <a:ext cx="1584176" cy="1440160"/>
          </a:xfrm>
          <a:prstGeom prst="corner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</a:p>
        </p:txBody>
      </p:sp>
      <p:sp>
        <p:nvSpPr>
          <p:cNvPr id="44" name="Tvar L 43"/>
          <p:cNvSpPr/>
          <p:nvPr/>
        </p:nvSpPr>
        <p:spPr>
          <a:xfrm>
            <a:off x="6804248" y="3933056"/>
            <a:ext cx="1512168" cy="1440160"/>
          </a:xfrm>
          <a:prstGeom prst="corner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ARE</a:t>
            </a:r>
          </a:p>
        </p:txBody>
      </p:sp>
      <p:grpSp>
        <p:nvGrpSpPr>
          <p:cNvPr id="40" name="Skupina 39"/>
          <p:cNvGrpSpPr/>
          <p:nvPr/>
        </p:nvGrpSpPr>
        <p:grpSpPr>
          <a:xfrm>
            <a:off x="6804248" y="260648"/>
            <a:ext cx="1944216" cy="1440160"/>
            <a:chOff x="539552" y="4437112"/>
            <a:chExt cx="2232248" cy="1512168"/>
          </a:xfrm>
        </p:grpSpPr>
        <p:sp>
          <p:nvSpPr>
            <p:cNvPr id="19" name="Tvar L 18"/>
            <p:cNvSpPr/>
            <p:nvPr/>
          </p:nvSpPr>
          <p:spPr>
            <a:xfrm rot="10800000">
              <a:off x="539552" y="4437112"/>
              <a:ext cx="2232248" cy="1512168"/>
            </a:xfrm>
            <a:prstGeom prst="corner">
              <a:avLst/>
            </a:prstGeom>
            <a:solidFill>
              <a:srgbClr val="FF006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 b="1" dirty="0" smtClean="0">
                <a:solidFill>
                  <a:schemeClr val="tx1"/>
                </a:solidFill>
                <a:latin typeface="Comic Sans MS" pitchFamily="66" charset="0"/>
              </a:endParaRPr>
            </a:p>
          </p:txBody>
        </p:sp>
        <p:sp>
          <p:nvSpPr>
            <p:cNvPr id="21" name="TextovéPole 20"/>
            <p:cNvSpPr txBox="1"/>
            <p:nvPr/>
          </p:nvSpPr>
          <p:spPr>
            <a:xfrm>
              <a:off x="1035608" y="4663937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latin typeface="Comic Sans MS" pitchFamily="66" charset="0"/>
                </a:rPr>
                <a:t>SHE</a:t>
              </a:r>
              <a:endParaRPr lang="cs-CZ" sz="2400" b="1" dirty="0">
                <a:latin typeface="Comic Sans MS" pitchFamily="66" charset="0"/>
              </a:endParaRPr>
            </a:p>
          </p:txBody>
        </p:sp>
      </p:grpSp>
      <p:grpSp>
        <p:nvGrpSpPr>
          <p:cNvPr id="38" name="Skupina 37"/>
          <p:cNvGrpSpPr/>
          <p:nvPr/>
        </p:nvGrpSpPr>
        <p:grpSpPr>
          <a:xfrm>
            <a:off x="6948264" y="260648"/>
            <a:ext cx="1836712" cy="1440160"/>
            <a:chOff x="5267666" y="3583817"/>
            <a:chExt cx="2232248" cy="1512168"/>
          </a:xfrm>
        </p:grpSpPr>
        <p:sp>
          <p:nvSpPr>
            <p:cNvPr id="29" name="Tvar L 28"/>
            <p:cNvSpPr/>
            <p:nvPr/>
          </p:nvSpPr>
          <p:spPr>
            <a:xfrm rot="10800000">
              <a:off x="5267666" y="3583817"/>
              <a:ext cx="2232248" cy="1512168"/>
            </a:xfrm>
            <a:prstGeom prst="corner">
              <a:avLst/>
            </a:prstGeom>
            <a:solidFill>
              <a:srgbClr val="FF006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 b="1" dirty="0" smtClean="0">
                <a:solidFill>
                  <a:schemeClr val="tx1"/>
                </a:solidFill>
                <a:latin typeface="Comic Sans MS" pitchFamily="66" charset="0"/>
              </a:endParaRPr>
            </a:p>
          </p:txBody>
        </p:sp>
        <p:sp>
          <p:nvSpPr>
            <p:cNvPr id="33" name="TextovéPole 32"/>
            <p:cNvSpPr txBox="1"/>
            <p:nvPr/>
          </p:nvSpPr>
          <p:spPr>
            <a:xfrm>
              <a:off x="5530211" y="3810642"/>
              <a:ext cx="1261750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latin typeface="Comic Sans MS" pitchFamily="66" charset="0"/>
                </a:rPr>
                <a:t> YOU</a:t>
              </a:r>
              <a:endParaRPr lang="cs-CZ" sz="2400" b="1" dirty="0">
                <a:latin typeface="Comic Sans MS" pitchFamily="66" charset="0"/>
              </a:endParaRPr>
            </a:p>
          </p:txBody>
        </p:sp>
      </p:grpSp>
      <p:grpSp>
        <p:nvGrpSpPr>
          <p:cNvPr id="37" name="Skupina 36"/>
          <p:cNvGrpSpPr/>
          <p:nvPr/>
        </p:nvGrpSpPr>
        <p:grpSpPr>
          <a:xfrm>
            <a:off x="6948264" y="260648"/>
            <a:ext cx="1728192" cy="1440160"/>
            <a:chOff x="6372200" y="3501008"/>
            <a:chExt cx="2232248" cy="1512168"/>
          </a:xfrm>
        </p:grpSpPr>
        <p:sp>
          <p:nvSpPr>
            <p:cNvPr id="28" name="Tvar L 27"/>
            <p:cNvSpPr/>
            <p:nvPr/>
          </p:nvSpPr>
          <p:spPr>
            <a:xfrm rot="10800000">
              <a:off x="6372200" y="3501008"/>
              <a:ext cx="2232248" cy="1512168"/>
            </a:xfrm>
            <a:prstGeom prst="corner">
              <a:avLst/>
            </a:prstGeom>
            <a:solidFill>
              <a:srgbClr val="FF006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 b="1" dirty="0" smtClean="0">
                <a:solidFill>
                  <a:schemeClr val="tx1"/>
                </a:solidFill>
                <a:latin typeface="Comic Sans MS" pitchFamily="66" charset="0"/>
              </a:endParaRPr>
            </a:p>
          </p:txBody>
        </p:sp>
        <p:sp>
          <p:nvSpPr>
            <p:cNvPr id="32" name="TextovéPole 31"/>
            <p:cNvSpPr txBox="1"/>
            <p:nvPr/>
          </p:nvSpPr>
          <p:spPr>
            <a:xfrm>
              <a:off x="6837252" y="3803442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latin typeface="Comic Sans MS" pitchFamily="66" charset="0"/>
                </a:rPr>
                <a:t> IT</a:t>
              </a:r>
              <a:endParaRPr lang="cs-CZ" sz="2400" b="1" dirty="0">
                <a:latin typeface="Comic Sans MS" pitchFamily="66" charset="0"/>
              </a:endParaRPr>
            </a:p>
          </p:txBody>
        </p:sp>
      </p:grpSp>
      <p:grpSp>
        <p:nvGrpSpPr>
          <p:cNvPr id="36" name="Skupina 35"/>
          <p:cNvGrpSpPr/>
          <p:nvPr/>
        </p:nvGrpSpPr>
        <p:grpSpPr>
          <a:xfrm>
            <a:off x="6876256" y="260648"/>
            <a:ext cx="1872208" cy="1440160"/>
            <a:chOff x="6465210" y="1556792"/>
            <a:chExt cx="2232248" cy="1512168"/>
          </a:xfrm>
        </p:grpSpPr>
        <p:sp>
          <p:nvSpPr>
            <p:cNvPr id="30" name="Tvar L 29"/>
            <p:cNvSpPr/>
            <p:nvPr/>
          </p:nvSpPr>
          <p:spPr>
            <a:xfrm rot="10800000">
              <a:off x="6465210" y="1556792"/>
              <a:ext cx="2232248" cy="1512168"/>
            </a:xfrm>
            <a:prstGeom prst="corner">
              <a:avLst/>
            </a:prstGeom>
            <a:solidFill>
              <a:srgbClr val="FF006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 b="1" dirty="0" smtClean="0">
                <a:solidFill>
                  <a:schemeClr val="tx1"/>
                </a:solidFill>
                <a:latin typeface="Comic Sans MS" pitchFamily="66" charset="0"/>
              </a:endParaRPr>
            </a:p>
          </p:txBody>
        </p:sp>
        <p:sp>
          <p:nvSpPr>
            <p:cNvPr id="31" name="TextovéPole 30"/>
            <p:cNvSpPr txBox="1"/>
            <p:nvPr/>
          </p:nvSpPr>
          <p:spPr>
            <a:xfrm>
              <a:off x="6551066" y="1844824"/>
              <a:ext cx="1521169" cy="4406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latin typeface="Comic Sans MS" pitchFamily="66" charset="0"/>
                </a:rPr>
                <a:t> THEY</a:t>
              </a:r>
              <a:endParaRPr lang="cs-CZ" sz="2400" b="1" dirty="0"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88640"/>
            <a:ext cx="1440160" cy="1657493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2915816" y="332656"/>
            <a:ext cx="3456384" cy="936104"/>
          </a:xfrm>
          <a:prstGeom prst="cloudCallout">
            <a:avLst>
              <a:gd name="adj1" fmla="val -68408"/>
              <a:gd name="adj2" fmla="val 1751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FILL IN.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611560" y="2011680"/>
          <a:ext cx="7920880" cy="457200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960440"/>
                <a:gridCol w="396044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6000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I</a:t>
                      </a:r>
                      <a:endParaRPr lang="cs-CZ" sz="60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err="1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we</a:t>
                      </a:r>
                      <a:endParaRPr lang="cs-CZ" sz="60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6000" b="1" dirty="0" err="1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you</a:t>
                      </a:r>
                      <a:endParaRPr lang="cs-CZ" sz="60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err="1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you</a:t>
                      </a:r>
                      <a:endParaRPr lang="cs-CZ" sz="60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5400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he</a:t>
                      </a:r>
                    </a:p>
                    <a:p>
                      <a:r>
                        <a:rPr lang="cs-CZ" sz="5400" b="1" dirty="0" err="1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she</a:t>
                      </a:r>
                      <a:endParaRPr lang="cs-CZ" sz="5400" b="1" dirty="0" smtClean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  <a:p>
                      <a:r>
                        <a:rPr lang="cs-CZ" sz="5400" b="1" dirty="0" err="1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it</a:t>
                      </a:r>
                      <a:endParaRPr lang="cs-CZ" sz="54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6000" b="1" dirty="0" err="1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they</a:t>
                      </a:r>
                      <a:endParaRPr lang="cs-CZ" sz="60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ovéPole 22"/>
          <p:cNvSpPr txBox="1"/>
          <p:nvPr/>
        </p:nvSpPr>
        <p:spPr>
          <a:xfrm>
            <a:off x="3491880" y="2852936"/>
            <a:ext cx="2016224" cy="51077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66"/>
                </a:solidFill>
                <a:latin typeface="Comic Sans MS" pitchFamily="66" charset="0"/>
              </a:rPr>
              <a:t>MY JSME</a:t>
            </a:r>
            <a:endParaRPr lang="cs-CZ" sz="24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04664"/>
            <a:ext cx="1440160" cy="1657493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3707904" y="404664"/>
            <a:ext cx="3960440" cy="1224136"/>
          </a:xfrm>
          <a:prstGeom prst="cloudCallout">
            <a:avLst>
              <a:gd name="adj1" fmla="val -82412"/>
              <a:gd name="adj2" fmla="val -3036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TRANSLATE 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AND WRITE. 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899592" y="2852936"/>
            <a:ext cx="252028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899592" y="3284984"/>
            <a:ext cx="252028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899592" y="3789040"/>
            <a:ext cx="252028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899592" y="4293096"/>
            <a:ext cx="252028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899592" y="4797152"/>
            <a:ext cx="2592288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899592" y="5301208"/>
            <a:ext cx="2592288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899592" y="5805264"/>
            <a:ext cx="2592288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899592" y="6237312"/>
            <a:ext cx="2592288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5580112" y="3284984"/>
            <a:ext cx="2448272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5580112" y="3789040"/>
            <a:ext cx="2448272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5580112" y="4293096"/>
            <a:ext cx="2448272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5580112" y="4797152"/>
            <a:ext cx="2448272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5580112" y="5301208"/>
            <a:ext cx="2448272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5580112" y="5805264"/>
            <a:ext cx="2448272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5580112" y="6237312"/>
            <a:ext cx="2448272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>
            <a:off x="5580112" y="2852936"/>
            <a:ext cx="2448272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3491880" y="2348880"/>
            <a:ext cx="2016224" cy="51077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7030A0"/>
                </a:solidFill>
                <a:latin typeface="Comic Sans MS" pitchFamily="66" charset="0"/>
              </a:rPr>
              <a:t>JÁ JSEM</a:t>
            </a:r>
            <a:endParaRPr lang="cs-CZ" sz="24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491880" y="3356992"/>
            <a:ext cx="2016224" cy="51077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C000"/>
                </a:solidFill>
                <a:latin typeface="Comic Sans MS" pitchFamily="66" charset="0"/>
              </a:rPr>
              <a:t>ON JE</a:t>
            </a:r>
            <a:endParaRPr lang="cs-CZ" sz="2400" b="1" dirty="0">
              <a:solidFill>
                <a:srgbClr val="FFC000"/>
              </a:solidFill>
              <a:latin typeface="Comic Sans MS" pitchFamily="66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491880" y="3861048"/>
            <a:ext cx="2016224" cy="51077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FF00"/>
                </a:solidFill>
                <a:latin typeface="Comic Sans MS" pitchFamily="66" charset="0"/>
              </a:rPr>
              <a:t>ONI JSOU</a:t>
            </a:r>
            <a:endParaRPr lang="cs-CZ" sz="2400" b="1" dirty="0">
              <a:solidFill>
                <a:srgbClr val="00FF00"/>
              </a:solidFill>
              <a:latin typeface="Comic Sans MS" pitchFamily="66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491880" y="4365104"/>
            <a:ext cx="2016224" cy="51077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ONA JE</a:t>
            </a:r>
            <a:endParaRPr lang="cs-CZ" sz="2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3491880" y="4869160"/>
            <a:ext cx="2016224" cy="51077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FFFF"/>
                </a:solidFill>
                <a:latin typeface="Comic Sans MS" pitchFamily="66" charset="0"/>
              </a:rPr>
              <a:t>TY JSI</a:t>
            </a:r>
            <a:endParaRPr lang="cs-CZ" sz="2400" b="1" dirty="0">
              <a:solidFill>
                <a:srgbClr val="00FFFF"/>
              </a:solidFill>
              <a:latin typeface="Comic Sans MS" pitchFamily="66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3491880" y="5373216"/>
            <a:ext cx="2016224" cy="51077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CC9900"/>
                </a:solidFill>
                <a:latin typeface="Comic Sans MS" pitchFamily="66" charset="0"/>
              </a:rPr>
              <a:t>ONO JE</a:t>
            </a:r>
            <a:endParaRPr lang="cs-CZ" sz="2400" b="1" dirty="0">
              <a:solidFill>
                <a:srgbClr val="CC9900"/>
              </a:solidFill>
              <a:latin typeface="Comic Sans MS" pitchFamily="66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3491880" y="5877272"/>
            <a:ext cx="2016224" cy="51077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B050"/>
                </a:solidFill>
                <a:latin typeface="Comic Sans MS" pitchFamily="66" charset="0"/>
              </a:rPr>
              <a:t>VY JSTE</a:t>
            </a:r>
            <a:endParaRPr lang="cs-CZ" sz="2400" b="1" dirty="0">
              <a:solidFill>
                <a:srgbClr val="00B05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88640"/>
            <a:ext cx="1296144" cy="1491744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3347864" y="332656"/>
            <a:ext cx="3888434" cy="1080119"/>
          </a:xfrm>
          <a:prstGeom prst="cloudCallout">
            <a:avLst>
              <a:gd name="adj1" fmla="val -66316"/>
              <a:gd name="adj2" fmla="val -12216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TRANSLATE.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400887" y="1916832"/>
            <a:ext cx="5179225" cy="648072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JÁ JSEM VELKÝ HOCH</a:t>
            </a:r>
            <a:r>
              <a:rPr lang="cs-CZ" sz="32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359621" y="2857752"/>
            <a:ext cx="3996355" cy="648072"/>
          </a:xfrm>
          <a:prstGeom prst="round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ONA JE MALÁ.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400887" y="3789040"/>
            <a:ext cx="4675170" cy="648072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TY JSI NA FARMĚ.</a:t>
            </a:r>
          </a:p>
        </p:txBody>
      </p:sp>
      <p:sp>
        <p:nvSpPr>
          <p:cNvPr id="10" name="Zaoblený obdélník 9"/>
          <p:cNvSpPr/>
          <p:nvPr/>
        </p:nvSpPr>
        <p:spPr>
          <a:xfrm>
            <a:off x="326440" y="4653136"/>
            <a:ext cx="4173552" cy="648072"/>
          </a:xfrm>
          <a:prstGeom prst="round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MY JSME DĚTI.</a:t>
            </a:r>
            <a:endParaRPr lang="cs-CZ" sz="3200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233561" y="5529456"/>
            <a:ext cx="5274543" cy="648072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ONI JSOU VE ŠKOLE. </a:t>
            </a:r>
            <a:endParaRPr lang="cs-CZ" sz="3200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4499992" y="2852936"/>
            <a:ext cx="3996355" cy="648072"/>
          </a:xfrm>
          <a:prstGeom prst="round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ON JE HODNÝ.</a:t>
            </a:r>
          </a:p>
        </p:txBody>
      </p:sp>
      <p:sp>
        <p:nvSpPr>
          <p:cNvPr id="11" name="Zaoblený obdélník 10"/>
          <p:cNvSpPr/>
          <p:nvPr/>
        </p:nvSpPr>
        <p:spPr>
          <a:xfrm>
            <a:off x="4644008" y="4653136"/>
            <a:ext cx="3996355" cy="648072"/>
          </a:xfrm>
          <a:prstGeom prst="round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ONO JE DLOUHÉ.</a:t>
            </a:r>
          </a:p>
        </p:txBody>
      </p:sp>
      <p:sp>
        <p:nvSpPr>
          <p:cNvPr id="13" name="Zaoblený obdélník 12"/>
          <p:cNvSpPr/>
          <p:nvPr/>
        </p:nvSpPr>
        <p:spPr>
          <a:xfrm>
            <a:off x="5724129" y="1916832"/>
            <a:ext cx="3240360" cy="648072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JSEM DÍVKA.</a:t>
            </a:r>
          </a:p>
        </p:txBody>
      </p:sp>
      <p:sp>
        <p:nvSpPr>
          <p:cNvPr id="14" name="Zaoblený obdélník 13"/>
          <p:cNvSpPr/>
          <p:nvPr/>
        </p:nvSpPr>
        <p:spPr>
          <a:xfrm>
            <a:off x="5652120" y="5517232"/>
            <a:ext cx="3240360" cy="648072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JE DOMA.</a:t>
            </a:r>
          </a:p>
        </p:txBody>
      </p:sp>
      <p:sp>
        <p:nvSpPr>
          <p:cNvPr id="15" name="Zaoblený obdélník 14"/>
          <p:cNvSpPr/>
          <p:nvPr/>
        </p:nvSpPr>
        <p:spPr>
          <a:xfrm>
            <a:off x="5292080" y="3789040"/>
            <a:ext cx="3240360" cy="648072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JSOU ZLÍ.</a:t>
            </a:r>
          </a:p>
        </p:txBody>
      </p:sp>
    </p:spTree>
    <p:extLst>
      <p:ext uri="{BB962C8B-B14F-4D97-AF65-F5344CB8AC3E}">
        <p14:creationId xmlns:p14="http://schemas.microsoft.com/office/powerpoint/2010/main" val="3515714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5616" y="1628800"/>
            <a:ext cx="7200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Obrazový materiál čerpaný  z otevřené galerie na </a:t>
            </a:r>
          </a:p>
          <a:p>
            <a:r>
              <a:rPr lang="cs-CZ" sz="2400" dirty="0" smtClean="0"/>
              <a:t>www -  </a:t>
            </a:r>
            <a:r>
              <a:rPr lang="cs-CZ" sz="2400" dirty="0" smtClean="0">
                <a:hlinkClick r:id="rId2"/>
              </a:rPr>
              <a:t>http://office.microsoft.com</a:t>
            </a:r>
            <a:r>
              <a:rPr lang="cs-CZ" sz="2400" dirty="0" smtClean="0"/>
              <a:t> 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MC900411642 (kočka Linda)            </a:t>
            </a:r>
          </a:p>
        </p:txBody>
      </p:sp>
      <p:sp>
        <p:nvSpPr>
          <p:cNvPr id="3" name="Obdélník 2"/>
          <p:cNvSpPr/>
          <p:nvPr/>
        </p:nvSpPr>
        <p:spPr>
          <a:xfrm>
            <a:off x="1331640" y="548680"/>
            <a:ext cx="66967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800" b="1" dirty="0" smtClean="0"/>
              <a:t>Použité zdroje: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110434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>
    <a:spDef>
      <a:spPr>
        <a:solidFill>
          <a:srgbClr val="00B0F0"/>
        </a:solidFill>
        <a:ln>
          <a:solidFill>
            <a:schemeClr val="tx1"/>
          </a:solidFill>
        </a:ln>
      </a:spPr>
      <a:bodyPr rtlCol="0" anchor="ctr"/>
      <a:lstStyle>
        <a:defPPr algn="ctr">
          <a:defRPr sz="2400" b="1" dirty="0" smtClean="0">
            <a:solidFill>
              <a:schemeClr val="tx1"/>
            </a:solidFill>
            <a:latin typeface="Comic Sans MS" pitchFamily="66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2456</TotalTime>
  <Words>248</Words>
  <Application>Microsoft Office PowerPoint</Application>
  <PresentationFormat>Předvádění na obrazovce (4:3)</PresentationFormat>
  <Paragraphs>94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Aerodynamika</vt:lpstr>
      <vt:lpstr>Prezentace aplikace PowerPoint</vt:lpstr>
      <vt:lpstr>VYJMENOVANÁ  SLOVA PO 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pc</cp:lastModifiedBy>
  <cp:revision>183</cp:revision>
  <dcterms:created xsi:type="dcterms:W3CDTF">2012-09-11T13:55:05Z</dcterms:created>
  <dcterms:modified xsi:type="dcterms:W3CDTF">2013-04-22T08:53:03Z</dcterms:modified>
</cp:coreProperties>
</file>