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429" r:id="rId5"/>
    <p:sldId id="430" r:id="rId6"/>
    <p:sldId id="431" r:id="rId7"/>
    <p:sldId id="432" r:id="rId8"/>
    <p:sldId id="27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8BBA84B7-E3CC-46EA-B96C-F2E9867EF1E5}">
          <p14:sldIdLst>
            <p14:sldId id="258"/>
            <p14:sldId id="275"/>
            <p14:sldId id="269"/>
            <p14:sldId id="429"/>
            <p14:sldId id="430"/>
            <p14:sldId id="431"/>
            <p14:sldId id="432"/>
          </p14:sldIdLst>
        </p14:section>
        <p14:section name="Oddíl bez názvu" id="{3FFA400A-B681-47F4-8C81-DA65089FB352}">
          <p14:sldIdLst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66FF"/>
    <a:srgbClr val="FFFF00"/>
    <a:srgbClr val="00FF00"/>
    <a:srgbClr val="00FFFF"/>
    <a:srgbClr val="CC9900"/>
    <a:srgbClr val="FF6600"/>
    <a:srgbClr val="777777"/>
    <a:srgbClr val="333333"/>
    <a:srgbClr val="CC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94" autoAdjust="0"/>
    <p:restoredTop sz="94660"/>
  </p:normalViewPr>
  <p:slideViewPr>
    <p:cSldViewPr>
      <p:cViewPr varScale="1">
        <p:scale>
          <a:sx n="68" d="100"/>
          <a:sy n="68" d="100"/>
        </p:scale>
        <p:origin x="-13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25_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THERE IS, THERE ARE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 custLinFactNeighborX="-710" custLinFactNeighborY="-98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117691" custScaleY="50155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4044"/>
          <a:ext cx="6498430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INOVACE_ 25_ ANGLICKÝ JAZYK 3</a:t>
          </a:r>
          <a:endParaRPr lang="cs-CZ" sz="2500" kern="1200" dirty="0"/>
        </a:p>
      </dsp:txBody>
      <dsp:txXfrm flipH="1">
        <a:off x="1357356" y="474044"/>
        <a:ext cx="6498430" cy="1309492"/>
      </dsp:txXfrm>
    </dsp:sp>
    <dsp:sp modelId="{ED2230FF-1096-48BA-B691-CB70E3195D4E}">
      <dsp:nvSpPr>
        <dsp:cNvPr id="0" name=""/>
        <dsp:cNvSpPr/>
      </dsp:nvSpPr>
      <dsp:spPr>
        <a:xfrm>
          <a:off x="1621410" y="1931106"/>
          <a:ext cx="5926804" cy="130949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Základní škola a Mateřská škola, Potštejn, okres Rychnov nad Kněžnou</a:t>
          </a:r>
          <a:endParaRPr lang="cs-CZ" sz="2400" kern="1200" dirty="0"/>
        </a:p>
      </dsp:txBody>
      <dsp:txXfrm>
        <a:off x="1621410" y="1931106"/>
        <a:ext cx="5926804" cy="1309492"/>
      </dsp:txXfrm>
    </dsp:sp>
    <dsp:sp modelId="{6E27EA9C-C67C-450A-8A3C-DF1F4862AEAB}">
      <dsp:nvSpPr>
        <dsp:cNvPr id="0" name=""/>
        <dsp:cNvSpPr/>
      </dsp:nvSpPr>
      <dsp:spPr>
        <a:xfrm>
          <a:off x="3343138" y="3935241"/>
          <a:ext cx="3606864" cy="65677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THERE IS, THERE ARE</a:t>
          </a:r>
          <a:endParaRPr lang="cs-CZ" sz="2400" b="1" kern="1200" dirty="0"/>
        </a:p>
      </dsp:txBody>
      <dsp:txXfrm>
        <a:off x="3343138" y="3935241"/>
        <a:ext cx="3606864" cy="6567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pPr/>
              <a:t>29.4.2013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744777741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47864" y="4797152"/>
            <a:ext cx="388843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Mgr. Renata 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7101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1124744"/>
            <a:ext cx="8363272" cy="54452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7.3.2013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There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there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are</a:t>
            </a:r>
            <a:endParaRPr lang="cs-CZ" sz="2800" b="1" i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Žáci se seznamují s používáním vazby „</a:t>
            </a:r>
            <a:r>
              <a:rPr lang="cs-CZ" sz="2800" i="1" dirty="0" err="1" smtClean="0">
                <a:solidFill>
                  <a:schemeClr val="tx1"/>
                </a:solidFill>
                <a:latin typeface="Comic Sans MS" pitchFamily="66" charset="0"/>
              </a:rPr>
              <a:t>There</a:t>
            </a:r>
            <a:r>
              <a:rPr lang="cs-CZ" sz="2800" i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800" i="1" dirty="0" err="1" smtClean="0">
                <a:solidFill>
                  <a:schemeClr val="tx1"/>
                </a:solidFill>
                <a:latin typeface="Comic Sans MS" pitchFamily="66" charset="0"/>
              </a:rPr>
              <a:t>is</a:t>
            </a:r>
            <a:r>
              <a:rPr lang="cs-CZ" sz="2800" i="1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i="1" dirty="0" err="1" smtClean="0">
                <a:solidFill>
                  <a:schemeClr val="tx1"/>
                </a:solidFill>
                <a:latin typeface="Comic Sans MS" pitchFamily="66" charset="0"/>
              </a:rPr>
              <a:t>there</a:t>
            </a:r>
            <a:r>
              <a:rPr lang="cs-CZ" sz="2800" i="1" dirty="0" smtClean="0">
                <a:solidFill>
                  <a:schemeClr val="tx1"/>
                </a:solidFill>
                <a:latin typeface="Comic Sans MS" pitchFamily="66" charset="0"/>
              </a:rPr>
              <a:t> are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“. Opakují si slovní zásobu na téma zvířata a použití </a:t>
            </a:r>
            <a:r>
              <a:rPr lang="cs-CZ" sz="2800" smtClean="0">
                <a:solidFill>
                  <a:schemeClr val="tx1"/>
                </a:solidFill>
                <a:latin typeface="Comic Sans MS" pitchFamily="66" charset="0"/>
              </a:rPr>
              <a:t>některých předložek.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THERE IS, THERE ARE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031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340768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3707904" y="3861048"/>
            <a:ext cx="4464496" cy="2160240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THERE IS, THERE ARE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529563" y="764704"/>
            <a:ext cx="3917903" cy="1584176"/>
          </a:xfrm>
          <a:prstGeom prst="cloudCallout">
            <a:avLst>
              <a:gd name="adj1" fmla="val -68898"/>
              <a:gd name="adj2" fmla="val 65664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C900192385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636912"/>
            <a:ext cx="4671588" cy="3856776"/>
          </a:xfrm>
          <a:prstGeom prst="rect">
            <a:avLst/>
          </a:prstGeom>
        </p:spPr>
      </p:pic>
      <p:pic>
        <p:nvPicPr>
          <p:cNvPr id="3" name="Obrázek 2" descr="MC900237784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2708920"/>
            <a:ext cx="648072" cy="75092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88640"/>
            <a:ext cx="1440160" cy="1657493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3563888" y="332656"/>
            <a:ext cx="4752528" cy="1008112"/>
          </a:xfrm>
          <a:prstGeom prst="cloudCallout">
            <a:avLst>
              <a:gd name="adj1" fmla="val -79604"/>
              <a:gd name="adj2" fmla="val -845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THERE 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ON THE TABLE?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1916832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66"/>
                </a:solidFill>
                <a:latin typeface="Comic Sans MS" pitchFamily="66" charset="0"/>
              </a:rPr>
              <a:t>THERE IS……………………………….ON THE TABLE.</a:t>
            </a:r>
            <a:endParaRPr lang="cs-CZ" sz="2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0272" y="2708920"/>
            <a:ext cx="144016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Comic Sans MS" pitchFamily="66" charset="0"/>
              </a:rPr>
              <a:t>A JUG</a:t>
            </a:r>
            <a:endParaRPr lang="cs-CZ" sz="2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48264" y="3429000"/>
            <a:ext cx="1584176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Comic Sans MS" pitchFamily="66" charset="0"/>
              </a:rPr>
              <a:t>A MUG</a:t>
            </a:r>
            <a:endParaRPr lang="cs-CZ" sz="2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32240" y="4221088"/>
            <a:ext cx="2016224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Comic Sans MS" pitchFamily="66" charset="0"/>
              </a:rPr>
              <a:t>A GLASS</a:t>
            </a:r>
            <a:endParaRPr lang="cs-CZ" sz="2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32240" y="5085184"/>
            <a:ext cx="1872208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Comic Sans MS" pitchFamily="66" charset="0"/>
              </a:rPr>
              <a:t>A PLATE</a:t>
            </a:r>
            <a:endParaRPr lang="cs-CZ" sz="2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652120" y="5877272"/>
            <a:ext cx="3168352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Comic Sans MS" pitchFamily="66" charset="0"/>
              </a:rPr>
              <a:t>A TABLECLOTH</a:t>
            </a:r>
            <a:endParaRPr lang="cs-CZ" sz="2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88640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4067944" y="332656"/>
            <a:ext cx="4464496" cy="1008112"/>
          </a:xfrm>
          <a:prstGeom prst="cloudCallout">
            <a:avLst>
              <a:gd name="adj1" fmla="val -96129"/>
              <a:gd name="adj2" fmla="val 7528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USE „THERE IS“.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 descr="MC90014962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1916832"/>
            <a:ext cx="2016224" cy="1836182"/>
          </a:xfrm>
          <a:prstGeom prst="rect">
            <a:avLst/>
          </a:prstGeom>
        </p:spPr>
      </p:pic>
      <p:pic>
        <p:nvPicPr>
          <p:cNvPr id="5" name="Obrázek 4" descr="MC900335436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1772816"/>
            <a:ext cx="1815084" cy="1461211"/>
          </a:xfrm>
          <a:prstGeom prst="rect">
            <a:avLst/>
          </a:prstGeom>
        </p:spPr>
      </p:pic>
      <p:pic>
        <p:nvPicPr>
          <p:cNvPr id="7" name="Obrázek 6" descr="MC900351277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9929" y="2151856"/>
            <a:ext cx="2223116" cy="1800200"/>
          </a:xfrm>
          <a:prstGeom prst="rect">
            <a:avLst/>
          </a:prstGeom>
        </p:spPr>
      </p:pic>
      <p:sp>
        <p:nvSpPr>
          <p:cNvPr id="8" name="Zaoblený obdélník 7"/>
          <p:cNvSpPr/>
          <p:nvPr/>
        </p:nvSpPr>
        <p:spPr>
          <a:xfrm>
            <a:off x="3779912" y="5805264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RABBIT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3563888" y="5949280"/>
            <a:ext cx="238464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SQUIRREL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3932312" y="5957664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FISH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4067944" y="5949280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MOUSE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4067944" y="5877272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COW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4067944" y="5949280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HEN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4067944" y="5949280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DUCK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4067944" y="5949280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FROG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4067944" y="5949280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BEAR</a:t>
            </a:r>
          </a:p>
        </p:txBody>
      </p:sp>
      <p:sp>
        <p:nvSpPr>
          <p:cNvPr id="17" name="Zaoblený obdélník 16"/>
          <p:cNvSpPr/>
          <p:nvPr/>
        </p:nvSpPr>
        <p:spPr>
          <a:xfrm>
            <a:off x="4067944" y="5949280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DEER</a:t>
            </a:r>
          </a:p>
        </p:txBody>
      </p:sp>
      <p:sp>
        <p:nvSpPr>
          <p:cNvPr id="18" name="Zaoblený obdélník 17"/>
          <p:cNvSpPr/>
          <p:nvPr/>
        </p:nvSpPr>
        <p:spPr>
          <a:xfrm>
            <a:off x="4067944" y="5949280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PIG</a:t>
            </a:r>
          </a:p>
        </p:txBody>
      </p:sp>
      <p:sp>
        <p:nvSpPr>
          <p:cNvPr id="19" name="Zaoblený obdélník 18"/>
          <p:cNvSpPr/>
          <p:nvPr/>
        </p:nvSpPr>
        <p:spPr>
          <a:xfrm>
            <a:off x="3779912" y="5877272"/>
            <a:ext cx="2376264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HEDGEHOG</a:t>
            </a:r>
          </a:p>
        </p:txBody>
      </p:sp>
      <p:sp>
        <p:nvSpPr>
          <p:cNvPr id="20" name="Zaoblený obdélník 19"/>
          <p:cNvSpPr/>
          <p:nvPr/>
        </p:nvSpPr>
        <p:spPr>
          <a:xfrm>
            <a:off x="4067944" y="5877272"/>
            <a:ext cx="1872208" cy="6126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SNAKE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70990" y="1846133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IN THE FOREST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511978" y="1615300"/>
            <a:ext cx="2488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IN THE POND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300192" y="1568979"/>
            <a:ext cx="252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ON THE FARM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260648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611560" y="476672"/>
            <a:ext cx="2880320" cy="1008112"/>
          </a:xfrm>
          <a:prstGeom prst="cloudCallout">
            <a:avLst>
              <a:gd name="adj1" fmla="val 82816"/>
              <a:gd name="adj2" fmla="val -1759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THERE IS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5652120" y="404664"/>
            <a:ext cx="3312368" cy="1080120"/>
          </a:xfrm>
          <a:prstGeom prst="cloudCallout">
            <a:avLst>
              <a:gd name="adj1" fmla="val -68653"/>
              <a:gd name="adj2" fmla="val -977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THERE ARE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Mrak 4"/>
          <p:cNvSpPr/>
          <p:nvPr/>
        </p:nvSpPr>
        <p:spPr>
          <a:xfrm>
            <a:off x="3923928" y="1412776"/>
            <a:ext cx="1368152" cy="72008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OR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707904" y="5661248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FISH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3779912" y="5589240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COWS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3707904" y="5589240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DEER</a:t>
            </a:r>
          </a:p>
        </p:txBody>
      </p:sp>
      <p:sp>
        <p:nvSpPr>
          <p:cNvPr id="20" name="Zaoblený obdélník 19"/>
          <p:cNvSpPr/>
          <p:nvPr/>
        </p:nvSpPr>
        <p:spPr>
          <a:xfrm>
            <a:off x="3860304" y="5741640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SNAKE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3779912" y="5805264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DOG</a:t>
            </a:r>
          </a:p>
        </p:txBody>
      </p:sp>
      <p:sp>
        <p:nvSpPr>
          <p:cNvPr id="22" name="Zaoblený obdélník 21"/>
          <p:cNvSpPr/>
          <p:nvPr/>
        </p:nvSpPr>
        <p:spPr>
          <a:xfrm>
            <a:off x="3995936" y="5733256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CATS</a:t>
            </a:r>
          </a:p>
        </p:txBody>
      </p:sp>
      <p:sp>
        <p:nvSpPr>
          <p:cNvPr id="23" name="Zaoblený obdélník 22"/>
          <p:cNvSpPr/>
          <p:nvPr/>
        </p:nvSpPr>
        <p:spPr>
          <a:xfrm>
            <a:off x="3923928" y="5589240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PIGEON</a:t>
            </a:r>
          </a:p>
        </p:txBody>
      </p:sp>
      <p:sp>
        <p:nvSpPr>
          <p:cNvPr id="24" name="Zaoblený obdélník 23"/>
          <p:cNvSpPr/>
          <p:nvPr/>
        </p:nvSpPr>
        <p:spPr>
          <a:xfrm>
            <a:off x="3995936" y="5805264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CHICKENS</a:t>
            </a:r>
          </a:p>
          <a:p>
            <a:pPr algn="ctr"/>
            <a:endParaRPr lang="cs-CZ" sz="24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3779912" y="5661248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GOATS</a:t>
            </a:r>
          </a:p>
        </p:txBody>
      </p:sp>
      <p:sp>
        <p:nvSpPr>
          <p:cNvPr id="26" name="Zaoblený obdélník 25"/>
          <p:cNvSpPr/>
          <p:nvPr/>
        </p:nvSpPr>
        <p:spPr>
          <a:xfrm>
            <a:off x="3923928" y="5589240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BIRD</a:t>
            </a:r>
          </a:p>
        </p:txBody>
      </p:sp>
      <p:sp>
        <p:nvSpPr>
          <p:cNvPr id="27" name="Zaoblený obdélník 26"/>
          <p:cNvSpPr/>
          <p:nvPr/>
        </p:nvSpPr>
        <p:spPr>
          <a:xfrm>
            <a:off x="3923928" y="5733256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FOX</a:t>
            </a:r>
          </a:p>
        </p:txBody>
      </p:sp>
      <p:sp>
        <p:nvSpPr>
          <p:cNvPr id="28" name="Zaoblený obdélník 27"/>
          <p:cNvSpPr/>
          <p:nvPr/>
        </p:nvSpPr>
        <p:spPr>
          <a:xfrm>
            <a:off x="3995936" y="5805264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MICE</a:t>
            </a:r>
          </a:p>
        </p:txBody>
      </p:sp>
      <p:sp>
        <p:nvSpPr>
          <p:cNvPr id="29" name="Zaoblený obdélník 28"/>
          <p:cNvSpPr/>
          <p:nvPr/>
        </p:nvSpPr>
        <p:spPr>
          <a:xfrm>
            <a:off x="3995936" y="5661248"/>
            <a:ext cx="1872208" cy="612648"/>
          </a:xfrm>
          <a:prstGeom prst="round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FLY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404664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635896" y="548680"/>
            <a:ext cx="3600400" cy="1080120"/>
          </a:xfrm>
          <a:prstGeom prst="cloudCallout">
            <a:avLst>
              <a:gd name="adj1" fmla="val -68653"/>
              <a:gd name="adj2" fmla="val -9776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TRANSLATE.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39552" y="2204864"/>
            <a:ext cx="8136904" cy="720080"/>
          </a:xfrm>
          <a:prstGeom prst="roundRect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TAM NA STOLE JSOU JABLKA. 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539552" y="3068960"/>
            <a:ext cx="8136904" cy="7200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TAM V LESE JE VELKÝ STROM. 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539552" y="3933056"/>
            <a:ext cx="8136904" cy="720080"/>
          </a:xfrm>
          <a:prstGeom prst="roundRect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TAM V RYBNÍKU JSOU ŽÁBY. 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39552" y="5661248"/>
            <a:ext cx="8136904" cy="720080"/>
          </a:xfrm>
          <a:prstGeom prst="roundRect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TAM VE ŠKOLE JSOU DĚTI. 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539552" y="4797152"/>
            <a:ext cx="8136904" cy="7200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TAM NA NEBI JE ŽLUTÝ MĚSÍC.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340768"/>
            <a:ext cx="8280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</a:t>
            </a:r>
          </a:p>
          <a:p>
            <a:r>
              <a:rPr lang="cs-CZ" sz="2400" dirty="0" smtClean="0"/>
              <a:t>www -  </a:t>
            </a:r>
            <a:r>
              <a:rPr lang="cs-CZ" sz="2400" dirty="0" smtClean="0">
                <a:hlinkClick r:id="rId2"/>
              </a:rPr>
              <a:t>http://office.</a:t>
            </a:r>
            <a:r>
              <a:rPr lang="cs-CZ" sz="2400" dirty="0" err="1" smtClean="0">
                <a:hlinkClick r:id="rId2"/>
              </a:rPr>
              <a:t>microsoft.com</a:t>
            </a:r>
            <a:r>
              <a:rPr lang="cs-CZ" sz="2400" dirty="0" smtClean="0"/>
              <a:t> :</a:t>
            </a:r>
          </a:p>
          <a:p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MC900411642 (kočka Linda)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MC900237784 (hrneček)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MC900192385 (stůl s džbánem, sklenicí a talířem)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MC900351277 (les)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MC900335436 (rybník)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MC900149622 (farma)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300303" y="241802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2554</TotalTime>
  <Words>267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Snímek 1</vt:lpstr>
      <vt:lpstr>VYJMENOVANÁ  SLOVA PO L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184</cp:revision>
  <dcterms:created xsi:type="dcterms:W3CDTF">2012-09-11T13:55:05Z</dcterms:created>
  <dcterms:modified xsi:type="dcterms:W3CDTF">2013-04-29T17:12:47Z</dcterms:modified>
</cp:coreProperties>
</file>