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4"/>
  </p:notesMasterIdLst>
  <p:sldIdLst>
    <p:sldId id="256" r:id="rId2"/>
    <p:sldId id="284" r:id="rId3"/>
    <p:sldId id="289" r:id="rId4"/>
    <p:sldId id="288" r:id="rId5"/>
    <p:sldId id="287" r:id="rId6"/>
    <p:sldId id="286" r:id="rId7"/>
    <p:sldId id="290" r:id="rId8"/>
    <p:sldId id="294" r:id="rId9"/>
    <p:sldId id="293" r:id="rId10"/>
    <p:sldId id="292" r:id="rId11"/>
    <p:sldId id="259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282" y="4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45A1D51-7E05-4ABE-8B83-0B56CCF68779}" type="datetimeFigureOut">
              <a:rPr lang="cs-CZ"/>
              <a:pPr>
                <a:defRPr/>
              </a:pPr>
              <a:t>23.10.2013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7CAF092-4437-4431-933F-CB3013B384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91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3891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891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38917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8918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8919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38920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38921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8922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8923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24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8925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89A6D0FD-7F20-40A6-9B7C-5FD63D05622C}" type="datetime1">
              <a:rPr lang="cs-CZ"/>
              <a:pPr/>
              <a:t>23.10.2013</a:t>
            </a:fld>
            <a:endParaRPr lang="cs-CZ"/>
          </a:p>
        </p:txBody>
      </p:sp>
      <p:sp>
        <p:nvSpPr>
          <p:cNvPr id="38926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8927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DD2B09B-E064-47C5-B2E2-9770AD76C7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8ABC04-3029-4CEF-80E0-BB26538EDAED}" type="datetime1">
              <a:rPr lang="cs-CZ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4699CB-A1A3-4767-8338-BA9336DFE7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DE7AD6-0AF6-403D-A9BA-DCD316E62BCB}" type="datetime1">
              <a:rPr lang="cs-CZ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897515-139F-4263-8745-B3A6AFCB228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68FFF7D-8B08-4855-A7A2-910B2288BE08}" type="datetime1">
              <a:rPr lang="cs-CZ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984114-9D0D-4CBF-A707-361FA29760E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E03DB1-5558-4027-BC63-1A319BD6D0D1}" type="datetime1">
              <a:rPr lang="cs-CZ"/>
              <a:pPr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DA0C91-D74C-432E-AC1A-7868236AA37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A3EAF64-3A86-41F7-942B-5542879E8416}" type="datetime1">
              <a:rPr lang="cs-CZ"/>
              <a:pPr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D337A6-DC39-4784-B4F2-9610D57EAE3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EDB11F7-5065-4002-835E-59BD0FF4A2A6}" type="datetime1">
              <a:rPr lang="cs-CZ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719CF6-B3BE-4326-8BFB-B40A1D7AF8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9B9B2B-6FDD-4B73-A06D-1450647C2DE4}" type="datetime1">
              <a:rPr lang="cs-CZ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D03CD8-36CD-4AFE-A67E-D02D2AA93B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B75AA3-EFF3-49B1-B7BF-8F2015358DA3}" type="datetime1">
              <a:rPr lang="cs-CZ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8F01F8-9731-4446-A7E2-302B15E679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D6AAD2-F8E3-4AFB-908F-27FBB09D7256}" type="datetime1">
              <a:rPr lang="cs-CZ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55FD63-9174-4A26-A065-D97D4B7E34D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A2C6891-7E33-41C5-89A5-80EA9E5C84F0}" type="datetime1">
              <a:rPr lang="cs-CZ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F5A066-59BA-4257-A503-BD3BC7FA6BF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890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789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7892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7893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7894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789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789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7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2D0AA817-C991-4BB0-9EBF-C50F07DB3B65}" type="datetime1">
              <a:rPr lang="cs-CZ"/>
              <a:pPr/>
              <a:t>23.10.2013</a:t>
            </a:fld>
            <a:endParaRPr lang="cs-CZ"/>
          </a:p>
        </p:txBody>
      </p:sp>
      <p:sp>
        <p:nvSpPr>
          <p:cNvPr id="37898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37899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4AD67CDC-46F7-4090-A84D-56149ED514A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7900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Sociální a zdravotní pojištění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Zdravotní péče, nemocenské pojištění, důchodové pojištění,  státní politika zaměstnanosti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Sociální a zdravotní pojištění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7B759BBF-5B03-4303-8FDD-01BC03BB100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VY_32_INOVACE_41_817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8B3BF33-A92F-4ED6-8E7D-3844A0DA07F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r>
              <a:rPr lang="cs-CZ"/>
              <a:t>ZDRAVOTNÍ A SOCIÁLNÍ POJIŠTĚNÍ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D9ABB97-8685-4392-85B6-D224B482178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9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druhá největší příjmová položka státního rozpočtu</a:t>
            </a:r>
          </a:p>
          <a:p>
            <a:r>
              <a:rPr lang="cs-CZ"/>
              <a:t>slouží pro tzv. transferové platby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13ACC3E-0712-4B78-8F22-D59A59C4523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7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Zdravotní pojištění</a:t>
            </a:r>
          </a:p>
          <a:p>
            <a:endParaRPr lang="cs-CZ" sz="2000"/>
          </a:p>
          <a:p>
            <a:r>
              <a:rPr lang="cs-CZ" sz="2000"/>
              <a:t>spravují ho zdravotní pojišťovny</a:t>
            </a:r>
          </a:p>
          <a:p>
            <a:r>
              <a:rPr lang="cs-CZ" sz="2000"/>
              <a:t>slouží k úhradě nákladů zdravotní péče</a:t>
            </a:r>
          </a:p>
          <a:p>
            <a:r>
              <a:rPr lang="cs-CZ" sz="2000"/>
              <a:t>zaměstnanec platí 4,5% z hrubé mzdy</a:t>
            </a:r>
          </a:p>
          <a:p>
            <a:r>
              <a:rPr lang="cs-CZ" sz="2000"/>
              <a:t>zaměstnavatel platí 9% z hrubé mzdy zaměstnance</a:t>
            </a: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DA46384-94B2-440B-9365-2719D3141E8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41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ZP neplatí (hradí ho stát)</a:t>
            </a:r>
          </a:p>
          <a:p>
            <a:endParaRPr lang="cs-CZ" sz="2000"/>
          </a:p>
          <a:p>
            <a:r>
              <a:rPr lang="cs-CZ" sz="2000"/>
              <a:t>děti</a:t>
            </a:r>
          </a:p>
          <a:p>
            <a:r>
              <a:rPr lang="cs-CZ" sz="2000"/>
              <a:t>studenti</a:t>
            </a:r>
          </a:p>
          <a:p>
            <a:r>
              <a:rPr lang="cs-CZ" sz="2000"/>
              <a:t>ženy na mateřské dovolené</a:t>
            </a:r>
          </a:p>
          <a:p>
            <a:r>
              <a:rPr lang="cs-CZ" sz="2000"/>
              <a:t>registrovaní nezaměstnaní</a:t>
            </a:r>
          </a:p>
          <a:p>
            <a:r>
              <a:rPr lang="cs-CZ" sz="2000"/>
              <a:t>důchodci</a:t>
            </a:r>
          </a:p>
          <a:p>
            <a:r>
              <a:rPr lang="cs-CZ" sz="2000"/>
              <a:t>osoby ve vazbě nebo výkonu trestu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F43F5BC-9B27-4C37-8ED6-86BFF9F6789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5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Sociální zabezpečení</a:t>
            </a:r>
          </a:p>
          <a:p>
            <a:endParaRPr lang="cs-CZ" sz="2000"/>
          </a:p>
          <a:p>
            <a:r>
              <a:rPr lang="cs-CZ" sz="2000"/>
              <a:t>spravuje ho Česká správa sociálního zabezpečení</a:t>
            </a:r>
          </a:p>
          <a:p>
            <a:r>
              <a:rPr lang="cs-CZ" sz="2000"/>
              <a:t>nemocenské pojištění</a:t>
            </a:r>
          </a:p>
          <a:p>
            <a:r>
              <a:rPr lang="cs-CZ" sz="2000"/>
              <a:t>důchodové pojištění</a:t>
            </a:r>
          </a:p>
          <a:p>
            <a:r>
              <a:rPr lang="cs-CZ" sz="2000"/>
              <a:t>příspěvek na státní politiku zaměstnanosti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D910E4C-D545-448B-90B3-9D414129999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6633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Nemocenské pojištění</a:t>
            </a:r>
          </a:p>
          <a:p>
            <a:endParaRPr lang="cs-CZ" sz="2000"/>
          </a:p>
          <a:p>
            <a:r>
              <a:rPr lang="cs-CZ" sz="2000"/>
              <a:t>jsou z něj hrazeny nemocenské dávky</a:t>
            </a:r>
          </a:p>
          <a:p>
            <a:r>
              <a:rPr lang="cs-CZ" sz="2000"/>
              <a:t>ošetřovné</a:t>
            </a:r>
          </a:p>
          <a:p>
            <a:r>
              <a:rPr lang="cs-CZ" sz="2000"/>
              <a:t>peněžitá pomoc v mateřství</a:t>
            </a:r>
          </a:p>
          <a:p>
            <a:r>
              <a:rPr lang="cs-CZ" sz="2000"/>
              <a:t>zaměstnanec neplatí</a:t>
            </a:r>
          </a:p>
          <a:p>
            <a:r>
              <a:rPr lang="cs-CZ" sz="2000"/>
              <a:t>zaměstnavatel 2,3% z hrubé mzdy zaměstnance</a:t>
            </a:r>
          </a:p>
        </p:txBody>
      </p:sp>
      <p:pic>
        <p:nvPicPr>
          <p:cNvPr id="2663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2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A2F246E-25A3-44F8-92BF-BE615BCAC82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0729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Důchodové pojištění</a:t>
            </a:r>
          </a:p>
          <a:p>
            <a:endParaRPr lang="cs-CZ" sz="2000"/>
          </a:p>
          <a:p>
            <a:r>
              <a:rPr lang="cs-CZ" sz="2000"/>
              <a:t>jsou z něj vypláceny důchody (starobní, vdovské, sirotčí, invalidní)</a:t>
            </a:r>
          </a:p>
          <a:p>
            <a:r>
              <a:rPr lang="cs-CZ" sz="2000"/>
              <a:t>zaměstnanec 6,5 % z hrubé mzdy</a:t>
            </a:r>
          </a:p>
          <a:p>
            <a:r>
              <a:rPr lang="cs-CZ" sz="2000"/>
              <a:t>zaměstnavatel 21,5 % z hrubé mzdy zaměstnance</a:t>
            </a:r>
          </a:p>
        </p:txBody>
      </p:sp>
      <p:pic>
        <p:nvPicPr>
          <p:cNvPr id="3072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EE59ADE-FC7F-413C-A238-CBF762F3752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9705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Příspěvek na státní politiku zaměstnanosti</a:t>
            </a:r>
          </a:p>
          <a:p>
            <a:endParaRPr lang="cs-CZ" sz="2000"/>
          </a:p>
          <a:p>
            <a:r>
              <a:rPr lang="cs-CZ" sz="2000"/>
              <a:t>jsou z něj vypláceny podpory v nezaměstnanosti, rekvalifikace, finanční podpora vytváření nových pracovních míst</a:t>
            </a:r>
          </a:p>
          <a:p>
            <a:r>
              <a:rPr lang="cs-CZ" sz="2000"/>
              <a:t>zaměstnanec neplatí</a:t>
            </a:r>
          </a:p>
          <a:p>
            <a:r>
              <a:rPr lang="cs-CZ" sz="2000"/>
              <a:t>zaměstnavatel 1,2 % z hrubé mzdy zaměstnance</a:t>
            </a:r>
          </a:p>
        </p:txBody>
      </p:sp>
      <p:pic>
        <p:nvPicPr>
          <p:cNvPr id="2970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4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A383D37-9090-4B47-8826-96E8F1C0CB6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8681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   </a:t>
            </a:r>
          </a:p>
          <a:p>
            <a:pPr>
              <a:buFont typeface="Wingdings" pitchFamily="2" charset="2"/>
              <a:buNone/>
            </a:pPr>
            <a:r>
              <a:rPr lang="cs-CZ"/>
              <a:t>   U zdravotního a sociálního pojištění platí princip solidarity – odvody na toto pojištění platí každý podle výše příjmu, ale čerpání těchto prostředků je podle potřeb </a:t>
            </a:r>
          </a:p>
        </p:txBody>
      </p:sp>
      <p:pic>
        <p:nvPicPr>
          <p:cNvPr id="2867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80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9003F302-542F-4F01-803C-6F6835D3E11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9"/>
          <p:cNvSpPr txBox="1">
            <a:spLocks noChangeArrowheads="1"/>
          </p:cNvSpPr>
          <p:nvPr/>
        </p:nvSpPr>
        <p:spPr bwMode="auto">
          <a:xfrm>
            <a:off x="3492500" y="1484313"/>
            <a:ext cx="21431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1512" name="TextovéPole 10"/>
          <p:cNvSpPr txBox="1">
            <a:spLocks noChangeArrowheads="1"/>
          </p:cNvSpPr>
          <p:nvPr/>
        </p:nvSpPr>
        <p:spPr bwMode="auto">
          <a:xfrm>
            <a:off x="827088" y="2060575"/>
            <a:ext cx="76327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K čemu slouží zdravotní pojištění?</a:t>
            </a:r>
          </a:p>
          <a:p>
            <a:r>
              <a:rPr lang="cs-CZ" sz="2000"/>
              <a:t>Kdo je od platby zdravotního pojištění osvobozen?</a:t>
            </a:r>
          </a:p>
          <a:p>
            <a:r>
              <a:rPr lang="cs-CZ" sz="2000"/>
              <a:t>Jakou výši sociálního pojištění platí za zaměstnance zaměstnavatel?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3EA7ADF5-9C8B-4644-BE72-E4FEFE54311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7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900113" y="2060575"/>
            <a:ext cx="7772400" cy="4530725"/>
          </a:xfrm>
        </p:spPr>
        <p:txBody>
          <a:bodyPr/>
          <a:lstStyle/>
          <a:p>
            <a:r>
              <a:rPr lang="cs-CZ" sz="1600"/>
              <a:t>ŠVARCOVÁ, J. </a:t>
            </a:r>
            <a:r>
              <a:rPr lang="cs-CZ" sz="1600" i="1"/>
              <a:t>Ekonomie – stručný přehled, 2003/2004.</a:t>
            </a:r>
            <a:r>
              <a:rPr lang="cs-CZ" sz="1600"/>
              <a:t> Zlín, CEED, 2003. ISBN 80-902552-8-0</a:t>
            </a:r>
          </a:p>
          <a:p>
            <a:pPr>
              <a:buFont typeface="Wingdings" pitchFamily="2" charset="2"/>
              <a:buNone/>
            </a:pPr>
            <a:endParaRPr lang="cs-CZ" sz="2000"/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330575" y="1485900"/>
            <a:ext cx="23225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1278</TotalTime>
  <Words>502</Words>
  <Application>Microsoft Office PowerPoint</Application>
  <PresentationFormat>Předvádění na obrazovce (4:3)</PresentationFormat>
  <Paragraphs>111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Arial</vt:lpstr>
      <vt:lpstr>Times New Roman</vt:lpstr>
      <vt:lpstr>Wingdings</vt:lpstr>
      <vt:lpstr>Calibri</vt:lpstr>
      <vt:lpstr>Verdana</vt:lpstr>
      <vt:lpstr>Book Antiqua</vt:lpstr>
      <vt:lpstr>Vrstvy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Katka</cp:lastModifiedBy>
  <cp:revision>86</cp:revision>
  <dcterms:created xsi:type="dcterms:W3CDTF">2010-11-01T23:40:31Z</dcterms:created>
  <dcterms:modified xsi:type="dcterms:W3CDTF">2013-10-23T19:40:36Z</dcterms:modified>
</cp:coreProperties>
</file>