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9" r:id="rId1"/>
  </p:sldMasterIdLst>
  <p:notesMasterIdLst>
    <p:notesMasterId r:id="rId11"/>
  </p:notesMasterIdLst>
  <p:sldIdLst>
    <p:sldId id="256" r:id="rId2"/>
    <p:sldId id="284" r:id="rId3"/>
    <p:sldId id="289" r:id="rId4"/>
    <p:sldId id="287" r:id="rId5"/>
    <p:sldId id="286" r:id="rId6"/>
    <p:sldId id="285" r:id="rId7"/>
    <p:sldId id="288" r:id="rId8"/>
    <p:sldId id="259" r:id="rId9"/>
    <p:sldId id="258" r:id="rId1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00"/>
    <a:srgbClr val="02283F"/>
    <a:srgbClr val="EA851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52" autoAdjust="0"/>
    <p:restoredTop sz="94728" autoAdjust="0"/>
  </p:normalViewPr>
  <p:slideViewPr>
    <p:cSldViewPr>
      <p:cViewPr>
        <p:scale>
          <a:sx n="90" d="100"/>
          <a:sy n="90" d="100"/>
        </p:scale>
        <p:origin x="-1755" y="-27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4776D2D9-709A-458A-A781-0F96988F553F}" type="datetimeFigureOut">
              <a:rPr lang="cs-CZ"/>
              <a:pPr>
                <a:defRPr/>
              </a:pPr>
              <a:t>22.10.2013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737DFA87-8355-4342-A233-EF1B27129F0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3730724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Arial" charset="0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Arial" charset="0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Arial" charset="0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Arial" charset="0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Arial" charset="0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0" y="0"/>
            <a:ext cx="8763000" cy="5943600"/>
            <a:chOff x="0" y="0"/>
            <a:chExt cx="5520" cy="3744"/>
          </a:xfrm>
        </p:grpSpPr>
        <p:sp>
          <p:nvSpPr>
            <p:cNvPr id="5" name="Rectangle 3"/>
            <p:cNvSpPr>
              <a:spLocks noChangeArrowheads="1"/>
            </p:cNvSpPr>
            <p:nvPr/>
          </p:nvSpPr>
          <p:spPr bwMode="auto">
            <a:xfrm>
              <a:off x="0" y="0"/>
              <a:ext cx="1104" cy="3072"/>
            </a:xfrm>
            <a:prstGeom prst="rect">
              <a:avLst/>
            </a:prstGeom>
            <a:solidFill>
              <a:schemeClr val="accent1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endParaRPr lang="cs-CZ" sz="2400">
                <a:latin typeface="Times New Roman" pitchFamily="18" charset="0"/>
              </a:endParaRPr>
            </a:p>
          </p:txBody>
        </p:sp>
        <p:grpSp>
          <p:nvGrpSpPr>
            <p:cNvPr id="6" name="Group 4"/>
            <p:cNvGrpSpPr>
              <a:grpSpLocks/>
            </p:cNvGrpSpPr>
            <p:nvPr userDrawn="1"/>
          </p:nvGrpSpPr>
          <p:grpSpPr bwMode="auto">
            <a:xfrm>
              <a:off x="0" y="2208"/>
              <a:ext cx="5520" cy="1536"/>
              <a:chOff x="0" y="2208"/>
              <a:chExt cx="5520" cy="1536"/>
            </a:xfrm>
          </p:grpSpPr>
          <p:sp>
            <p:nvSpPr>
              <p:cNvPr id="10" name="Rectangle 5"/>
              <p:cNvSpPr>
                <a:spLocks noChangeArrowheads="1"/>
              </p:cNvSpPr>
              <p:nvPr/>
            </p:nvSpPr>
            <p:spPr bwMode="ltGray">
              <a:xfrm>
                <a:off x="624" y="2208"/>
                <a:ext cx="4896" cy="1536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pPr algn="ctr">
                  <a:defRPr/>
                </a:pPr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11" name="Rectangle 6"/>
              <p:cNvSpPr>
                <a:spLocks noChangeArrowheads="1"/>
              </p:cNvSpPr>
              <p:nvPr/>
            </p:nvSpPr>
            <p:spPr bwMode="white">
              <a:xfrm>
                <a:off x="654" y="2352"/>
                <a:ext cx="4818" cy="1347"/>
              </a:xfrm>
              <a:prstGeom prst="rect">
                <a:avLst/>
              </a:prstGeom>
              <a:solidFill>
                <a:schemeClr val="bg1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pPr algn="ctr">
                  <a:defRPr/>
                </a:pPr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12" name="Line 7"/>
              <p:cNvSpPr>
                <a:spLocks noChangeShapeType="1"/>
              </p:cNvSpPr>
              <p:nvPr/>
            </p:nvSpPr>
            <p:spPr bwMode="auto">
              <a:xfrm>
                <a:off x="0" y="3072"/>
                <a:ext cx="624" cy="0"/>
              </a:xfrm>
              <a:prstGeom prst="line">
                <a:avLst/>
              </a:prstGeom>
              <a:noFill/>
              <a:ln w="50800">
                <a:solidFill>
                  <a:schemeClr val="bg2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</p:grpSp>
        <p:grpSp>
          <p:nvGrpSpPr>
            <p:cNvPr id="7" name="Group 8"/>
            <p:cNvGrpSpPr>
              <a:grpSpLocks/>
            </p:cNvGrpSpPr>
            <p:nvPr userDrawn="1"/>
          </p:nvGrpSpPr>
          <p:grpSpPr bwMode="auto">
            <a:xfrm>
              <a:off x="400" y="336"/>
              <a:ext cx="5088" cy="192"/>
              <a:chOff x="400" y="336"/>
              <a:chExt cx="5088" cy="192"/>
            </a:xfrm>
          </p:grpSpPr>
          <p:sp>
            <p:nvSpPr>
              <p:cNvPr id="8" name="Rectangle 9"/>
              <p:cNvSpPr>
                <a:spLocks noChangeArrowheads="1"/>
              </p:cNvSpPr>
              <p:nvPr/>
            </p:nvSpPr>
            <p:spPr bwMode="auto">
              <a:xfrm>
                <a:off x="3952" y="336"/>
                <a:ext cx="1536" cy="192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pPr algn="ctr">
                  <a:defRPr/>
                </a:pPr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9" name="Line 10"/>
              <p:cNvSpPr>
                <a:spLocks noChangeShapeType="1"/>
              </p:cNvSpPr>
              <p:nvPr/>
            </p:nvSpPr>
            <p:spPr bwMode="auto">
              <a:xfrm>
                <a:off x="400" y="432"/>
                <a:ext cx="5088" cy="0"/>
              </a:xfrm>
              <a:prstGeom prst="line">
                <a:avLst/>
              </a:prstGeom>
              <a:noFill/>
              <a:ln w="44450">
                <a:solidFill>
                  <a:schemeClr val="bg2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</p:grpSp>
      </p:grpSp>
      <p:sp>
        <p:nvSpPr>
          <p:cNvPr id="32779" name="Rectangle 11"/>
          <p:cNvSpPr>
            <a:spLocks noGrp="1" noChangeArrowheads="1"/>
          </p:cNvSpPr>
          <p:nvPr>
            <p:ph type="ctrTitle"/>
          </p:nvPr>
        </p:nvSpPr>
        <p:spPr>
          <a:xfrm>
            <a:off x="2057400" y="1143000"/>
            <a:ext cx="6629400" cy="2209800"/>
          </a:xfrm>
        </p:spPr>
        <p:txBody>
          <a:bodyPr/>
          <a:lstStyle>
            <a:lvl1pPr>
              <a:defRPr sz="4800"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32780" name="Rectangle 12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3962400"/>
            <a:ext cx="6858000" cy="1600200"/>
          </a:xfrm>
        </p:spPr>
        <p:txBody>
          <a:bodyPr anchor="ctr"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r>
              <a:rPr lang="cs-CZ"/>
              <a:t>Klepnutím lze upravit styl předlohy podnadpisů.</a:t>
            </a:r>
          </a:p>
        </p:txBody>
      </p:sp>
      <p:sp>
        <p:nvSpPr>
          <p:cNvPr id="13" name="Rectangle 13"/>
          <p:cNvSpPr>
            <a:spLocks noGrp="1" noChangeArrowheads="1"/>
          </p:cNvSpPr>
          <p:nvPr>
            <p:ph type="dt" sz="half" idx="10"/>
          </p:nvPr>
        </p:nvSpPr>
        <p:spPr>
          <a:xfrm>
            <a:off x="912813" y="6251575"/>
            <a:ext cx="19050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84EAD6B-4271-42D6-A49F-8AB550876686}" type="datetime1">
              <a:rPr lang="cs-CZ"/>
              <a:pPr>
                <a:defRPr/>
              </a:pPr>
              <a:t>22.10.2013</a:t>
            </a:fld>
            <a:endParaRPr lang="cs-CZ"/>
          </a:p>
        </p:txBody>
      </p:sp>
      <p:sp>
        <p:nvSpPr>
          <p:cNvPr id="14" name="Rectangle 14"/>
          <p:cNvSpPr>
            <a:spLocks noGrp="1" noChangeArrowheads="1"/>
          </p:cNvSpPr>
          <p:nvPr>
            <p:ph type="ftr" sz="quarter" idx="11"/>
          </p:nvPr>
        </p:nvSpPr>
        <p:spPr>
          <a:xfrm>
            <a:off x="3354388" y="6248400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5" name="Rectangle 15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11E7C67-32BE-4783-B207-93957EC5C86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4" name="Rectangle 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84415DE-2C94-45E1-913B-759CFD742E22}" type="datetime1">
              <a:rPr lang="cs-CZ"/>
              <a:pPr>
                <a:defRPr/>
              </a:pPr>
              <a:t>22.10.2013</a:t>
            </a:fld>
            <a:endParaRPr lang="cs-CZ"/>
          </a:p>
        </p:txBody>
      </p:sp>
      <p:sp>
        <p:nvSpPr>
          <p:cNvPr id="5" name="Rectangle 1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509EAC6-C9FD-4D1C-9B9E-2A70DDE95EA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Klepnutím lze upravit styly předlohy textu.</a:t>
            </a:r>
          </a:p>
        </p:txBody>
      </p:sp>
      <p:sp>
        <p:nvSpPr>
          <p:cNvPr id="4" name="Rectangle 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BF9C84D-E3AE-4519-BC8D-26CB41061268}" type="datetime1">
              <a:rPr lang="cs-CZ"/>
              <a:pPr>
                <a:defRPr/>
              </a:pPr>
              <a:t>22.10.2013</a:t>
            </a:fld>
            <a:endParaRPr lang="cs-CZ"/>
          </a:p>
        </p:txBody>
      </p:sp>
      <p:sp>
        <p:nvSpPr>
          <p:cNvPr id="5" name="Rectangle 1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3E94995-BA36-4E2D-BB30-6840E7E5A8B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914400" y="1600200"/>
            <a:ext cx="38100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876800" y="1600200"/>
            <a:ext cx="38100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5" name="Rectangle 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547A70E-8254-4834-B6B1-BC3DBD1F93F1}" type="datetime1">
              <a:rPr lang="cs-CZ"/>
              <a:pPr>
                <a:defRPr/>
              </a:pPr>
              <a:t>22.10.2013</a:t>
            </a:fld>
            <a:endParaRPr lang="cs-CZ"/>
          </a:p>
        </p:txBody>
      </p:sp>
      <p:sp>
        <p:nvSpPr>
          <p:cNvPr id="6" name="Rectangle 1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1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58A623A-E5F3-4F1F-A832-E1D565CBD5F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7" name="Rectangle 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44AEEDE-711F-4B24-8313-F87CCE7B7822}" type="datetime1">
              <a:rPr lang="cs-CZ"/>
              <a:pPr>
                <a:defRPr/>
              </a:pPr>
              <a:t>22.10.2013</a:t>
            </a:fld>
            <a:endParaRPr lang="cs-CZ"/>
          </a:p>
        </p:txBody>
      </p:sp>
      <p:sp>
        <p:nvSpPr>
          <p:cNvPr id="8" name="Rectangle 1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1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5BEFFE9-EFE9-4991-AD5D-EDA21D770C8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Rectangle 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17ECB9F-6C95-4EEB-8845-895ECBD5D69E}" type="datetime1">
              <a:rPr lang="cs-CZ"/>
              <a:pPr>
                <a:defRPr/>
              </a:pPr>
              <a:t>22.10.2013</a:t>
            </a:fld>
            <a:endParaRPr lang="cs-CZ"/>
          </a:p>
        </p:txBody>
      </p:sp>
      <p:sp>
        <p:nvSpPr>
          <p:cNvPr id="4" name="Rectangle 1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1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513FA8B-0A0D-4D95-9BA2-AA024FC9D1B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809764D-6FAC-4949-AE72-90AA478B937B}" type="datetime1">
              <a:rPr lang="cs-CZ"/>
              <a:pPr>
                <a:defRPr/>
              </a:pPr>
              <a:t>22.10.2013</a:t>
            </a:fld>
            <a:endParaRPr lang="cs-CZ"/>
          </a:p>
        </p:txBody>
      </p:sp>
      <p:sp>
        <p:nvSpPr>
          <p:cNvPr id="3" name="Rectangle 1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144D0B9-0340-47BB-BD4B-F6AA0E5E919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Klepnutím lze upravit styly předlohy textu.</a:t>
            </a:r>
          </a:p>
        </p:txBody>
      </p:sp>
      <p:sp>
        <p:nvSpPr>
          <p:cNvPr id="5" name="Rectangle 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DDA3062-A791-4C00-BBD9-FC11F9C19A65}" type="datetime1">
              <a:rPr lang="cs-CZ"/>
              <a:pPr>
                <a:defRPr/>
              </a:pPr>
              <a:t>22.10.2013</a:t>
            </a:fld>
            <a:endParaRPr lang="cs-CZ"/>
          </a:p>
        </p:txBody>
      </p:sp>
      <p:sp>
        <p:nvSpPr>
          <p:cNvPr id="6" name="Rectangle 1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1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5F656B5-39FE-416B-A2BE-A5D71BDE48F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Klepnutím lze upravit styly předlohy textu.</a:t>
            </a:r>
          </a:p>
        </p:txBody>
      </p:sp>
      <p:sp>
        <p:nvSpPr>
          <p:cNvPr id="5" name="Rectangle 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6A5D657-2E88-45AA-A079-B48A7C79E036}" type="datetime1">
              <a:rPr lang="cs-CZ"/>
              <a:pPr>
                <a:defRPr/>
              </a:pPr>
              <a:t>22.10.2013</a:t>
            </a:fld>
            <a:endParaRPr lang="cs-CZ"/>
          </a:p>
        </p:txBody>
      </p:sp>
      <p:sp>
        <p:nvSpPr>
          <p:cNvPr id="6" name="Rectangle 1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1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37B35B2-6C82-45B0-8452-D065E39496C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4" name="Rectangle 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0D58E9C-96C6-4905-A871-C4DFA2799525}" type="datetime1">
              <a:rPr lang="cs-CZ"/>
              <a:pPr>
                <a:defRPr/>
              </a:pPr>
              <a:t>22.10.2013</a:t>
            </a:fld>
            <a:endParaRPr lang="cs-CZ"/>
          </a:p>
        </p:txBody>
      </p:sp>
      <p:sp>
        <p:nvSpPr>
          <p:cNvPr id="5" name="Rectangle 1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AC44C06-1BD1-49C5-A917-93A7B935D0F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43700" y="277813"/>
            <a:ext cx="1943100" cy="5853112"/>
          </a:xfrm>
        </p:spPr>
        <p:txBody>
          <a:bodyPr vert="eaVert"/>
          <a:lstStyle/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7813"/>
            <a:ext cx="5676900" cy="5853112"/>
          </a:xfrm>
        </p:spPr>
        <p:txBody>
          <a:bodyPr vert="eaVert"/>
          <a:lstStyle/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4" name="Rectangle 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E088549-110E-4399-9983-23180E95DA98}" type="datetime1">
              <a:rPr lang="cs-CZ"/>
              <a:pPr>
                <a:defRPr/>
              </a:pPr>
              <a:t>22.10.2013</a:t>
            </a:fld>
            <a:endParaRPr lang="cs-CZ"/>
          </a:p>
        </p:txBody>
      </p:sp>
      <p:sp>
        <p:nvSpPr>
          <p:cNvPr id="5" name="Rectangle 1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4857575-7BBA-45EA-9191-6961FCD043E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2"/>
          <p:cNvGrpSpPr>
            <a:grpSpLocks/>
          </p:cNvGrpSpPr>
          <p:nvPr/>
        </p:nvGrpSpPr>
        <p:grpSpPr bwMode="auto">
          <a:xfrm>
            <a:off x="0" y="0"/>
            <a:ext cx="8686800" cy="4876800"/>
            <a:chOff x="0" y="0"/>
            <a:chExt cx="5472" cy="3072"/>
          </a:xfrm>
        </p:grpSpPr>
        <p:sp>
          <p:nvSpPr>
            <p:cNvPr id="31747" name="Rectangle 3"/>
            <p:cNvSpPr>
              <a:spLocks noChangeArrowheads="1"/>
            </p:cNvSpPr>
            <p:nvPr/>
          </p:nvSpPr>
          <p:spPr bwMode="auto">
            <a:xfrm>
              <a:off x="0" y="0"/>
              <a:ext cx="384" cy="3072"/>
            </a:xfrm>
            <a:prstGeom prst="rect">
              <a:avLst/>
            </a:prstGeom>
            <a:solidFill>
              <a:schemeClr val="accent1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endParaRPr lang="cs-CZ" sz="2400">
                <a:latin typeface="Times New Roman" pitchFamily="18" charset="0"/>
              </a:endParaRPr>
            </a:p>
          </p:txBody>
        </p:sp>
        <p:grpSp>
          <p:nvGrpSpPr>
            <p:cNvPr id="1034" name="Group 4"/>
            <p:cNvGrpSpPr>
              <a:grpSpLocks/>
            </p:cNvGrpSpPr>
            <p:nvPr/>
          </p:nvGrpSpPr>
          <p:grpSpPr bwMode="auto">
            <a:xfrm>
              <a:off x="240" y="893"/>
              <a:ext cx="5232" cy="115"/>
              <a:chOff x="240" y="893"/>
              <a:chExt cx="5232" cy="115"/>
            </a:xfrm>
          </p:grpSpPr>
          <p:sp>
            <p:nvSpPr>
              <p:cNvPr id="31749" name="Rectangle 5"/>
              <p:cNvSpPr>
                <a:spLocks noChangeArrowheads="1"/>
              </p:cNvSpPr>
              <p:nvPr/>
            </p:nvSpPr>
            <p:spPr bwMode="auto">
              <a:xfrm>
                <a:off x="4320" y="893"/>
                <a:ext cx="1152" cy="115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pPr algn="ctr">
                  <a:defRPr/>
                </a:pPr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31750" name="Line 6"/>
              <p:cNvSpPr>
                <a:spLocks noChangeShapeType="1"/>
              </p:cNvSpPr>
              <p:nvPr/>
            </p:nvSpPr>
            <p:spPr bwMode="auto">
              <a:xfrm>
                <a:off x="240" y="941"/>
                <a:ext cx="5232" cy="0"/>
              </a:xfrm>
              <a:prstGeom prst="line">
                <a:avLst/>
              </a:prstGeom>
              <a:noFill/>
              <a:ln w="19050">
                <a:solidFill>
                  <a:schemeClr val="bg2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</p:grpSp>
      </p:grpSp>
      <p:sp>
        <p:nvSpPr>
          <p:cNvPr id="1027" name="Rectangle 7"/>
          <p:cNvSpPr>
            <a:spLocks noGrp="1" noChangeArrowheads="1"/>
          </p:cNvSpPr>
          <p:nvPr>
            <p:ph type="title"/>
          </p:nvPr>
        </p:nvSpPr>
        <p:spPr bwMode="auto">
          <a:xfrm>
            <a:off x="914400" y="277813"/>
            <a:ext cx="77724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8" name="Rectangle 8"/>
          <p:cNvSpPr>
            <a:spLocks noGrp="1" noChangeArrowheads="1"/>
          </p:cNvSpPr>
          <p:nvPr>
            <p:ph type="body" idx="1"/>
          </p:nvPr>
        </p:nvSpPr>
        <p:spPr bwMode="auto">
          <a:xfrm>
            <a:off x="914400" y="1600200"/>
            <a:ext cx="7772400" cy="453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31753" name="Rectangle 9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914400" y="6251575"/>
            <a:ext cx="19812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000"/>
            </a:lvl1pPr>
          </a:lstStyle>
          <a:p>
            <a:pPr>
              <a:defRPr/>
            </a:pPr>
            <a:fld id="{16716819-AAE9-4DBB-8C1D-02B608F7A26B}" type="datetime1">
              <a:rPr lang="cs-CZ"/>
              <a:pPr>
                <a:defRPr/>
              </a:pPr>
              <a:t>22.10.2013</a:t>
            </a:fld>
            <a:endParaRPr lang="cs-CZ"/>
          </a:p>
        </p:txBody>
      </p:sp>
      <p:sp>
        <p:nvSpPr>
          <p:cNvPr id="31754" name="Rectangle 10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352800" y="62484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0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1755" name="Rectangle 11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7818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000"/>
            </a:lvl1pPr>
          </a:lstStyle>
          <a:p>
            <a:pPr>
              <a:defRPr/>
            </a:pPr>
            <a:fld id="{257029B2-B9F2-44DA-83B6-3EAFFDEA146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31756" name="Line 12"/>
          <p:cNvSpPr>
            <a:spLocks noChangeShapeType="1"/>
          </p:cNvSpPr>
          <p:nvPr/>
        </p:nvSpPr>
        <p:spPr bwMode="auto">
          <a:xfrm>
            <a:off x="0" y="4876800"/>
            <a:ext cx="609600" cy="0"/>
          </a:xfrm>
          <a:prstGeom prst="line">
            <a:avLst/>
          </a:prstGeom>
          <a:noFill/>
          <a:ln w="44450">
            <a:solidFill>
              <a:schemeClr val="bg2"/>
            </a:solidFill>
            <a:round/>
            <a:headEnd/>
            <a:tailEnd/>
          </a:ln>
          <a:effectLst/>
        </p:spPr>
        <p:txBody>
          <a:bodyPr/>
          <a:lstStyle/>
          <a:p>
            <a:pPr>
              <a:defRPr/>
            </a:pPr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0" r:id="rId2"/>
    <p:sldLayoutId id="2147483659" r:id="rId3"/>
    <p:sldLayoutId id="2147483658" r:id="rId4"/>
    <p:sldLayoutId id="2147483657" r:id="rId5"/>
    <p:sldLayoutId id="2147483656" r:id="rId6"/>
    <p:sldLayoutId id="2147483655" r:id="rId7"/>
    <p:sldLayoutId id="2147483654" r:id="rId8"/>
    <p:sldLayoutId id="2147483653" r:id="rId9"/>
    <p:sldLayoutId id="2147483652" r:id="rId10"/>
    <p:sldLayoutId id="2147483651" r:id="rId11"/>
  </p:sldLayoutIdLst>
  <p:timing>
    <p:tnLst>
      <p:par>
        <p:cTn id="1" dur="indefinite" restart="never" nodeType="tmRoot"/>
      </p:par>
    </p:tnLst>
  </p:timing>
  <p:txStyles>
    <p:titleStyle>
      <a:lvl1pPr algn="l" rtl="0" eaLnBrk="0" fontAlgn="base" hangingPunct="0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Times New Roman" pitchFamily="18" charset="0"/>
          <a:cs typeface="Arial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Times New Roman" pitchFamily="18" charset="0"/>
          <a:cs typeface="Arial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Times New Roman" pitchFamily="18" charset="0"/>
          <a:cs typeface="Arial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Times New Roman" pitchFamily="18" charset="0"/>
          <a:cs typeface="Arial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Times New Roman" pitchFamily="18" charset="0"/>
          <a:cs typeface="Arial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Times New Roman" pitchFamily="18" charset="0"/>
          <a:cs typeface="Arial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Times New Roman" pitchFamily="18" charset="0"/>
          <a:cs typeface="Arial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Times New Roman" pitchFamily="18" charset="0"/>
          <a:cs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90000"/>
        <a:buFont typeface="Wingdings" pitchFamily="2" charset="2"/>
        <a:buChar char="n"/>
        <a:defRPr sz="28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5000"/>
        <a:buFont typeface="Wingdings" pitchFamily="2" charset="2"/>
        <a:buChar char="n"/>
        <a:defRPr sz="2600">
          <a:solidFill>
            <a:schemeClr val="tx1"/>
          </a:solidFill>
          <a:latin typeface="+mn-lt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55000"/>
        <a:buFont typeface="Wingdings" pitchFamily="2" charset="2"/>
        <a:buChar char="n"/>
        <a:defRPr sz="2300">
          <a:solidFill>
            <a:schemeClr val="tx1"/>
          </a:solidFill>
          <a:latin typeface="+mn-lt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14403" name="Group 67"/>
          <p:cNvGraphicFramePr>
            <a:graphicFrameLocks noGrp="1"/>
          </p:cNvGraphicFramePr>
          <p:nvPr/>
        </p:nvGraphicFramePr>
        <p:xfrm>
          <a:off x="750888" y="2060575"/>
          <a:ext cx="7924800" cy="3671888"/>
        </p:xfrm>
        <a:graphic>
          <a:graphicData uri="http://schemas.openxmlformats.org/drawingml/2006/table">
            <a:tbl>
              <a:tblPr/>
              <a:tblGrid>
                <a:gridCol w="2092325"/>
                <a:gridCol w="5832475"/>
              </a:tblGrid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Projekt MŠMT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EU peníze středním školám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 projektu školy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ICT do života školy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Registrační číslo projektu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CZ.1.07/1.5.00/34.0771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Šablona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III/2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Sada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41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Investiční majetek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Klíčová slova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Hmotný, nehmotný, finanční, doba použitelnosti, pořízení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Předmět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Ekonomika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74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Autor, spoluautor  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Ing. Kateřina Škultétyová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Jazyk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Čeština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Prezentace, výklad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Potřebné pomůcky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PC, dataprojektor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Druh interaktivity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Výklad pomocí prezentace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Stupeň a typ vzdělávání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Střední škola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Cílová skupina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3. ročník, žáci 17 – 18 let,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Instalatér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Verdana" pitchFamily="34" charset="0"/>
                          <a:cs typeface="Times New Roman" pitchFamily="18" charset="0"/>
                        </a:rPr>
                        <a:t>, Tesař, Truhlář, Zedník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Speciální vzdělávací potřeby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Ne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Zdroje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Seznam viz poslední snímek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395" name="TextovéPole 9"/>
          <p:cNvSpPr txBox="1">
            <a:spLocks noChangeArrowheads="1"/>
          </p:cNvSpPr>
          <p:nvPr/>
        </p:nvSpPr>
        <p:spPr bwMode="auto">
          <a:xfrm>
            <a:off x="792163" y="960438"/>
            <a:ext cx="7559675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2800" b="1" dirty="0" smtClean="0">
                <a:latin typeface="Calibri" pitchFamily="34" charset="0"/>
              </a:rPr>
              <a:t>Investiční majetek</a:t>
            </a:r>
            <a:endParaRPr lang="cs-CZ" sz="2800" b="1" dirty="0">
              <a:latin typeface="Calibri" pitchFamily="34" charset="0"/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 rtlCol="0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fld id="{C14439C4-3E92-4F66-A780-45ED916D62B1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t>1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 fontScale="90000"/>
          </a:bodyPr>
          <a:lstStyle/>
          <a:p>
            <a:pPr algn="r" eaLnBrk="1" hangingPunct="1">
              <a:defRPr/>
            </a:pPr>
            <a:r>
              <a:rPr lang="cs-CZ" sz="18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STŘEDNÍ ŠKOLA STAVEBNÍ A TECHNICKÁ</a:t>
            </a:r>
            <a:r>
              <a:rPr lang="cs-CZ" sz="1600">
                <a:solidFill>
                  <a:srgbClr val="02283F"/>
                </a:solidFill>
                <a:latin typeface="Arial" charset="0"/>
              </a:rPr>
              <a:t/>
            </a:r>
            <a:br>
              <a:rPr lang="cs-CZ" sz="1600">
                <a:solidFill>
                  <a:srgbClr val="02283F"/>
                </a:solidFill>
                <a:latin typeface="Arial" charset="0"/>
              </a:rPr>
            </a:br>
            <a:r>
              <a:rPr lang="cs-CZ" sz="1600">
                <a:solidFill>
                  <a:srgbClr val="02283F"/>
                </a:solidFill>
                <a:latin typeface="Book Antiqua" pitchFamily="18" charset="0"/>
              </a:rPr>
              <a:t>Ústí nad Labem, Čelakovského 5, příspěvková organizace</a:t>
            </a:r>
            <a:br>
              <a:rPr lang="cs-CZ" sz="160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600">
                <a:solidFill>
                  <a:srgbClr val="02283F"/>
                </a:solidFill>
                <a:latin typeface="Book Antiqua" pitchFamily="18" charset="0"/>
              </a:rPr>
              <a:t>Páteřní škola Ústeckého kraje</a:t>
            </a:r>
          </a:p>
        </p:txBody>
      </p:sp>
      <p:sp>
        <p:nvSpPr>
          <p:cNvPr id="14398" name="TextovéPole 12"/>
          <p:cNvSpPr txBox="1">
            <a:spLocks noChangeArrowheads="1"/>
          </p:cNvSpPr>
          <p:nvPr/>
        </p:nvSpPr>
        <p:spPr bwMode="auto">
          <a:xfrm>
            <a:off x="787400" y="1454150"/>
            <a:ext cx="7561263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2400" b="1">
                <a:latin typeface="Calibri" pitchFamily="34" charset="0"/>
              </a:rPr>
              <a:t>VY_32_INOVACE_41_828</a:t>
            </a:r>
          </a:p>
        </p:txBody>
      </p:sp>
      <p:pic>
        <p:nvPicPr>
          <p:cNvPr id="14399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400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159BB206-EC00-4133-A903-C06698FD5A6A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2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15364" name="Rectangle 9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 typeface="Wingdings" pitchFamily="2" charset="2"/>
              <a:buNone/>
            </a:pPr>
            <a:endParaRPr lang="cs-CZ" smtClean="0"/>
          </a:p>
          <a:p>
            <a:pPr eaLnBrk="1" hangingPunct="1">
              <a:buFont typeface="Wingdings" pitchFamily="2" charset="2"/>
              <a:buNone/>
            </a:pPr>
            <a:endParaRPr lang="cs-CZ" smtClean="0"/>
          </a:p>
          <a:p>
            <a:pPr algn="ctr" eaLnBrk="1" hangingPunct="1">
              <a:buFont typeface="Wingdings" pitchFamily="2" charset="2"/>
              <a:buNone/>
            </a:pPr>
            <a:r>
              <a:rPr lang="cs-CZ" smtClean="0"/>
              <a:t>INVESTIČNÍ MAJETEK</a:t>
            </a:r>
          </a:p>
        </p:txBody>
      </p:sp>
      <p:pic>
        <p:nvPicPr>
          <p:cNvPr id="15365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6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5367" name="Zástupný symbol pro obsah 2"/>
          <p:cNvSpPr txBox="1">
            <a:spLocks/>
          </p:cNvSpPr>
          <p:nvPr/>
        </p:nvSpPr>
        <p:spPr bwMode="auto">
          <a:xfrm>
            <a:off x="457200" y="1960563"/>
            <a:ext cx="8229600" cy="247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spcBef>
                <a:spcPct val="20000"/>
              </a:spcBef>
              <a:buFont typeface="Arial" charset="0"/>
              <a:buNone/>
            </a:pPr>
            <a:endParaRPr lang="cs-CZ" sz="2400">
              <a:latin typeface="Calibri" pitchFamily="34" charset="0"/>
            </a:endParaRPr>
          </a:p>
        </p:txBody>
      </p:sp>
      <p:sp>
        <p:nvSpPr>
          <p:cNvPr id="19" name="Nadpis 1"/>
          <p:cNvSpPr>
            <a:spLocks/>
          </p:cNvSpPr>
          <p:nvPr/>
        </p:nvSpPr>
        <p:spPr bwMode="auto">
          <a:xfrm>
            <a:off x="3203575" y="144463"/>
            <a:ext cx="5653088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tIns="0" anchor="ctr"/>
          <a:lstStyle/>
          <a:p>
            <a:pPr algn="r">
              <a:defRPr/>
            </a:pPr>
            <a:r>
              <a:rPr lang="cs-CZ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STŘEDNÍ ŠKOLA STAVEBNÍ A TECHNICKÁ</a:t>
            </a:r>
            <a:r>
              <a:rPr lang="cs-CZ" sz="1600">
                <a:solidFill>
                  <a:srgbClr val="02283F"/>
                </a:solidFill>
              </a:rPr>
              <a:t/>
            </a:r>
            <a:br>
              <a:rPr lang="cs-CZ" sz="1600">
                <a:solidFill>
                  <a:srgbClr val="02283F"/>
                </a:solidFill>
              </a:rPr>
            </a:br>
            <a:r>
              <a:rPr lang="cs-CZ" sz="1600">
                <a:solidFill>
                  <a:srgbClr val="02283F"/>
                </a:solidFill>
                <a:latin typeface="Book Antiqua" pitchFamily="18" charset="0"/>
              </a:rPr>
              <a:t>Ústí nad Labem, Čelakovského 5, příspěvková organizace</a:t>
            </a:r>
            <a:br>
              <a:rPr lang="cs-CZ" sz="160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600">
                <a:solidFill>
                  <a:srgbClr val="02283F"/>
                </a:solidFill>
                <a:latin typeface="Book Antiqua" pitchFamily="18" charset="0"/>
              </a:rPr>
              <a:t>Páteřní škola Ústeckého kraje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5D60BD79-041F-48AE-B034-29EF36667EF3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3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16388" name="Rectangle 9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 typeface="Wingdings" pitchFamily="2" charset="2"/>
              <a:buNone/>
            </a:pPr>
            <a:r>
              <a:rPr lang="cs-CZ" smtClean="0"/>
              <a:t>Členění investičního (dlouhodobého) majetku</a:t>
            </a:r>
          </a:p>
          <a:p>
            <a:pPr eaLnBrk="1" hangingPunct="1"/>
            <a:endParaRPr lang="cs-CZ" sz="2000" smtClean="0"/>
          </a:p>
          <a:p>
            <a:pPr eaLnBrk="1" hangingPunct="1"/>
            <a:r>
              <a:rPr lang="cs-CZ" sz="2000" smtClean="0"/>
              <a:t>hmotný</a:t>
            </a:r>
          </a:p>
          <a:p>
            <a:pPr eaLnBrk="1" hangingPunct="1"/>
            <a:r>
              <a:rPr lang="cs-CZ" sz="2000" smtClean="0"/>
              <a:t>nehmotný</a:t>
            </a:r>
          </a:p>
          <a:p>
            <a:pPr eaLnBrk="1" hangingPunct="1"/>
            <a:r>
              <a:rPr lang="cs-CZ" sz="2000" smtClean="0"/>
              <a:t>finanční</a:t>
            </a:r>
          </a:p>
        </p:txBody>
      </p:sp>
      <p:pic>
        <p:nvPicPr>
          <p:cNvPr id="16389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90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6391" name="Zástupný symbol pro obsah 2"/>
          <p:cNvSpPr txBox="1">
            <a:spLocks/>
          </p:cNvSpPr>
          <p:nvPr/>
        </p:nvSpPr>
        <p:spPr bwMode="auto">
          <a:xfrm>
            <a:off x="457200" y="1960563"/>
            <a:ext cx="8229600" cy="247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spcBef>
                <a:spcPct val="20000"/>
              </a:spcBef>
              <a:buFont typeface="Arial" charset="0"/>
              <a:buNone/>
            </a:pPr>
            <a:endParaRPr lang="cs-CZ" sz="2400">
              <a:latin typeface="Calibri" pitchFamily="34" charset="0"/>
            </a:endParaRPr>
          </a:p>
        </p:txBody>
      </p:sp>
      <p:sp>
        <p:nvSpPr>
          <p:cNvPr id="19" name="Nadpis 1"/>
          <p:cNvSpPr>
            <a:spLocks/>
          </p:cNvSpPr>
          <p:nvPr/>
        </p:nvSpPr>
        <p:spPr bwMode="auto">
          <a:xfrm>
            <a:off x="3203575" y="144463"/>
            <a:ext cx="5653088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tIns="0" anchor="ctr"/>
          <a:lstStyle/>
          <a:p>
            <a:pPr algn="r">
              <a:defRPr/>
            </a:pPr>
            <a:r>
              <a:rPr lang="cs-CZ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STŘEDNÍ ŠKOLA STAVEBNÍ A TECHNICKÁ</a:t>
            </a:r>
            <a:r>
              <a:rPr lang="cs-CZ" sz="1600">
                <a:solidFill>
                  <a:srgbClr val="02283F"/>
                </a:solidFill>
              </a:rPr>
              <a:t/>
            </a:r>
            <a:br>
              <a:rPr lang="cs-CZ" sz="1600">
                <a:solidFill>
                  <a:srgbClr val="02283F"/>
                </a:solidFill>
              </a:rPr>
            </a:br>
            <a:r>
              <a:rPr lang="cs-CZ" sz="1600">
                <a:solidFill>
                  <a:srgbClr val="02283F"/>
                </a:solidFill>
                <a:latin typeface="Book Antiqua" pitchFamily="18" charset="0"/>
              </a:rPr>
              <a:t>Ústí nad Labem, Čelakovského 5, příspěvková organizace</a:t>
            </a:r>
            <a:br>
              <a:rPr lang="cs-CZ" sz="160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600">
                <a:solidFill>
                  <a:srgbClr val="02283F"/>
                </a:solidFill>
                <a:latin typeface="Book Antiqua" pitchFamily="18" charset="0"/>
              </a:rPr>
              <a:t>Páteřní škola Ústeckého kraje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9E902A46-0E93-4C16-95A6-51881834D06F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4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17412" name="Rectangle 9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 typeface="Wingdings" pitchFamily="2" charset="2"/>
              <a:buNone/>
            </a:pPr>
            <a:r>
              <a:rPr lang="cs-CZ" smtClean="0"/>
              <a:t>Hmotný majetek</a:t>
            </a:r>
          </a:p>
          <a:p>
            <a:pPr eaLnBrk="1" hangingPunct="1"/>
            <a:endParaRPr lang="cs-CZ" sz="2000" smtClean="0"/>
          </a:p>
          <a:p>
            <a:pPr eaLnBrk="1" hangingPunct="1"/>
            <a:r>
              <a:rPr lang="cs-CZ" sz="2000" smtClean="0"/>
              <a:t>např. budovy, stroje, stavby, dopravní prostředky</a:t>
            </a:r>
          </a:p>
          <a:p>
            <a:pPr eaLnBrk="1" hangingPunct="1"/>
            <a:r>
              <a:rPr lang="cs-CZ" sz="2000" smtClean="0"/>
              <a:t>cena vyšší než 40,000 Kč</a:t>
            </a:r>
          </a:p>
          <a:p>
            <a:pPr eaLnBrk="1" hangingPunct="1"/>
            <a:r>
              <a:rPr lang="cs-CZ" sz="2000" smtClean="0"/>
              <a:t>doba používání delší než 1 rok</a:t>
            </a:r>
          </a:p>
          <a:p>
            <a:pPr eaLnBrk="1" hangingPunct="1"/>
            <a:r>
              <a:rPr lang="cs-CZ" sz="2000" smtClean="0"/>
              <a:t>odepisuje se</a:t>
            </a:r>
          </a:p>
          <a:p>
            <a:pPr eaLnBrk="1" hangingPunct="1"/>
            <a:r>
              <a:rPr lang="cs-CZ" sz="2000" smtClean="0"/>
              <a:t>členěn na movitý a nemovitý</a:t>
            </a:r>
          </a:p>
          <a:p>
            <a:pPr eaLnBrk="1" hangingPunct="1"/>
            <a:endParaRPr lang="cs-CZ" sz="2000" smtClean="0"/>
          </a:p>
        </p:txBody>
      </p:sp>
      <p:pic>
        <p:nvPicPr>
          <p:cNvPr id="17413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4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7415" name="Zástupný symbol pro obsah 2"/>
          <p:cNvSpPr txBox="1">
            <a:spLocks/>
          </p:cNvSpPr>
          <p:nvPr/>
        </p:nvSpPr>
        <p:spPr bwMode="auto">
          <a:xfrm>
            <a:off x="457200" y="1960563"/>
            <a:ext cx="8229600" cy="247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spcBef>
                <a:spcPct val="20000"/>
              </a:spcBef>
              <a:buFont typeface="Arial" charset="0"/>
              <a:buNone/>
            </a:pPr>
            <a:endParaRPr lang="cs-CZ" sz="2400">
              <a:latin typeface="Calibri" pitchFamily="34" charset="0"/>
            </a:endParaRPr>
          </a:p>
        </p:txBody>
      </p:sp>
      <p:sp>
        <p:nvSpPr>
          <p:cNvPr id="19" name="Nadpis 1"/>
          <p:cNvSpPr>
            <a:spLocks/>
          </p:cNvSpPr>
          <p:nvPr/>
        </p:nvSpPr>
        <p:spPr bwMode="auto">
          <a:xfrm>
            <a:off x="3203575" y="144463"/>
            <a:ext cx="5653088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tIns="0" anchor="ctr"/>
          <a:lstStyle/>
          <a:p>
            <a:pPr algn="r">
              <a:defRPr/>
            </a:pPr>
            <a:r>
              <a:rPr lang="cs-CZ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STŘEDNÍ ŠKOLA STAVEBNÍ A TECHNICKÁ</a:t>
            </a:r>
            <a:r>
              <a:rPr lang="cs-CZ" sz="1600">
                <a:solidFill>
                  <a:srgbClr val="02283F"/>
                </a:solidFill>
              </a:rPr>
              <a:t/>
            </a:r>
            <a:br>
              <a:rPr lang="cs-CZ" sz="1600">
                <a:solidFill>
                  <a:srgbClr val="02283F"/>
                </a:solidFill>
              </a:rPr>
            </a:br>
            <a:r>
              <a:rPr lang="cs-CZ" sz="1600">
                <a:solidFill>
                  <a:srgbClr val="02283F"/>
                </a:solidFill>
                <a:latin typeface="Book Antiqua" pitchFamily="18" charset="0"/>
              </a:rPr>
              <a:t>Ústí nad Labem, Čelakovského 5, příspěvková organizace</a:t>
            </a:r>
            <a:br>
              <a:rPr lang="cs-CZ" sz="160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600">
                <a:solidFill>
                  <a:srgbClr val="02283F"/>
                </a:solidFill>
                <a:latin typeface="Book Antiqua" pitchFamily="18" charset="0"/>
              </a:rPr>
              <a:t>Páteřní škola Ústeckého kraje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CAEFDF4F-0245-4994-AD62-B47787B8BB56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5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18436" name="Rectangle 9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 typeface="Wingdings" pitchFamily="2" charset="2"/>
              <a:buNone/>
            </a:pPr>
            <a:r>
              <a:rPr lang="cs-CZ" smtClean="0"/>
              <a:t>Nehmotný majetek</a:t>
            </a:r>
          </a:p>
          <a:p>
            <a:pPr eaLnBrk="1" hangingPunct="1"/>
            <a:endParaRPr lang="cs-CZ" smtClean="0"/>
          </a:p>
          <a:p>
            <a:pPr eaLnBrk="1" hangingPunct="1"/>
            <a:r>
              <a:rPr lang="cs-CZ" sz="2000" smtClean="0"/>
              <a:t>např. licence, software, firemní značka</a:t>
            </a:r>
          </a:p>
          <a:p>
            <a:pPr eaLnBrk="1" hangingPunct="1"/>
            <a:r>
              <a:rPr lang="cs-CZ" sz="2000" smtClean="0"/>
              <a:t>doba používání delší než 1 rok</a:t>
            </a:r>
          </a:p>
          <a:p>
            <a:pPr eaLnBrk="1" hangingPunct="1"/>
            <a:r>
              <a:rPr lang="cs-CZ" sz="2000" smtClean="0"/>
              <a:t>odepisuje se</a:t>
            </a:r>
          </a:p>
        </p:txBody>
      </p:sp>
      <p:pic>
        <p:nvPicPr>
          <p:cNvPr id="18437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8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8439" name="Zástupný symbol pro obsah 2"/>
          <p:cNvSpPr txBox="1">
            <a:spLocks/>
          </p:cNvSpPr>
          <p:nvPr/>
        </p:nvSpPr>
        <p:spPr bwMode="auto">
          <a:xfrm>
            <a:off x="468313" y="1989138"/>
            <a:ext cx="8229600" cy="247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spcBef>
                <a:spcPct val="20000"/>
              </a:spcBef>
              <a:buFont typeface="Arial" charset="0"/>
              <a:buNone/>
            </a:pPr>
            <a:endParaRPr lang="cs-CZ" sz="2400">
              <a:latin typeface="Calibri" pitchFamily="34" charset="0"/>
            </a:endParaRPr>
          </a:p>
        </p:txBody>
      </p:sp>
      <p:sp>
        <p:nvSpPr>
          <p:cNvPr id="19" name="Nadpis 1"/>
          <p:cNvSpPr>
            <a:spLocks/>
          </p:cNvSpPr>
          <p:nvPr/>
        </p:nvSpPr>
        <p:spPr bwMode="auto">
          <a:xfrm>
            <a:off x="3203575" y="144463"/>
            <a:ext cx="5653088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tIns="0" anchor="ctr"/>
          <a:lstStyle/>
          <a:p>
            <a:pPr algn="r">
              <a:defRPr/>
            </a:pPr>
            <a:r>
              <a:rPr lang="cs-CZ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STŘEDNÍ ŠKOLA STAVEBNÍ A TECHNICKÁ</a:t>
            </a:r>
            <a:r>
              <a:rPr lang="cs-CZ" sz="1600">
                <a:solidFill>
                  <a:srgbClr val="02283F"/>
                </a:solidFill>
              </a:rPr>
              <a:t/>
            </a:r>
            <a:br>
              <a:rPr lang="cs-CZ" sz="1600">
                <a:solidFill>
                  <a:srgbClr val="02283F"/>
                </a:solidFill>
              </a:rPr>
            </a:br>
            <a:r>
              <a:rPr lang="cs-CZ" sz="1600">
                <a:solidFill>
                  <a:srgbClr val="02283F"/>
                </a:solidFill>
                <a:latin typeface="Book Antiqua" pitchFamily="18" charset="0"/>
              </a:rPr>
              <a:t>Ústí nad Labem, Čelakovského 5, příspěvková organizace</a:t>
            </a:r>
            <a:br>
              <a:rPr lang="cs-CZ" sz="160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600">
                <a:solidFill>
                  <a:srgbClr val="02283F"/>
                </a:solidFill>
                <a:latin typeface="Book Antiqua" pitchFamily="18" charset="0"/>
              </a:rPr>
              <a:t>Páteřní škola Ústeckého kraje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527B3BE4-714C-467F-8035-87A5474B9000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6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19460" name="Rectangle 9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 typeface="Wingdings" pitchFamily="2" charset="2"/>
              <a:buNone/>
            </a:pPr>
            <a:r>
              <a:rPr lang="cs-CZ" smtClean="0"/>
              <a:t>Finanční majetek</a:t>
            </a:r>
          </a:p>
          <a:p>
            <a:pPr eaLnBrk="1" hangingPunct="1"/>
            <a:endParaRPr lang="cs-CZ" smtClean="0"/>
          </a:p>
          <a:p>
            <a:pPr eaLnBrk="1" hangingPunct="1"/>
            <a:r>
              <a:rPr lang="cs-CZ" sz="2000" smtClean="0"/>
              <a:t>např. dlouhodobé cenné papíry</a:t>
            </a:r>
          </a:p>
          <a:p>
            <a:pPr eaLnBrk="1" hangingPunct="1"/>
            <a:r>
              <a:rPr lang="cs-CZ" sz="2000" smtClean="0"/>
              <a:t>doba používání delší než 1 rok</a:t>
            </a:r>
          </a:p>
          <a:p>
            <a:pPr eaLnBrk="1" hangingPunct="1"/>
            <a:r>
              <a:rPr lang="cs-CZ" sz="2000" smtClean="0"/>
              <a:t>neodepisuje se</a:t>
            </a:r>
          </a:p>
        </p:txBody>
      </p:sp>
      <p:pic>
        <p:nvPicPr>
          <p:cNvPr id="19461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2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9463" name="Zástupný symbol pro obsah 2"/>
          <p:cNvSpPr txBox="1">
            <a:spLocks/>
          </p:cNvSpPr>
          <p:nvPr/>
        </p:nvSpPr>
        <p:spPr bwMode="auto">
          <a:xfrm>
            <a:off x="457200" y="1960563"/>
            <a:ext cx="8229600" cy="247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spcBef>
                <a:spcPct val="20000"/>
              </a:spcBef>
              <a:buFont typeface="Arial" charset="0"/>
              <a:buNone/>
            </a:pPr>
            <a:endParaRPr lang="cs-CZ" sz="2400">
              <a:latin typeface="Calibri" pitchFamily="34" charset="0"/>
            </a:endParaRPr>
          </a:p>
        </p:txBody>
      </p:sp>
      <p:sp>
        <p:nvSpPr>
          <p:cNvPr id="19" name="Nadpis 1"/>
          <p:cNvSpPr>
            <a:spLocks/>
          </p:cNvSpPr>
          <p:nvPr/>
        </p:nvSpPr>
        <p:spPr bwMode="auto">
          <a:xfrm>
            <a:off x="3203575" y="144463"/>
            <a:ext cx="5653088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tIns="0" anchor="ctr"/>
          <a:lstStyle/>
          <a:p>
            <a:pPr algn="r">
              <a:defRPr/>
            </a:pPr>
            <a:r>
              <a:rPr lang="cs-CZ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STŘEDNÍ ŠKOLA STAVEBNÍ A TECHNICKÁ</a:t>
            </a:r>
            <a:r>
              <a:rPr lang="cs-CZ" sz="1600">
                <a:solidFill>
                  <a:srgbClr val="02283F"/>
                </a:solidFill>
              </a:rPr>
              <a:t/>
            </a:r>
            <a:br>
              <a:rPr lang="cs-CZ" sz="1600">
                <a:solidFill>
                  <a:srgbClr val="02283F"/>
                </a:solidFill>
              </a:rPr>
            </a:br>
            <a:r>
              <a:rPr lang="cs-CZ" sz="1600">
                <a:solidFill>
                  <a:srgbClr val="02283F"/>
                </a:solidFill>
                <a:latin typeface="Book Antiqua" pitchFamily="18" charset="0"/>
              </a:rPr>
              <a:t>Ústí nad Labem, Čelakovského 5, příspěvková organizace</a:t>
            </a:r>
            <a:br>
              <a:rPr lang="cs-CZ" sz="160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600">
                <a:solidFill>
                  <a:srgbClr val="02283F"/>
                </a:solidFill>
                <a:latin typeface="Book Antiqua" pitchFamily="18" charset="0"/>
              </a:rPr>
              <a:t>Páteřní škola Ústeckého kraje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DD0B5203-0D4C-4945-9FED-C1F4531889C8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7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20484" name="Rectangle 9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 typeface="Wingdings" pitchFamily="2" charset="2"/>
              <a:buNone/>
            </a:pPr>
            <a:r>
              <a:rPr lang="cs-CZ" smtClean="0"/>
              <a:t>Způsoby pořízení investičního majetku</a:t>
            </a:r>
          </a:p>
          <a:p>
            <a:pPr eaLnBrk="1" hangingPunct="1"/>
            <a:endParaRPr lang="cs-CZ" sz="2000" smtClean="0"/>
          </a:p>
          <a:p>
            <a:pPr eaLnBrk="1" hangingPunct="1"/>
            <a:r>
              <a:rPr lang="cs-CZ" sz="2000" smtClean="0"/>
              <a:t>nákup</a:t>
            </a:r>
          </a:p>
          <a:p>
            <a:pPr eaLnBrk="1" hangingPunct="1"/>
            <a:r>
              <a:rPr lang="cs-CZ" sz="2000" smtClean="0"/>
              <a:t>vlastní výroba</a:t>
            </a:r>
          </a:p>
          <a:p>
            <a:pPr eaLnBrk="1" hangingPunct="1"/>
            <a:r>
              <a:rPr lang="cs-CZ" sz="2000" smtClean="0"/>
              <a:t>darování</a:t>
            </a:r>
          </a:p>
          <a:p>
            <a:pPr eaLnBrk="1" hangingPunct="1"/>
            <a:r>
              <a:rPr lang="cs-CZ" sz="2000" smtClean="0"/>
              <a:t>převod z osobního majetku podnikatele</a:t>
            </a:r>
          </a:p>
          <a:p>
            <a:pPr eaLnBrk="1" hangingPunct="1"/>
            <a:r>
              <a:rPr lang="cs-CZ" sz="2000" smtClean="0"/>
              <a:t>vklad majetku společníky</a:t>
            </a:r>
          </a:p>
          <a:p>
            <a:pPr eaLnBrk="1" hangingPunct="1"/>
            <a:r>
              <a:rPr lang="cs-CZ" sz="2000" smtClean="0"/>
              <a:t>finanční leasing</a:t>
            </a:r>
          </a:p>
        </p:txBody>
      </p:sp>
      <p:pic>
        <p:nvPicPr>
          <p:cNvPr id="20485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86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487" name="Zástupný symbol pro obsah 2"/>
          <p:cNvSpPr txBox="1">
            <a:spLocks/>
          </p:cNvSpPr>
          <p:nvPr/>
        </p:nvSpPr>
        <p:spPr bwMode="auto">
          <a:xfrm>
            <a:off x="457200" y="1960563"/>
            <a:ext cx="8229600" cy="247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spcBef>
                <a:spcPct val="20000"/>
              </a:spcBef>
              <a:buFont typeface="Arial" charset="0"/>
              <a:buNone/>
            </a:pPr>
            <a:endParaRPr lang="cs-CZ" sz="2400">
              <a:latin typeface="Calibri" pitchFamily="34" charset="0"/>
            </a:endParaRPr>
          </a:p>
        </p:txBody>
      </p:sp>
      <p:sp>
        <p:nvSpPr>
          <p:cNvPr id="19" name="Nadpis 1"/>
          <p:cNvSpPr>
            <a:spLocks/>
          </p:cNvSpPr>
          <p:nvPr/>
        </p:nvSpPr>
        <p:spPr bwMode="auto">
          <a:xfrm>
            <a:off x="3203575" y="144463"/>
            <a:ext cx="5653088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tIns="0" anchor="ctr"/>
          <a:lstStyle/>
          <a:p>
            <a:pPr algn="r">
              <a:defRPr/>
            </a:pPr>
            <a:r>
              <a:rPr lang="cs-CZ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STŘEDNÍ ŠKOLA STAVEBNÍ A TECHNICKÁ</a:t>
            </a:r>
            <a:r>
              <a:rPr lang="cs-CZ" sz="1600">
                <a:solidFill>
                  <a:srgbClr val="02283F"/>
                </a:solidFill>
              </a:rPr>
              <a:t/>
            </a:r>
            <a:br>
              <a:rPr lang="cs-CZ" sz="1600">
                <a:solidFill>
                  <a:srgbClr val="02283F"/>
                </a:solidFill>
              </a:rPr>
            </a:br>
            <a:r>
              <a:rPr lang="cs-CZ" sz="1600">
                <a:solidFill>
                  <a:srgbClr val="02283F"/>
                </a:solidFill>
                <a:latin typeface="Book Antiqua" pitchFamily="18" charset="0"/>
              </a:rPr>
              <a:t>Ústí nad Labem, Čelakovského 5, příspěvková organizace</a:t>
            </a:r>
            <a:br>
              <a:rPr lang="cs-CZ" sz="160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600">
                <a:solidFill>
                  <a:srgbClr val="02283F"/>
                </a:solidFill>
                <a:latin typeface="Book Antiqua" pitchFamily="18" charset="0"/>
              </a:rPr>
              <a:t>Páteřní škola Ústeckého kraje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 rtlCol="0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fld id="{EB6124CA-723F-44FF-BC7F-C316887074F7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t>8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pic>
        <p:nvPicPr>
          <p:cNvPr id="21508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509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1510" name="TextovéPole 9"/>
          <p:cNvSpPr txBox="1">
            <a:spLocks noChangeArrowheads="1"/>
          </p:cNvSpPr>
          <p:nvPr/>
        </p:nvSpPr>
        <p:spPr bwMode="auto">
          <a:xfrm>
            <a:off x="3475038" y="1558925"/>
            <a:ext cx="2143125" cy="519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/>
            <a:r>
              <a:rPr lang="cs-CZ" sz="2800" b="1">
                <a:latin typeface="Calibri" pitchFamily="34" charset="0"/>
              </a:rPr>
              <a:t>Souhrn učiva</a:t>
            </a:r>
          </a:p>
        </p:txBody>
      </p:sp>
      <p:sp>
        <p:nvSpPr>
          <p:cNvPr id="21511" name="TextovéPole 10"/>
          <p:cNvSpPr txBox="1">
            <a:spLocks noChangeArrowheads="1"/>
          </p:cNvSpPr>
          <p:nvPr/>
        </p:nvSpPr>
        <p:spPr bwMode="auto">
          <a:xfrm>
            <a:off x="755650" y="2349500"/>
            <a:ext cx="7632700" cy="191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/>
              <a:t>Jak členíme investiční majetek?</a:t>
            </a:r>
          </a:p>
          <a:p>
            <a:r>
              <a:rPr lang="cs-CZ" sz="2400"/>
              <a:t>Jakým způsobem můžeme pořídit investiční majetek?</a:t>
            </a:r>
          </a:p>
          <a:p>
            <a:r>
              <a:rPr lang="cs-CZ" sz="2400"/>
              <a:t>Co můžeme zahrnout do hmotného investičního majetku?</a:t>
            </a:r>
          </a:p>
          <a:p>
            <a:r>
              <a:rPr lang="cs-CZ" sz="2400"/>
              <a:t>Jaká je doba používání investičního majetku?</a:t>
            </a:r>
            <a:endParaRPr lang="cs-CZ" sz="2400">
              <a:latin typeface="Calibri" pitchFamily="34" charset="0"/>
            </a:endParaRPr>
          </a:p>
        </p:txBody>
      </p:sp>
      <p:sp>
        <p:nvSpPr>
          <p:cNvPr id="19" name="Nadpis 1"/>
          <p:cNvSpPr>
            <a:spLocks/>
          </p:cNvSpPr>
          <p:nvPr/>
        </p:nvSpPr>
        <p:spPr bwMode="auto">
          <a:xfrm>
            <a:off x="3203575" y="144463"/>
            <a:ext cx="5653088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tIns="0" anchor="ctr"/>
          <a:lstStyle/>
          <a:p>
            <a:pPr algn="r">
              <a:defRPr/>
            </a:pPr>
            <a:r>
              <a:rPr lang="cs-CZ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STŘEDNÍ ŠKOLA STAVEBNÍ A TECHNICKÁ</a:t>
            </a:r>
            <a:r>
              <a:rPr lang="cs-CZ" sz="1600">
                <a:solidFill>
                  <a:srgbClr val="02283F"/>
                </a:solidFill>
              </a:rPr>
              <a:t/>
            </a:r>
            <a:br>
              <a:rPr lang="cs-CZ" sz="1600">
                <a:solidFill>
                  <a:srgbClr val="02283F"/>
                </a:solidFill>
              </a:rPr>
            </a:br>
            <a:r>
              <a:rPr lang="cs-CZ" sz="1600">
                <a:solidFill>
                  <a:srgbClr val="02283F"/>
                </a:solidFill>
                <a:latin typeface="Book Antiqua" pitchFamily="18" charset="0"/>
              </a:rPr>
              <a:t>Ústí nad Labem, Čelakovského 5, příspěvková organizace</a:t>
            </a:r>
            <a:br>
              <a:rPr lang="cs-CZ" sz="160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600">
                <a:solidFill>
                  <a:srgbClr val="02283F"/>
                </a:solidFill>
                <a:latin typeface="Book Antiqua" pitchFamily="18" charset="0"/>
              </a:rPr>
              <a:t>Páteřní škola Ústeckého kraje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 rtlCol="0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fld id="{75446FE9-885B-451F-BD80-64D84C95631F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t>9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22532" name="Rectangle 9"/>
          <p:cNvSpPr>
            <a:spLocks noGrp="1" noChangeArrowheads="1"/>
          </p:cNvSpPr>
          <p:nvPr>
            <p:ph type="body" idx="1"/>
          </p:nvPr>
        </p:nvSpPr>
        <p:spPr>
          <a:xfrm>
            <a:off x="900113" y="1989138"/>
            <a:ext cx="7772400" cy="4530725"/>
          </a:xfrm>
        </p:spPr>
        <p:txBody>
          <a:bodyPr/>
          <a:lstStyle/>
          <a:p>
            <a:pPr eaLnBrk="1" hangingPunct="1"/>
            <a:endParaRPr lang="cs-CZ" sz="2000" smtClean="0"/>
          </a:p>
          <a:p>
            <a:pPr eaLnBrk="1" hangingPunct="1"/>
            <a:r>
              <a:rPr lang="cs-CZ" sz="1600" smtClean="0"/>
              <a:t>ŠVARCOVÁ, J. </a:t>
            </a:r>
            <a:r>
              <a:rPr lang="cs-CZ" sz="1600" i="1" smtClean="0"/>
              <a:t>Ekonomie – stručný přehled, 2003/2004.</a:t>
            </a:r>
            <a:r>
              <a:rPr lang="cs-CZ" sz="1600" smtClean="0"/>
              <a:t> Zlín, CEED, 2003. ISBN 80-902552-8-0</a:t>
            </a:r>
          </a:p>
          <a:p>
            <a:pPr eaLnBrk="1" hangingPunct="1"/>
            <a:endParaRPr lang="cs-CZ" sz="1600" smtClean="0"/>
          </a:p>
        </p:txBody>
      </p:sp>
      <p:pic>
        <p:nvPicPr>
          <p:cNvPr id="22533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534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2535" name="TextovéPole 9"/>
          <p:cNvSpPr txBox="1">
            <a:spLocks noChangeArrowheads="1"/>
          </p:cNvSpPr>
          <p:nvPr/>
        </p:nvSpPr>
        <p:spPr bwMode="auto">
          <a:xfrm>
            <a:off x="3330575" y="1485900"/>
            <a:ext cx="2322513" cy="519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/>
            <a:r>
              <a:rPr lang="cs-CZ" sz="2800" b="1">
                <a:latin typeface="Calibri" pitchFamily="34" charset="0"/>
              </a:rPr>
              <a:t>Použité zdroje</a:t>
            </a:r>
          </a:p>
        </p:txBody>
      </p:sp>
      <p:sp>
        <p:nvSpPr>
          <p:cNvPr id="19" name="Nadpis 1"/>
          <p:cNvSpPr>
            <a:spLocks/>
          </p:cNvSpPr>
          <p:nvPr/>
        </p:nvSpPr>
        <p:spPr bwMode="auto">
          <a:xfrm>
            <a:off x="3203575" y="144463"/>
            <a:ext cx="5653088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tIns="0" anchor="ctr"/>
          <a:lstStyle/>
          <a:p>
            <a:pPr algn="r">
              <a:defRPr/>
            </a:pPr>
            <a:r>
              <a:rPr lang="cs-CZ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STŘEDNÍ ŠKOLA STAVEBNÍ A TECHNICKÁ</a:t>
            </a:r>
            <a:r>
              <a:rPr lang="cs-CZ" sz="1600">
                <a:solidFill>
                  <a:srgbClr val="02283F"/>
                </a:solidFill>
              </a:rPr>
              <a:t/>
            </a:r>
            <a:br>
              <a:rPr lang="cs-CZ" sz="1600">
                <a:solidFill>
                  <a:srgbClr val="02283F"/>
                </a:solidFill>
              </a:rPr>
            </a:br>
            <a:r>
              <a:rPr lang="cs-CZ" sz="1600">
                <a:solidFill>
                  <a:srgbClr val="02283F"/>
                </a:solidFill>
                <a:latin typeface="Book Antiqua" pitchFamily="18" charset="0"/>
              </a:rPr>
              <a:t>Ústí nad Labem, Čelakovského 5, příspěvková organizace</a:t>
            </a:r>
            <a:br>
              <a:rPr lang="cs-CZ" sz="160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600">
                <a:solidFill>
                  <a:srgbClr val="02283F"/>
                </a:solidFill>
                <a:latin typeface="Book Antiqua" pitchFamily="18" charset="0"/>
              </a:rPr>
              <a:t>Páteřní škola Ústeckého kraje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rstvy">
  <a:themeElements>
    <a:clrScheme name="Vrstvy 6">
      <a:dk1>
        <a:srgbClr val="000000"/>
      </a:dk1>
      <a:lt1>
        <a:srgbClr val="FFFFE1"/>
      </a:lt1>
      <a:dk2>
        <a:srgbClr val="330033"/>
      </a:dk2>
      <a:lt2>
        <a:srgbClr val="330033"/>
      </a:lt2>
      <a:accent1>
        <a:srgbClr val="CCCC99"/>
      </a:accent1>
      <a:accent2>
        <a:srgbClr val="FF0000"/>
      </a:accent2>
      <a:accent3>
        <a:srgbClr val="FFFFEE"/>
      </a:accent3>
      <a:accent4>
        <a:srgbClr val="000000"/>
      </a:accent4>
      <a:accent5>
        <a:srgbClr val="E2E2CA"/>
      </a:accent5>
      <a:accent6>
        <a:srgbClr val="E70000"/>
      </a:accent6>
      <a:hlink>
        <a:srgbClr val="990033"/>
      </a:hlink>
      <a:folHlink>
        <a:srgbClr val="B2B2B2"/>
      </a:folHlink>
    </a:clrScheme>
    <a:fontScheme name="Vrstvy">
      <a:majorFont>
        <a:latin typeface="Times New Roman"/>
        <a:ea typeface=""/>
        <a:cs typeface="Arial"/>
      </a:majorFont>
      <a:minorFont>
        <a:latin typeface="Arial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rstvy 1">
        <a:dk1>
          <a:srgbClr val="993300"/>
        </a:dk1>
        <a:lt1>
          <a:srgbClr val="CCCCCC"/>
        </a:lt1>
        <a:dk2>
          <a:srgbClr val="000000"/>
        </a:dk2>
        <a:lt2>
          <a:srgbClr val="FFFFFF"/>
        </a:lt2>
        <a:accent1>
          <a:srgbClr val="576F2B"/>
        </a:accent1>
        <a:accent2>
          <a:srgbClr val="666699"/>
        </a:accent2>
        <a:accent3>
          <a:srgbClr val="AAAAAA"/>
        </a:accent3>
        <a:accent4>
          <a:srgbClr val="AEAEAE"/>
        </a:accent4>
        <a:accent5>
          <a:srgbClr val="B4BBAC"/>
        </a:accent5>
        <a:accent6>
          <a:srgbClr val="5C5C8A"/>
        </a:accent6>
        <a:hlink>
          <a:srgbClr val="993300"/>
        </a:hlink>
        <a:folHlink>
          <a:srgbClr val="CC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stvy 2">
        <a:dk1>
          <a:srgbClr val="993300"/>
        </a:dk1>
        <a:lt1>
          <a:srgbClr val="CCCCCC"/>
        </a:lt1>
        <a:dk2>
          <a:srgbClr val="330000"/>
        </a:dk2>
        <a:lt2>
          <a:srgbClr val="FFFFFF"/>
        </a:lt2>
        <a:accent1>
          <a:srgbClr val="996633"/>
        </a:accent1>
        <a:accent2>
          <a:srgbClr val="FF0000"/>
        </a:accent2>
        <a:accent3>
          <a:srgbClr val="ADAAAA"/>
        </a:accent3>
        <a:accent4>
          <a:srgbClr val="AEAEAE"/>
        </a:accent4>
        <a:accent5>
          <a:srgbClr val="CAB8AD"/>
        </a:accent5>
        <a:accent6>
          <a:srgbClr val="E70000"/>
        </a:accent6>
        <a:hlink>
          <a:srgbClr val="FF3300"/>
        </a:hlink>
        <a:folHlink>
          <a:srgbClr val="CC9933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stvy 3">
        <a:dk1>
          <a:srgbClr val="79788A"/>
        </a:dk1>
        <a:lt1>
          <a:srgbClr val="FFFFFF"/>
        </a:lt1>
        <a:dk2>
          <a:srgbClr val="21203C"/>
        </a:dk2>
        <a:lt2>
          <a:srgbClr val="FFFFCC"/>
        </a:lt2>
        <a:accent1>
          <a:srgbClr val="476077"/>
        </a:accent1>
        <a:accent2>
          <a:srgbClr val="676C5A"/>
        </a:accent2>
        <a:accent3>
          <a:srgbClr val="ABABAF"/>
        </a:accent3>
        <a:accent4>
          <a:srgbClr val="DADADA"/>
        </a:accent4>
        <a:accent5>
          <a:srgbClr val="B1B6BD"/>
        </a:accent5>
        <a:accent6>
          <a:srgbClr val="5D6151"/>
        </a:accent6>
        <a:hlink>
          <a:srgbClr val="666699"/>
        </a:hlink>
        <a:folHlink>
          <a:srgbClr val="8CB0A2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stvy 4">
        <a:dk1>
          <a:srgbClr val="455B41"/>
        </a:dk1>
        <a:lt1>
          <a:srgbClr val="FFFFCC"/>
        </a:lt1>
        <a:dk2>
          <a:srgbClr val="79A994"/>
        </a:dk2>
        <a:lt2>
          <a:srgbClr val="FFFFCC"/>
        </a:lt2>
        <a:accent1>
          <a:srgbClr val="517087"/>
        </a:accent1>
        <a:accent2>
          <a:srgbClr val="666699"/>
        </a:accent2>
        <a:accent3>
          <a:srgbClr val="BED1C8"/>
        </a:accent3>
        <a:accent4>
          <a:srgbClr val="DADAAE"/>
        </a:accent4>
        <a:accent5>
          <a:srgbClr val="B3BBC3"/>
        </a:accent5>
        <a:accent6>
          <a:srgbClr val="5C5C8A"/>
        </a:accent6>
        <a:hlink>
          <a:srgbClr val="993300"/>
        </a:hlink>
        <a:folHlink>
          <a:srgbClr val="A4AF6B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stvy 5">
        <a:dk1>
          <a:srgbClr val="330000"/>
        </a:dk1>
        <a:lt1>
          <a:srgbClr val="FF9900"/>
        </a:lt1>
        <a:dk2>
          <a:srgbClr val="FFFFFF"/>
        </a:dk2>
        <a:lt2>
          <a:srgbClr val="8B3111"/>
        </a:lt2>
        <a:accent1>
          <a:srgbClr val="DD6D07"/>
        </a:accent1>
        <a:accent2>
          <a:srgbClr val="CC9900"/>
        </a:accent2>
        <a:accent3>
          <a:srgbClr val="FFCAAA"/>
        </a:accent3>
        <a:accent4>
          <a:srgbClr val="2A0000"/>
        </a:accent4>
        <a:accent5>
          <a:srgbClr val="EBBAAA"/>
        </a:accent5>
        <a:accent6>
          <a:srgbClr val="B98A00"/>
        </a:accent6>
        <a:hlink>
          <a:srgbClr val="CC3300"/>
        </a:hlink>
        <a:folHlink>
          <a:srgbClr val="CC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rstvy 6">
        <a:dk1>
          <a:srgbClr val="000000"/>
        </a:dk1>
        <a:lt1>
          <a:srgbClr val="FFFFE1"/>
        </a:lt1>
        <a:dk2>
          <a:srgbClr val="330033"/>
        </a:dk2>
        <a:lt2>
          <a:srgbClr val="330033"/>
        </a:lt2>
        <a:accent1>
          <a:srgbClr val="CCCC99"/>
        </a:accent1>
        <a:accent2>
          <a:srgbClr val="FF0000"/>
        </a:accent2>
        <a:accent3>
          <a:srgbClr val="FFFFEE"/>
        </a:accent3>
        <a:accent4>
          <a:srgbClr val="000000"/>
        </a:accent4>
        <a:accent5>
          <a:srgbClr val="E2E2CA"/>
        </a:accent5>
        <a:accent6>
          <a:srgbClr val="E70000"/>
        </a:accent6>
        <a:hlink>
          <a:srgbClr val="990033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rstvy 7">
        <a:dk1>
          <a:srgbClr val="000000"/>
        </a:dk1>
        <a:lt1>
          <a:srgbClr val="FFFFFF"/>
        </a:lt1>
        <a:dk2>
          <a:srgbClr val="000000"/>
        </a:dk2>
        <a:lt2>
          <a:srgbClr val="891411"/>
        </a:lt2>
        <a:accent1>
          <a:srgbClr val="4F917E"/>
        </a:accent1>
        <a:accent2>
          <a:srgbClr val="CC9900"/>
        </a:accent2>
        <a:accent3>
          <a:srgbClr val="FFFFFF"/>
        </a:accent3>
        <a:accent4>
          <a:srgbClr val="000000"/>
        </a:accent4>
        <a:accent5>
          <a:srgbClr val="B2C7C0"/>
        </a:accent5>
        <a:accent6>
          <a:srgbClr val="B98A00"/>
        </a:accent6>
        <a:hlink>
          <a:srgbClr val="5A84D8"/>
        </a:hlink>
        <a:folHlink>
          <a:srgbClr val="A0C6B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rstvy 8">
        <a:dk1>
          <a:srgbClr val="000000"/>
        </a:dk1>
        <a:lt1>
          <a:srgbClr val="FFFFFF"/>
        </a:lt1>
        <a:dk2>
          <a:srgbClr val="CC0000"/>
        </a:dk2>
        <a:lt2>
          <a:srgbClr val="999966"/>
        </a:lt2>
        <a:accent1>
          <a:srgbClr val="CCCCCC"/>
        </a:accent1>
        <a:accent2>
          <a:srgbClr val="CCCC66"/>
        </a:accent2>
        <a:accent3>
          <a:srgbClr val="FFFFFF"/>
        </a:accent3>
        <a:accent4>
          <a:srgbClr val="000000"/>
        </a:accent4>
        <a:accent5>
          <a:srgbClr val="E2E2E2"/>
        </a:accent5>
        <a:accent6>
          <a:srgbClr val="B9B95C"/>
        </a:accent6>
        <a:hlink>
          <a:srgbClr val="666699"/>
        </a:hlink>
        <a:folHlink>
          <a:srgbClr val="CCCC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rstvy 9">
        <a:dk1>
          <a:srgbClr val="000000"/>
        </a:dk1>
        <a:lt1>
          <a:srgbClr val="FFFFFF"/>
        </a:lt1>
        <a:dk2>
          <a:srgbClr val="FF0000"/>
        </a:dk2>
        <a:lt2>
          <a:srgbClr val="009999"/>
        </a:lt2>
        <a:accent1>
          <a:srgbClr val="C7B505"/>
        </a:accent1>
        <a:accent2>
          <a:srgbClr val="FFFF66"/>
        </a:accent2>
        <a:accent3>
          <a:srgbClr val="FFFFFF"/>
        </a:accent3>
        <a:accent4>
          <a:srgbClr val="000000"/>
        </a:accent4>
        <a:accent5>
          <a:srgbClr val="E0D7AA"/>
        </a:accent5>
        <a:accent6>
          <a:srgbClr val="E7E75C"/>
        </a:accent6>
        <a:hlink>
          <a:srgbClr val="5A84D8"/>
        </a:hlink>
        <a:folHlink>
          <a:srgbClr val="A0C6B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rstvy 10">
        <a:dk1>
          <a:srgbClr val="000000"/>
        </a:dk1>
        <a:lt1>
          <a:srgbClr val="FFFFFF"/>
        </a:lt1>
        <a:dk2>
          <a:srgbClr val="660033"/>
        </a:dk2>
        <a:lt2>
          <a:srgbClr val="666699"/>
        </a:lt2>
        <a:accent1>
          <a:srgbClr val="95A3D1"/>
        </a:accent1>
        <a:accent2>
          <a:srgbClr val="FFFF66"/>
        </a:accent2>
        <a:accent3>
          <a:srgbClr val="FFFFFF"/>
        </a:accent3>
        <a:accent4>
          <a:srgbClr val="000000"/>
        </a:accent4>
        <a:accent5>
          <a:srgbClr val="C8CEE5"/>
        </a:accent5>
        <a:accent6>
          <a:srgbClr val="E7E75C"/>
        </a:accent6>
        <a:hlink>
          <a:srgbClr val="5A84D8"/>
        </a:hlink>
        <a:folHlink>
          <a:srgbClr val="CCCC99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Layers</Template>
  <TotalTime>1237</TotalTime>
  <Words>296</Words>
  <Application>Microsoft Office PowerPoint</Application>
  <PresentationFormat>Předvádění na obrazovce (4:3)</PresentationFormat>
  <Paragraphs>95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Vrstvy</vt:lpstr>
      <vt:lpstr>STŘEDNÍ ŠKOLA STAVEBNÍ A TECHNICKÁ Ústí nad Labem, Čelakovského 5, příspěvková organizace Páteřní škola Ústeckého kraje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Střední škola technická Ústí nad Labem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Kateřina Škultetyová, Ing.</cp:lastModifiedBy>
  <cp:revision>86</cp:revision>
  <dcterms:created xsi:type="dcterms:W3CDTF">2010-11-01T23:40:31Z</dcterms:created>
  <dcterms:modified xsi:type="dcterms:W3CDTF">2013-10-22T11:45:37Z</dcterms:modified>
</cp:coreProperties>
</file>