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56" r:id="rId2"/>
    <p:sldId id="284" r:id="rId3"/>
    <p:sldId id="289" r:id="rId4"/>
    <p:sldId id="288" r:id="rId5"/>
    <p:sldId id="295" r:id="rId6"/>
    <p:sldId id="296" r:id="rId7"/>
    <p:sldId id="294" r:id="rId8"/>
    <p:sldId id="287" r:id="rId9"/>
    <p:sldId id="286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54" y="2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25CE8C6-3BF6-482B-BB49-8535714E6980}" type="datetimeFigureOut">
              <a:rPr lang="cs-CZ"/>
              <a:pPr>
                <a:defRPr/>
              </a:pPr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3F8D9D1-F239-40CE-AE63-966DAC42C5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3927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62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4096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40964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40965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66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67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0968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40969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40970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40971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0972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0973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0C6F9F9A-7408-49EA-89EB-83BA647CB8A1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40974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0975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8310369-30B1-4BAD-B3A9-83ECE8B0F9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BDD4F37-BFD1-46CF-A2C4-AA578520DC9E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8DC407-62AB-43C9-BEC3-1D7BD367ED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0E6A89-22FB-4474-88C2-558F680185F9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78A1A5-D20C-4106-8D8E-D8BEB6B923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66891D1-B532-41E4-9893-E66B2011F628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AAE1B9-028D-4968-B16D-24CAC40D581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CB18681-98C7-4C56-8EC5-5234A6EDFF41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7459F3-96F5-47C5-BFD9-ACB96561418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3985A3-EB0B-455A-A1A7-FFBBBC5178D6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CA4CA6-EA12-4B11-997E-2428BC5827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023E536-8A56-4E28-B99B-8C8A2B36BA32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5E94C8-7413-4C3A-B86A-E298A6386E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4936CF4-BB64-4315-AE71-0415FB48E10F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0E1C45-7141-436A-B072-AC040DC396B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35A4A1-ACE4-4E8E-8971-1FAC32957B09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29F73C-1626-449A-9917-088416B3F2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0F25A7-6288-43A3-BBF2-41B1DBF8776D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4C2C08-8245-446B-91C1-2D06A31A7B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5D95B7-5AAE-48FB-B21B-F77D9FD96037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5CB68-214B-4C1B-AC24-D513278076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8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993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9940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9941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9942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9943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9944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994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2A39D2D4-AAF6-412A-957A-60802234E2CC}" type="datetime1">
              <a:rPr lang="cs-CZ"/>
              <a:pPr/>
              <a:t>28.11.2013</a:t>
            </a:fld>
            <a:endParaRPr lang="cs-CZ"/>
          </a:p>
        </p:txBody>
      </p:sp>
      <p:sp>
        <p:nvSpPr>
          <p:cNvPr id="3994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3994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49BB8CDC-9F13-4C1A-9FEE-247BD465BE9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9948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Vznik pracovního poměru, pracovní smlouva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Volba, jmenování, pracovní smlouva, povinnosti, zkušební doba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Vznik pracovního poměru, pracovní smlouva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8453038E-7D5E-47B4-BFEC-EA3F0C0AF4E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VY_32_INOVACE_41_819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BE8F82D-A976-4266-A101-E3B1AAE195B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VZNIK PRACOVNÍHO POMĚRU</a:t>
            </a:r>
          </a:p>
          <a:p>
            <a:pPr algn="ctr">
              <a:buFont typeface="Wingdings" pitchFamily="2" charset="2"/>
              <a:buNone/>
            </a:pPr>
            <a:r>
              <a:rPr lang="cs-CZ"/>
              <a:t>PRACOVNÍ SMLOUVA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608AC8E-D684-45ED-93E7-927E732EE22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9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Vznik pracovního poměru</a:t>
            </a:r>
          </a:p>
          <a:p>
            <a:endParaRPr lang="cs-CZ" sz="2000"/>
          </a:p>
          <a:p>
            <a:r>
              <a:rPr lang="cs-CZ" sz="2000"/>
              <a:t>volbou – např. poslanci</a:t>
            </a:r>
          </a:p>
          <a:p>
            <a:r>
              <a:rPr lang="cs-CZ" sz="2000"/>
              <a:t>jmenováním – vedoucí pracovníci</a:t>
            </a:r>
          </a:p>
          <a:p>
            <a:r>
              <a:rPr lang="cs-CZ" sz="2000"/>
              <a:t>uzavřením pracovní smlouvy – nejběžnější forma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74C2A92-CCD0-4935-85AF-3E4557DB285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Pracovní smlouva (vždy písemně!)</a:t>
            </a:r>
          </a:p>
          <a:p>
            <a:endParaRPr lang="cs-CZ" sz="2000"/>
          </a:p>
          <a:p>
            <a:r>
              <a:rPr lang="cs-CZ" sz="2000"/>
              <a:t>druh práce</a:t>
            </a:r>
          </a:p>
          <a:p>
            <a:r>
              <a:rPr lang="cs-CZ" sz="2000"/>
              <a:t>místo výkonu práce</a:t>
            </a:r>
          </a:p>
          <a:p>
            <a:r>
              <a:rPr lang="cs-CZ" sz="2000"/>
              <a:t>den nástupu do práce</a:t>
            </a:r>
          </a:p>
          <a:p>
            <a:endParaRPr lang="cs-CZ" sz="2000"/>
          </a:p>
          <a:p>
            <a:r>
              <a:rPr lang="cs-CZ" sz="2000"/>
              <a:t>pracovní poměr na dobu určitou nebo neurčitou</a:t>
            </a:r>
          </a:p>
          <a:p>
            <a:r>
              <a:rPr lang="cs-CZ" sz="2000"/>
              <a:t>zkušební doba</a:t>
            </a:r>
          </a:p>
          <a:p>
            <a:endParaRPr lang="cs-CZ" sz="200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BC1840D-C26C-4E97-84E7-8473B326757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5846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   </a:t>
            </a:r>
          </a:p>
          <a:p>
            <a:pPr>
              <a:buFont typeface="Wingdings" pitchFamily="2" charset="2"/>
              <a:buNone/>
            </a:pPr>
            <a:r>
              <a:rPr lang="cs-CZ"/>
              <a:t>   </a:t>
            </a:r>
            <a:r>
              <a:rPr lang="cs-CZ" sz="2000"/>
              <a:t>Pokud nejsou v pracovní smlouvě popsány práva  a povinnosti vyplývající z pracovního poměru, je zaměstnavatel povinen          o nich informovat zaměstnance do jednoho měsíce od vzniku pracovního poměru</a:t>
            </a:r>
          </a:p>
        </p:txBody>
      </p:sp>
      <p:pic>
        <p:nvPicPr>
          <p:cNvPr id="3584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9655356-F704-477A-9D66-4A0C7282456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z="2000"/>
          </a:p>
          <a:p>
            <a:r>
              <a:rPr lang="cs-CZ" sz="2000"/>
              <a:t>jméno zaměstnance, název a sídlo zaměstnavatele</a:t>
            </a:r>
          </a:p>
          <a:p>
            <a:r>
              <a:rPr lang="cs-CZ" sz="2000"/>
              <a:t>druh a místo výkonu práce</a:t>
            </a:r>
          </a:p>
          <a:p>
            <a:r>
              <a:rPr lang="cs-CZ" sz="2000"/>
              <a:t>délka dovolené</a:t>
            </a:r>
          </a:p>
          <a:p>
            <a:r>
              <a:rPr lang="cs-CZ" sz="2000"/>
              <a:t>výpovědní doba</a:t>
            </a:r>
          </a:p>
          <a:p>
            <a:r>
              <a:rPr lang="cs-CZ" sz="2000"/>
              <a:t>mzda, splatnost mzdy</a:t>
            </a:r>
          </a:p>
        </p:txBody>
      </p:sp>
      <p:pic>
        <p:nvPicPr>
          <p:cNvPr id="3687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739A9FB-DAE8-49FB-8E95-A86EB6BAF51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380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Zkušební doba</a:t>
            </a:r>
          </a:p>
          <a:p>
            <a:endParaRPr lang="cs-CZ" sz="2000"/>
          </a:p>
          <a:p>
            <a:r>
              <a:rPr lang="cs-CZ" sz="2000"/>
              <a:t>maximální délka – 3 měsíce</a:t>
            </a:r>
          </a:p>
          <a:p>
            <a:r>
              <a:rPr lang="cs-CZ" sz="2000"/>
              <a:t>u pracovního poměru na dobu určitou se zkušební doba nesjednává</a:t>
            </a:r>
          </a:p>
          <a:p>
            <a:endParaRPr lang="cs-CZ"/>
          </a:p>
        </p:txBody>
      </p:sp>
      <p:pic>
        <p:nvPicPr>
          <p:cNvPr id="337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80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36DA6C4-E0B9-4F24-84AC-24E69F3C3AD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Povinnosti zaměstnavatele</a:t>
            </a:r>
          </a:p>
          <a:p>
            <a:endParaRPr lang="cs-CZ" sz="2000"/>
          </a:p>
          <a:p>
            <a:r>
              <a:rPr lang="cs-CZ" sz="2000"/>
              <a:t>přidělovat práci dle sjednané smlouvy</a:t>
            </a:r>
          </a:p>
          <a:p>
            <a:r>
              <a:rPr lang="cs-CZ" sz="2000"/>
              <a:t>vyplácet mzdu</a:t>
            </a:r>
          </a:p>
          <a:p>
            <a:r>
              <a:rPr lang="cs-CZ" sz="2000"/>
              <a:t>vytvářet podmínky pro plnění pracovních úkolů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9C8FEF4-5E1C-41DC-AF69-4EB2C58553E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Povinnosti </a:t>
            </a:r>
            <a:r>
              <a:rPr lang="cs-CZ" smtClean="0"/>
              <a:t>zaměstnance</a:t>
            </a:r>
            <a:endParaRPr lang="cs-CZ" dirty="0"/>
          </a:p>
          <a:p>
            <a:endParaRPr lang="cs-CZ" sz="2000" dirty="0"/>
          </a:p>
          <a:p>
            <a:r>
              <a:rPr lang="cs-CZ" sz="2000" dirty="0"/>
              <a:t>vykonávat práci dle pokynů zaměstnavatele</a:t>
            </a:r>
          </a:p>
          <a:p>
            <a:r>
              <a:rPr lang="cs-CZ" sz="2000" dirty="0"/>
              <a:t>pracovat ve stanovené pracovní době</a:t>
            </a:r>
          </a:p>
          <a:p>
            <a:r>
              <a:rPr lang="cs-CZ" sz="2000" dirty="0"/>
              <a:t>dodržovat pracovní kázeň</a:t>
            </a:r>
          </a:p>
          <a:p>
            <a:endParaRPr lang="cs-CZ" dirty="0"/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65D246F9-3D7D-4F59-A21C-04585D27D7C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75038" y="1558925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755650" y="2133600"/>
            <a:ext cx="7632700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Jaké povinné náležitosti musí být uvedeny v pracovní smlouvě?</a:t>
            </a:r>
          </a:p>
          <a:p>
            <a:r>
              <a:rPr lang="cs-CZ" sz="2000"/>
              <a:t>Vyjmenuj povinnosti zaměstnavatele.</a:t>
            </a:r>
          </a:p>
          <a:p>
            <a:r>
              <a:rPr lang="cs-CZ"/>
              <a:t>Vyjmenuj povinnosti zaměstnance.</a:t>
            </a:r>
          </a:p>
          <a:p>
            <a:r>
              <a:rPr lang="cs-CZ"/>
              <a:t>Jaká je nejběžnější forma pracovního poměru?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0EC99E62-0F44-4ACD-9206-302FABD767E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2327275"/>
            <a:ext cx="7772400" cy="4530725"/>
          </a:xfrm>
        </p:spPr>
        <p:txBody>
          <a:bodyPr/>
          <a:lstStyle/>
          <a:p>
            <a:r>
              <a:rPr lang="cs-CZ" sz="1600"/>
              <a:t>ŠVARCOVÁ, J. </a:t>
            </a:r>
            <a:r>
              <a:rPr lang="cs-CZ" sz="1600" i="1"/>
              <a:t>Ekonomie – stručný přehled, 2003/2004.</a:t>
            </a:r>
            <a:r>
              <a:rPr lang="cs-CZ" sz="1600"/>
              <a:t> Zlín, CEED, 2003. ISBN 80-902552-8-0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1205</TotalTime>
  <Words>367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mm206c</cp:lastModifiedBy>
  <cp:revision>82</cp:revision>
  <dcterms:created xsi:type="dcterms:W3CDTF">2010-11-01T23:40:31Z</dcterms:created>
  <dcterms:modified xsi:type="dcterms:W3CDTF">2013-11-28T07:39:26Z</dcterms:modified>
</cp:coreProperties>
</file>