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4"/>
  </p:notesMasterIdLst>
  <p:sldIdLst>
    <p:sldId id="256" r:id="rId2"/>
    <p:sldId id="284" r:id="rId3"/>
    <p:sldId id="289" r:id="rId4"/>
    <p:sldId id="288" r:id="rId5"/>
    <p:sldId id="287" r:id="rId6"/>
    <p:sldId id="286" r:id="rId7"/>
    <p:sldId id="285" r:id="rId8"/>
    <p:sldId id="290" r:id="rId9"/>
    <p:sldId id="293" r:id="rId10"/>
    <p:sldId id="294" r:id="rId11"/>
    <p:sldId id="259" r:id="rId12"/>
    <p:sldId id="258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13" autoAdjust="0"/>
    <p:restoredTop sz="94728" autoAdjust="0"/>
  </p:normalViewPr>
  <p:slideViewPr>
    <p:cSldViewPr>
      <p:cViewPr>
        <p:scale>
          <a:sx n="90" d="100"/>
          <a:sy n="90" d="100"/>
        </p:scale>
        <p:origin x="-2232" y="-5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E9D59085-3796-498F-9405-163D99A44440}" type="datetimeFigureOut">
              <a:rPr lang="cs-CZ"/>
              <a:pPr>
                <a:defRPr/>
              </a:pPr>
              <a:t>7. 12. 2013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8CE098EF-6B72-4381-B84E-6CEE375461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986479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770" name="Group 2"/>
          <p:cNvGrpSpPr>
            <a:grpSpLocks/>
          </p:cNvGrpSpPr>
          <p:nvPr/>
        </p:nvGrpSpPr>
        <p:grpSpPr bwMode="auto">
          <a:xfrm>
            <a:off x="0" y="0"/>
            <a:ext cx="8763000" cy="5943600"/>
            <a:chOff x="0" y="0"/>
            <a:chExt cx="5520" cy="3744"/>
          </a:xfrm>
        </p:grpSpPr>
        <p:sp>
          <p:nvSpPr>
            <p:cNvPr id="32771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110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32772" name="Group 4"/>
            <p:cNvGrpSpPr>
              <a:grpSpLocks/>
            </p:cNvGrpSpPr>
            <p:nvPr userDrawn="1"/>
          </p:nvGrpSpPr>
          <p:grpSpPr bwMode="auto">
            <a:xfrm>
              <a:off x="0" y="2208"/>
              <a:ext cx="5520" cy="1536"/>
              <a:chOff x="0" y="2208"/>
              <a:chExt cx="5520" cy="1536"/>
            </a:xfrm>
          </p:grpSpPr>
          <p:sp>
            <p:nvSpPr>
              <p:cNvPr id="32773" name="Rectangle 5"/>
              <p:cNvSpPr>
                <a:spLocks noChangeArrowheads="1"/>
              </p:cNvSpPr>
              <p:nvPr/>
            </p:nvSpPr>
            <p:spPr bwMode="ltGray">
              <a:xfrm>
                <a:off x="624" y="2208"/>
                <a:ext cx="4896" cy="1536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2774" name="Rectangle 6"/>
              <p:cNvSpPr>
                <a:spLocks noChangeArrowheads="1"/>
              </p:cNvSpPr>
              <p:nvPr/>
            </p:nvSpPr>
            <p:spPr bwMode="white">
              <a:xfrm>
                <a:off x="654" y="2352"/>
                <a:ext cx="4818" cy="1347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2775" name="Line 7"/>
              <p:cNvSpPr>
                <a:spLocks noChangeShapeType="1"/>
              </p:cNvSpPr>
              <p:nvPr/>
            </p:nvSpPr>
            <p:spPr bwMode="auto">
              <a:xfrm>
                <a:off x="0" y="3072"/>
                <a:ext cx="624" cy="0"/>
              </a:xfrm>
              <a:prstGeom prst="line">
                <a:avLst/>
              </a:prstGeom>
              <a:noFill/>
              <a:ln w="5080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32776" name="Group 8"/>
            <p:cNvGrpSpPr>
              <a:grpSpLocks/>
            </p:cNvGrpSpPr>
            <p:nvPr userDrawn="1"/>
          </p:nvGrpSpPr>
          <p:grpSpPr bwMode="auto">
            <a:xfrm>
              <a:off x="400" y="336"/>
              <a:ext cx="5088" cy="192"/>
              <a:chOff x="400" y="336"/>
              <a:chExt cx="5088" cy="192"/>
            </a:xfrm>
          </p:grpSpPr>
          <p:sp>
            <p:nvSpPr>
              <p:cNvPr id="32777" name="Rectangle 9"/>
              <p:cNvSpPr>
                <a:spLocks noChangeArrowheads="1"/>
              </p:cNvSpPr>
              <p:nvPr/>
            </p:nvSpPr>
            <p:spPr bwMode="auto">
              <a:xfrm>
                <a:off x="3952" y="336"/>
                <a:ext cx="1536" cy="19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2778" name="Line 10"/>
              <p:cNvSpPr>
                <a:spLocks noChangeShapeType="1"/>
              </p:cNvSpPr>
              <p:nvPr/>
            </p:nvSpPr>
            <p:spPr bwMode="auto">
              <a:xfrm>
                <a:off x="400" y="432"/>
                <a:ext cx="5088" cy="0"/>
              </a:xfrm>
              <a:prstGeom prst="line">
                <a:avLst/>
              </a:prstGeom>
              <a:noFill/>
              <a:ln w="444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32779" name="Rectangle 11"/>
          <p:cNvSpPr>
            <a:spLocks noGrp="1" noChangeArrowheads="1"/>
          </p:cNvSpPr>
          <p:nvPr>
            <p:ph type="ctrTitle"/>
          </p:nvPr>
        </p:nvSpPr>
        <p:spPr>
          <a:xfrm>
            <a:off x="2057400" y="1143000"/>
            <a:ext cx="6629400" cy="2209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2780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962400"/>
            <a:ext cx="6858000" cy="1600200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32781" name="Rectangle 13"/>
          <p:cNvSpPr>
            <a:spLocks noGrp="1" noChangeArrowheads="1"/>
          </p:cNvSpPr>
          <p:nvPr>
            <p:ph type="dt" sz="half" idx="2"/>
          </p:nvPr>
        </p:nvSpPr>
        <p:spPr>
          <a:xfrm>
            <a:off x="912813" y="625157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38DF5F67-B603-439D-81EA-2E128502C756}" type="datetime1">
              <a:rPr lang="cs-CZ"/>
              <a:pPr/>
              <a:t>7. 12. 2013</a:t>
            </a:fld>
            <a:endParaRPr lang="cs-CZ"/>
          </a:p>
        </p:txBody>
      </p:sp>
      <p:sp>
        <p:nvSpPr>
          <p:cNvPr id="32782" name="Rectangle 14"/>
          <p:cNvSpPr>
            <a:spLocks noGrp="1" noChangeArrowheads="1"/>
          </p:cNvSpPr>
          <p:nvPr>
            <p:ph type="ftr" sz="quarter" idx="3"/>
          </p:nvPr>
        </p:nvSpPr>
        <p:spPr>
          <a:xfrm>
            <a:off x="3354388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2783" name="Rectangle 15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C0C7880A-4A6C-43C9-8D4D-21A3FBE20A0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E511041-B58B-4247-9A02-9CEA24966ACF}" type="datetime1">
              <a:rPr lang="cs-CZ"/>
              <a:pPr/>
              <a:t>7. 12. 2013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D62805-B1CF-43FE-B33A-64924D92222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4EF2DC7-5BF8-46C4-B30E-D85926FEDE8C}" type="datetime1">
              <a:rPr lang="cs-CZ"/>
              <a:pPr/>
              <a:t>7. 12. 2013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F8643B7-BC96-445A-AC08-16F143B0911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546D56F-0035-4178-B5A9-61605CEA4A41}" type="datetime1">
              <a:rPr lang="cs-CZ"/>
              <a:pPr/>
              <a:t>7. 12. 2013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087C2C1-F99A-48F7-9FD2-B9A617A932A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806E7A1-DAFD-4718-9AD3-C62A04D44AD5}" type="datetime1">
              <a:rPr lang="cs-CZ"/>
              <a:pPr/>
              <a:t>7. 12. 2013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B0070EA-7023-43BD-AC8A-8DD91800121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F28E0BA-78C8-40B8-BCFE-FEB5C7AA78E9}" type="datetime1">
              <a:rPr lang="cs-CZ"/>
              <a:pPr/>
              <a:t>7. 12. 2013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76C1BE-CC6C-47A6-93BE-70EA193375D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2B86CAF-4679-48ED-B8DA-AC951F5AE006}" type="datetime1">
              <a:rPr lang="cs-CZ"/>
              <a:pPr/>
              <a:t>7. 12. 2013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0B73AD-BD2D-4EDB-891B-4AC48626AEF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3E8B539-C85A-4060-8880-7705B1FC3B19}" type="datetime1">
              <a:rPr lang="cs-CZ"/>
              <a:pPr/>
              <a:t>7. 12. 2013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8F9A91-A0CE-41AD-9795-ADC6BFCB7C4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34D5D2-F385-4FF0-8DD8-867AD8350412}" type="datetime1">
              <a:rPr lang="cs-CZ"/>
              <a:pPr/>
              <a:t>7. 12. 2013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C6A25FF-5163-4E5B-8188-9A92D732C1D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3DC2C57-7FC1-4C90-954B-AE8CCDF2A843}" type="datetime1">
              <a:rPr lang="cs-CZ"/>
              <a:pPr/>
              <a:t>7. 12. 2013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078D44C-B4F0-4803-A31E-D7DFA576943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3700" y="277813"/>
            <a:ext cx="1943100" cy="5853112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7813"/>
            <a:ext cx="5676900" cy="5853112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FA7DDEA-3857-4814-8CCD-2150242285B5}" type="datetime1">
              <a:rPr lang="cs-CZ"/>
              <a:pPr/>
              <a:t>7. 12. 2013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D5210F-4102-4995-A6C4-05FCD55BCC3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746" name="Group 2"/>
          <p:cNvGrpSpPr>
            <a:grpSpLocks/>
          </p:cNvGrpSpPr>
          <p:nvPr/>
        </p:nvGrpSpPr>
        <p:grpSpPr bwMode="auto">
          <a:xfrm>
            <a:off x="0" y="0"/>
            <a:ext cx="8686800" cy="4876800"/>
            <a:chOff x="0" y="0"/>
            <a:chExt cx="5472" cy="3072"/>
          </a:xfrm>
        </p:grpSpPr>
        <p:sp>
          <p:nvSpPr>
            <p:cNvPr id="31747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38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31748" name="Group 4"/>
            <p:cNvGrpSpPr>
              <a:grpSpLocks/>
            </p:cNvGrpSpPr>
            <p:nvPr/>
          </p:nvGrpSpPr>
          <p:grpSpPr bwMode="auto">
            <a:xfrm>
              <a:off x="240" y="893"/>
              <a:ext cx="5232" cy="115"/>
              <a:chOff x="240" y="893"/>
              <a:chExt cx="5232" cy="115"/>
            </a:xfrm>
          </p:grpSpPr>
          <p:sp>
            <p:nvSpPr>
              <p:cNvPr id="31749" name="Rectangle 5"/>
              <p:cNvSpPr>
                <a:spLocks noChangeArrowheads="1"/>
              </p:cNvSpPr>
              <p:nvPr/>
            </p:nvSpPr>
            <p:spPr bwMode="auto">
              <a:xfrm>
                <a:off x="4320" y="893"/>
                <a:ext cx="1152" cy="11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1750" name="Line 6"/>
              <p:cNvSpPr>
                <a:spLocks noChangeShapeType="1"/>
              </p:cNvSpPr>
              <p:nvPr/>
            </p:nvSpPr>
            <p:spPr bwMode="auto">
              <a:xfrm>
                <a:off x="240" y="941"/>
                <a:ext cx="5232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31751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7813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1752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00200"/>
            <a:ext cx="77724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1753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51575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fld id="{86286D5E-55BE-4CAA-B83F-0D29376612EF}" type="datetime1">
              <a:rPr lang="cs-CZ"/>
              <a:pPr/>
              <a:t>7. 12. 2013</a:t>
            </a:fld>
            <a:endParaRPr lang="cs-CZ"/>
          </a:p>
        </p:txBody>
      </p:sp>
      <p:sp>
        <p:nvSpPr>
          <p:cNvPr id="31754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2484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endParaRPr lang="cs-CZ"/>
          </a:p>
        </p:txBody>
      </p:sp>
      <p:sp>
        <p:nvSpPr>
          <p:cNvPr id="31755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8CA5A2B9-5751-414B-8E9B-065E6D55B06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1756" name="Line 12"/>
          <p:cNvSpPr>
            <a:spLocks noChangeShapeType="1"/>
          </p:cNvSpPr>
          <p:nvPr/>
        </p:nvSpPr>
        <p:spPr bwMode="auto">
          <a:xfrm>
            <a:off x="0" y="4876800"/>
            <a:ext cx="609600" cy="0"/>
          </a:xfrm>
          <a:prstGeom prst="line">
            <a:avLst/>
          </a:prstGeom>
          <a:noFill/>
          <a:ln w="44450">
            <a:solidFill>
              <a:schemeClr val="bg2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Char char="n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n"/>
        <a:defRPr sz="26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5000"/>
        <a:buFont typeface="Wingdings" pitchFamily="2" charset="2"/>
        <a:buChar char="n"/>
        <a:defRPr sz="23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03" name="Group 6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292537"/>
              </p:ext>
            </p:extLst>
          </p:nvPr>
        </p:nvGraphicFramePr>
        <p:xfrm>
          <a:off x="750888" y="2060575"/>
          <a:ext cx="7924800" cy="3671888"/>
        </p:xfrm>
        <a:graphic>
          <a:graphicData uri="http://schemas.openxmlformats.org/drawingml/2006/table">
            <a:tbl>
              <a:tblPr/>
              <a:tblGrid>
                <a:gridCol w="2092325"/>
                <a:gridCol w="583247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41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Ukončení pracovního </a:t>
                      </a: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poměru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Výpověď, dohoda, zkušební doba, zrušení, zaměstnanec, zaměstnavatel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Kateřina Škultétyová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3. ročník, žáci 17 – 18 let, 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Instalatér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Verdana" pitchFamily="34" charset="0"/>
                          <a:cs typeface="Times New Roman" pitchFamily="18" charset="0"/>
                        </a:rPr>
                        <a:t>, Tesař, Truhlář, Zedník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snímek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92163" y="960438"/>
            <a:ext cx="75596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800" b="1" dirty="0" smtClean="0">
                <a:latin typeface="Calibri" pitchFamily="34" charset="0"/>
              </a:rPr>
              <a:t>Ukončení pracovního poměru</a:t>
            </a:r>
            <a:endParaRPr lang="cs-CZ" sz="2800" b="1" dirty="0">
              <a:latin typeface="Calibri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  <a:ln/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ABBAE98A-0D4A-4CAA-B82C-C2741E5A492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15888"/>
            <a:ext cx="5653088" cy="730250"/>
          </a:xfrm>
        </p:spPr>
        <p:txBody>
          <a:bodyPr tIns="0">
            <a:normAutofit/>
          </a:bodyPr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charset="0"/>
              </a:rPr>
              <a:t/>
            </a:r>
            <a:br>
              <a:rPr lang="cs-CZ" sz="1600">
                <a:solidFill>
                  <a:srgbClr val="02283F"/>
                </a:solidFill>
                <a:latin typeface="Arial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sp>
        <p:nvSpPr>
          <p:cNvPr id="14398" name="TextovéPole 12"/>
          <p:cNvSpPr txBox="1">
            <a:spLocks noChangeArrowheads="1"/>
          </p:cNvSpPr>
          <p:nvPr/>
        </p:nvSpPr>
        <p:spPr bwMode="auto">
          <a:xfrm>
            <a:off x="787400" y="1454150"/>
            <a:ext cx="75612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VY_32_INOVACE_41_820</a:t>
            </a:r>
          </a:p>
        </p:txBody>
      </p:sp>
      <p:pic>
        <p:nvPicPr>
          <p:cNvPr id="1439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40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11B8657-DD33-46BF-87D2-E5C6E612BDB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5365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algn="ctr">
              <a:buFont typeface="Wingdings" pitchFamily="2" charset="2"/>
              <a:buNone/>
            </a:pPr>
            <a:endParaRPr lang="cs-CZ"/>
          </a:p>
          <a:p>
            <a:pPr algn="ctr">
              <a:buFont typeface="Wingdings" pitchFamily="2" charset="2"/>
              <a:buNone/>
            </a:pPr>
            <a:endParaRPr lang="cs-CZ"/>
          </a:p>
          <a:p>
            <a:pPr algn="ctr">
              <a:buFont typeface="Wingdings" pitchFamily="2" charset="2"/>
              <a:buNone/>
            </a:pPr>
            <a:r>
              <a:rPr lang="cs-CZ"/>
              <a:t>UKONČENÍ PRACOVNÍHO POMĚRU</a:t>
            </a:r>
          </a:p>
        </p:txBody>
      </p:sp>
      <p:pic>
        <p:nvPicPr>
          <p:cNvPr id="15366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8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15888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0DB0548-8DE8-4FFC-8E8F-6461978A492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6389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Dohodou</a:t>
            </a:r>
          </a:p>
          <a:p>
            <a:endParaRPr lang="cs-CZ" sz="2000"/>
          </a:p>
          <a:p>
            <a:r>
              <a:rPr lang="cs-CZ" sz="2000"/>
              <a:t>nutný souhlas zaměstnance i zaměstnavatele</a:t>
            </a:r>
          </a:p>
        </p:txBody>
      </p:sp>
      <p:pic>
        <p:nvPicPr>
          <p:cNvPr id="16390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15888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DA41C31A-4A42-4928-973E-97D888A89AB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413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Zrušení ve zkušební době</a:t>
            </a:r>
          </a:p>
          <a:p>
            <a:endParaRPr lang="cs-CZ" sz="2000"/>
          </a:p>
          <a:p>
            <a:r>
              <a:rPr lang="cs-CZ" sz="2000"/>
              <a:t>může provést zaměstnanec i zaměstnavatel</a:t>
            </a:r>
          </a:p>
          <a:p>
            <a:r>
              <a:rPr lang="cs-CZ" sz="2000"/>
              <a:t>není nutné uvádět důvod</a:t>
            </a:r>
          </a:p>
          <a:p>
            <a:r>
              <a:rPr lang="cs-CZ" sz="2000"/>
              <a:t>písemné oznámení</a:t>
            </a:r>
          </a:p>
          <a:p>
            <a:r>
              <a:rPr lang="cs-CZ" sz="2000"/>
              <a:t>zpravidla 3 dny předem</a:t>
            </a:r>
          </a:p>
        </p:txBody>
      </p:sp>
      <p:pic>
        <p:nvPicPr>
          <p:cNvPr id="17414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6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15888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A5416D3-B1DA-4F34-8BB3-EF3C45B34B0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8437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Okamžité zrušení (organizace)</a:t>
            </a:r>
          </a:p>
          <a:p>
            <a:endParaRPr lang="cs-CZ" sz="2000"/>
          </a:p>
          <a:p>
            <a:r>
              <a:rPr lang="cs-CZ" sz="2000"/>
              <a:t>pouze výjimečně</a:t>
            </a:r>
          </a:p>
          <a:p>
            <a:r>
              <a:rPr lang="cs-CZ" sz="2000"/>
              <a:t>porušení pracovní kázně hrubým způsobem</a:t>
            </a:r>
          </a:p>
          <a:p>
            <a:r>
              <a:rPr lang="cs-CZ" sz="2000"/>
              <a:t>odsouzení pro úmyslný trestní čin k nepodmíněnému trestu odnětí svobody delší 1 rok</a:t>
            </a:r>
          </a:p>
          <a:p>
            <a:endParaRPr lang="cs-CZ"/>
          </a:p>
        </p:txBody>
      </p:sp>
      <p:pic>
        <p:nvPicPr>
          <p:cNvPr id="18438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15888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15CA02C-CE32-4B0E-B634-F46CCB35DC6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461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Okamžité zrušení (zaměstnanec)</a:t>
            </a:r>
          </a:p>
          <a:p>
            <a:endParaRPr lang="cs-CZ" sz="2000"/>
          </a:p>
          <a:p>
            <a:r>
              <a:rPr lang="cs-CZ" sz="2000"/>
              <a:t>zdravotní důvody</a:t>
            </a:r>
          </a:p>
          <a:p>
            <a:r>
              <a:rPr lang="cs-CZ" sz="2000"/>
              <a:t>nevyplacení mzdy</a:t>
            </a:r>
            <a:endParaRPr lang="cs-CZ"/>
          </a:p>
        </p:txBody>
      </p:sp>
      <p:pic>
        <p:nvPicPr>
          <p:cNvPr id="19462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4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15888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930FA31-BAAE-40FC-BC1C-FF2930C9A9BF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0485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Výpověď</a:t>
            </a:r>
          </a:p>
          <a:p>
            <a:endParaRPr lang="cs-CZ" sz="2000"/>
          </a:p>
          <a:p>
            <a:r>
              <a:rPr lang="cs-CZ" sz="2000"/>
              <a:t>jednostranný právní akt</a:t>
            </a:r>
          </a:p>
          <a:p>
            <a:r>
              <a:rPr lang="cs-CZ" sz="2000"/>
              <a:t>písemná forma</a:t>
            </a:r>
          </a:p>
          <a:p>
            <a:r>
              <a:rPr lang="cs-CZ" sz="2000"/>
              <a:t>doručení druhé straně </a:t>
            </a:r>
          </a:p>
          <a:p>
            <a:r>
              <a:rPr lang="cs-CZ" sz="2000"/>
              <a:t>běží prvním dnem kalendářního měsíce následujícího po doručení</a:t>
            </a:r>
          </a:p>
          <a:p>
            <a:endParaRPr lang="cs-CZ"/>
          </a:p>
          <a:p>
            <a:endParaRPr lang="cs-CZ"/>
          </a:p>
        </p:txBody>
      </p:sp>
      <p:pic>
        <p:nvPicPr>
          <p:cNvPr id="20486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7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8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15888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8726A8B-FD51-44D7-931E-4C5ED095A32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1509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Výpověď ze strany zaměstnance</a:t>
            </a:r>
          </a:p>
          <a:p>
            <a:endParaRPr lang="cs-CZ" sz="2000"/>
          </a:p>
          <a:p>
            <a:r>
              <a:rPr lang="cs-CZ" sz="2000"/>
              <a:t>může být bez udání důvodu</a:t>
            </a:r>
          </a:p>
          <a:p>
            <a:r>
              <a:rPr lang="cs-CZ" sz="2000"/>
              <a:t>výpovědní doba 2 měsíce</a:t>
            </a:r>
          </a:p>
        </p:txBody>
      </p:sp>
      <p:pic>
        <p:nvPicPr>
          <p:cNvPr id="21510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1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2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15888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674E811-8D7D-4FA6-B961-191C58BEE200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2533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Výpověď ze strany zaměstnavatele</a:t>
            </a:r>
          </a:p>
          <a:p>
            <a:endParaRPr lang="cs-CZ" sz="2000"/>
          </a:p>
          <a:p>
            <a:r>
              <a:rPr lang="cs-CZ" sz="2000"/>
              <a:t>pouze z důvodů uvedených v zákoníku práce</a:t>
            </a:r>
          </a:p>
          <a:p>
            <a:r>
              <a:rPr lang="cs-CZ" sz="2000"/>
              <a:t>výpovědní doba 3 měsíce </a:t>
            </a:r>
          </a:p>
          <a:p>
            <a:r>
              <a:rPr lang="cs-CZ" sz="2000"/>
              <a:t>odstupné</a:t>
            </a:r>
          </a:p>
        </p:txBody>
      </p:sp>
      <p:pic>
        <p:nvPicPr>
          <p:cNvPr id="22534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5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6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15888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F2F622D-707B-4220-9795-F97A8C75911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5609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Odstupné</a:t>
            </a:r>
          </a:p>
          <a:p>
            <a:endParaRPr lang="cs-CZ" sz="2000"/>
          </a:p>
          <a:p>
            <a:r>
              <a:rPr lang="cs-CZ" sz="2000"/>
              <a:t>1 měsíční plat – pracovní poměr trval méně než jeden rok</a:t>
            </a:r>
          </a:p>
          <a:p>
            <a:r>
              <a:rPr lang="cs-CZ" sz="2000"/>
              <a:t>2 měsíční platy – pracovní poměr trval jeden až dva roky</a:t>
            </a:r>
          </a:p>
          <a:p>
            <a:r>
              <a:rPr lang="cs-CZ" sz="2000"/>
              <a:t>3 měsíční platy – pracovní poměr trval alespoň dva roky</a:t>
            </a:r>
          </a:p>
        </p:txBody>
      </p:sp>
      <p:pic>
        <p:nvPicPr>
          <p:cNvPr id="25606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7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8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15888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  <a:ln/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E039C9F5-1858-4219-AA55-306FCE6559E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355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9" name="TextovéPole 9"/>
          <p:cNvSpPr txBox="1">
            <a:spLocks noChangeArrowheads="1"/>
          </p:cNvSpPr>
          <p:nvPr/>
        </p:nvSpPr>
        <p:spPr bwMode="auto">
          <a:xfrm>
            <a:off x="3475038" y="1558925"/>
            <a:ext cx="214312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Souhrn učiva</a:t>
            </a:r>
          </a:p>
        </p:txBody>
      </p:sp>
      <p:sp>
        <p:nvSpPr>
          <p:cNvPr id="23560" name="TextovéPole 10"/>
          <p:cNvSpPr txBox="1">
            <a:spLocks noChangeArrowheads="1"/>
          </p:cNvSpPr>
          <p:nvPr/>
        </p:nvSpPr>
        <p:spPr bwMode="auto">
          <a:xfrm>
            <a:off x="827088" y="2420938"/>
            <a:ext cx="76327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Jakými způsoby může být rozvázán pracovní poměr?</a:t>
            </a:r>
          </a:p>
          <a:p>
            <a:r>
              <a:rPr lang="cs-CZ" sz="2000"/>
              <a:t>Jaká je výše odstupného, pokud pracovní poměr trval 1 rok?</a:t>
            </a:r>
          </a:p>
          <a:p>
            <a:r>
              <a:rPr lang="cs-CZ" sz="2000"/>
              <a:t>Pokud dám zaměstnavateli výpověď, mám nárok na odstupné?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15888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  <a:ln/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EDC381CD-3C0C-4F3B-B653-449CB2A0DE9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4585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z="1600"/>
          </a:p>
          <a:p>
            <a:endParaRPr lang="cs-CZ" sz="1600"/>
          </a:p>
          <a:p>
            <a:r>
              <a:rPr lang="cs-CZ" sz="1600"/>
              <a:t>ŠVARCOVÁ, J. </a:t>
            </a:r>
            <a:r>
              <a:rPr lang="cs-CZ" sz="1600" i="1"/>
              <a:t>Ekonomie – stručný přehled, 2003/2004.</a:t>
            </a:r>
            <a:r>
              <a:rPr lang="cs-CZ" sz="1600"/>
              <a:t> Zlín, CEED, 2003. ISBN 80-902552-8-0</a:t>
            </a:r>
          </a:p>
        </p:txBody>
      </p:sp>
      <p:pic>
        <p:nvPicPr>
          <p:cNvPr id="2458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3" name="TextovéPole 9"/>
          <p:cNvSpPr txBox="1">
            <a:spLocks noChangeArrowheads="1"/>
          </p:cNvSpPr>
          <p:nvPr/>
        </p:nvSpPr>
        <p:spPr bwMode="auto">
          <a:xfrm>
            <a:off x="3348038" y="1484313"/>
            <a:ext cx="2322512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Použité zdroje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15888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stvy">
  <a:themeElements>
    <a:clrScheme name="Vrstvy 6">
      <a:dk1>
        <a:srgbClr val="000000"/>
      </a:dk1>
      <a:lt1>
        <a:srgbClr val="FFFFE1"/>
      </a:lt1>
      <a:dk2>
        <a:srgbClr val="330033"/>
      </a:dk2>
      <a:lt2>
        <a:srgbClr val="330033"/>
      </a:lt2>
      <a:accent1>
        <a:srgbClr val="CCCC99"/>
      </a:accent1>
      <a:accent2>
        <a:srgbClr val="FF0000"/>
      </a:accent2>
      <a:accent3>
        <a:srgbClr val="FFFFEE"/>
      </a:accent3>
      <a:accent4>
        <a:srgbClr val="000000"/>
      </a:accent4>
      <a:accent5>
        <a:srgbClr val="E2E2CA"/>
      </a:accent5>
      <a:accent6>
        <a:srgbClr val="E70000"/>
      </a:accent6>
      <a:hlink>
        <a:srgbClr val="990033"/>
      </a:hlink>
      <a:folHlink>
        <a:srgbClr val="B2B2B2"/>
      </a:folHlink>
    </a:clrScheme>
    <a:fontScheme name="Vrstvy">
      <a:majorFont>
        <a:latin typeface="Times New Roman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1">
        <a:dk1>
          <a:srgbClr val="993300"/>
        </a:dk1>
        <a:lt1>
          <a:srgbClr val="CCCCCC"/>
        </a:lt1>
        <a:dk2>
          <a:srgbClr val="000000"/>
        </a:dk2>
        <a:lt2>
          <a:srgbClr val="FFFFFF"/>
        </a:lt2>
        <a:accent1>
          <a:srgbClr val="576F2B"/>
        </a:accent1>
        <a:accent2>
          <a:srgbClr val="666699"/>
        </a:accent2>
        <a:accent3>
          <a:srgbClr val="AAAAAA"/>
        </a:accent3>
        <a:accent4>
          <a:srgbClr val="AEAEAE"/>
        </a:accent4>
        <a:accent5>
          <a:srgbClr val="B4BBAC"/>
        </a:accent5>
        <a:accent6>
          <a:srgbClr val="5C5C8A"/>
        </a:accent6>
        <a:hlink>
          <a:srgbClr val="99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2">
        <a:dk1>
          <a:srgbClr val="993300"/>
        </a:dk1>
        <a:lt1>
          <a:srgbClr val="CCCCCC"/>
        </a:lt1>
        <a:dk2>
          <a:srgbClr val="330000"/>
        </a:dk2>
        <a:lt2>
          <a:srgbClr val="FFFFFF"/>
        </a:lt2>
        <a:accent1>
          <a:srgbClr val="996633"/>
        </a:accent1>
        <a:accent2>
          <a:srgbClr val="FF0000"/>
        </a:accent2>
        <a:accent3>
          <a:srgbClr val="ADAAAA"/>
        </a:accent3>
        <a:accent4>
          <a:srgbClr val="AEAEAE"/>
        </a:accent4>
        <a:accent5>
          <a:srgbClr val="CAB8AD"/>
        </a:accent5>
        <a:accent6>
          <a:srgbClr val="E70000"/>
        </a:accent6>
        <a:hlink>
          <a:srgbClr val="FF3300"/>
        </a:hlink>
        <a:folHlink>
          <a:srgbClr val="CC99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3">
        <a:dk1>
          <a:srgbClr val="79788A"/>
        </a:dk1>
        <a:lt1>
          <a:srgbClr val="FFFFFF"/>
        </a:lt1>
        <a:dk2>
          <a:srgbClr val="21203C"/>
        </a:dk2>
        <a:lt2>
          <a:srgbClr val="FFFFCC"/>
        </a:lt2>
        <a:accent1>
          <a:srgbClr val="476077"/>
        </a:accent1>
        <a:accent2>
          <a:srgbClr val="676C5A"/>
        </a:accent2>
        <a:accent3>
          <a:srgbClr val="ABABAF"/>
        </a:accent3>
        <a:accent4>
          <a:srgbClr val="DADADA"/>
        </a:accent4>
        <a:accent5>
          <a:srgbClr val="B1B6BD"/>
        </a:accent5>
        <a:accent6>
          <a:srgbClr val="5D6151"/>
        </a:accent6>
        <a:hlink>
          <a:srgbClr val="666699"/>
        </a:hlink>
        <a:folHlink>
          <a:srgbClr val="8CB0A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4">
        <a:dk1>
          <a:srgbClr val="455B41"/>
        </a:dk1>
        <a:lt1>
          <a:srgbClr val="FFFFCC"/>
        </a:lt1>
        <a:dk2>
          <a:srgbClr val="79A994"/>
        </a:dk2>
        <a:lt2>
          <a:srgbClr val="FFFFCC"/>
        </a:lt2>
        <a:accent1>
          <a:srgbClr val="517087"/>
        </a:accent1>
        <a:accent2>
          <a:srgbClr val="666699"/>
        </a:accent2>
        <a:accent3>
          <a:srgbClr val="BED1C8"/>
        </a:accent3>
        <a:accent4>
          <a:srgbClr val="DADAAE"/>
        </a:accent4>
        <a:accent5>
          <a:srgbClr val="B3BBC3"/>
        </a:accent5>
        <a:accent6>
          <a:srgbClr val="5C5C8A"/>
        </a:accent6>
        <a:hlink>
          <a:srgbClr val="993300"/>
        </a:hlink>
        <a:folHlink>
          <a:srgbClr val="A4A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5">
        <a:dk1>
          <a:srgbClr val="330000"/>
        </a:dk1>
        <a:lt1>
          <a:srgbClr val="FF9900"/>
        </a:lt1>
        <a:dk2>
          <a:srgbClr val="FFFFFF"/>
        </a:dk2>
        <a:lt2>
          <a:srgbClr val="8B3111"/>
        </a:lt2>
        <a:accent1>
          <a:srgbClr val="DD6D07"/>
        </a:accent1>
        <a:accent2>
          <a:srgbClr val="CC9900"/>
        </a:accent2>
        <a:accent3>
          <a:srgbClr val="FFCAAA"/>
        </a:accent3>
        <a:accent4>
          <a:srgbClr val="2A0000"/>
        </a:accent4>
        <a:accent5>
          <a:srgbClr val="EBBAAA"/>
        </a:accent5>
        <a:accent6>
          <a:srgbClr val="B98A00"/>
        </a:accent6>
        <a:hlink>
          <a:srgbClr val="CC330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6">
        <a:dk1>
          <a:srgbClr val="000000"/>
        </a:dk1>
        <a:lt1>
          <a:srgbClr val="FFFFE1"/>
        </a:lt1>
        <a:dk2>
          <a:srgbClr val="330033"/>
        </a:dk2>
        <a:lt2>
          <a:srgbClr val="330033"/>
        </a:lt2>
        <a:accent1>
          <a:srgbClr val="CCCC99"/>
        </a:accent1>
        <a:accent2>
          <a:srgbClr val="FF0000"/>
        </a:accent2>
        <a:accent3>
          <a:srgbClr val="FFFFEE"/>
        </a:accent3>
        <a:accent4>
          <a:srgbClr val="000000"/>
        </a:accent4>
        <a:accent5>
          <a:srgbClr val="E2E2CA"/>
        </a:accent5>
        <a:accent6>
          <a:srgbClr val="E70000"/>
        </a:accent6>
        <a:hlink>
          <a:srgbClr val="990033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7">
        <a:dk1>
          <a:srgbClr val="000000"/>
        </a:dk1>
        <a:lt1>
          <a:srgbClr val="FFFFFF"/>
        </a:lt1>
        <a:dk2>
          <a:srgbClr val="000000"/>
        </a:dk2>
        <a:lt2>
          <a:srgbClr val="891411"/>
        </a:lt2>
        <a:accent1>
          <a:srgbClr val="4F917E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B2C7C0"/>
        </a:accent5>
        <a:accent6>
          <a:srgbClr val="B98A00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8">
        <a:dk1>
          <a:srgbClr val="000000"/>
        </a:dk1>
        <a:lt1>
          <a:srgbClr val="FFFFFF"/>
        </a:lt1>
        <a:dk2>
          <a:srgbClr val="CC0000"/>
        </a:dk2>
        <a:lt2>
          <a:srgbClr val="999966"/>
        </a:lt2>
        <a:accent1>
          <a:srgbClr val="CCCCCC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B9B95C"/>
        </a:accent6>
        <a:hlink>
          <a:srgbClr val="666699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9">
        <a:dk1>
          <a:srgbClr val="000000"/>
        </a:dk1>
        <a:lt1>
          <a:srgbClr val="FFFFFF"/>
        </a:lt1>
        <a:dk2>
          <a:srgbClr val="FF0000"/>
        </a:dk2>
        <a:lt2>
          <a:srgbClr val="009999"/>
        </a:lt2>
        <a:accent1>
          <a:srgbClr val="C7B505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E0D7AA"/>
        </a:accent5>
        <a:accent6>
          <a:srgbClr val="E7E75C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10">
        <a:dk1>
          <a:srgbClr val="000000"/>
        </a:dk1>
        <a:lt1>
          <a:srgbClr val="FFFFFF"/>
        </a:lt1>
        <a:dk2>
          <a:srgbClr val="660033"/>
        </a:dk2>
        <a:lt2>
          <a:srgbClr val="666699"/>
        </a:lt2>
        <a:accent1>
          <a:srgbClr val="95A3D1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C8CEE5"/>
        </a:accent5>
        <a:accent6>
          <a:srgbClr val="E7E75C"/>
        </a:accent6>
        <a:hlink>
          <a:srgbClr val="5A84D8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Layers</Template>
  <TotalTime>1209</TotalTime>
  <Words>370</Words>
  <Application>Microsoft Office PowerPoint</Application>
  <PresentationFormat>Předvádění na obrazovce (4:3)</PresentationFormat>
  <Paragraphs>109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Vrstvy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84</cp:revision>
  <dcterms:created xsi:type="dcterms:W3CDTF">2010-11-01T23:40:31Z</dcterms:created>
  <dcterms:modified xsi:type="dcterms:W3CDTF">2013-12-07T16:05:02Z</dcterms:modified>
</cp:coreProperties>
</file>