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56" r:id="rId2"/>
    <p:sldId id="284" r:id="rId3"/>
    <p:sldId id="289" r:id="rId4"/>
    <p:sldId id="288" r:id="rId5"/>
    <p:sldId id="287" r:id="rId6"/>
    <p:sldId id="286" r:id="rId7"/>
    <p:sldId id="285" r:id="rId8"/>
    <p:sldId id="290" r:id="rId9"/>
    <p:sldId id="293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F374359-99CF-4928-AF72-B5E30CDF5A62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B021CE6-18D0-40FB-883E-42FE9972D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4512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277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277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277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277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277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278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278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9B4050BD-F8D4-4BCE-8FEC-DE466082CD95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278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278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9F753AD-5132-4F5F-9363-F0ED7C610EA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2BA6E1-C187-437C-A2B5-DB2FDD27BDE0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EC826-2091-4A97-9C06-FF36334D80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9E0F4E3-9316-4060-B46F-CFE307BD7AEA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BEE8E7-1F82-4786-8DA3-3F46C7B0A9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B64EE5-4711-46F9-AEED-09090ABCDBC3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AD91C-1848-489C-B30A-BCCF2DFB5EF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E2E9AB9-1F51-4564-9B44-98D397AA77EA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228767-7C62-464D-B417-0DBBC14E56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29E451-BF86-45D3-93BA-3A599ADE91C1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4ED42E-E691-45A1-BF81-B36381D7D5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C65055-E954-4D79-A33F-746F0AA6A80F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528138-28D8-42C4-8980-72D2AF00808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07FEDDE-3E6D-446F-A19E-DE23E59BC896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C97164-D22E-4FEA-BFD5-8A1B204897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68C3B4-DA15-4213-8C3A-18C1DE417228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1EBF07-9D5F-4059-B2E0-2768509166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CF685E-4E24-485E-83AE-7D6655DFCC41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1A53BD-61A3-4EE7-A544-9D1ABB6252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F483CA-B4B8-45EF-AD19-5B37E11BD088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310C8-8FA7-43A6-82C0-6D4CF49590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74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174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174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174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175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175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175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175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/>
            </a:lvl1pPr>
          </a:lstStyle>
          <a:p>
            <a:fld id="{6E6EA562-C3E2-4EF8-A0A7-724733BE496A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175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3175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E1CC9829-9FE8-4842-959A-EF178E85B68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Marketing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Trh, výrobní koncepce, výrobková koncepce, prodejní koncepce, marketingová koncepce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 Kominík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 b="1" dirty="0" smtClean="0">
                <a:latin typeface="Calibri" pitchFamily="34" charset="0"/>
              </a:rPr>
              <a:t>Marketing 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DC738F19-A0C3-4868-B854-616B8F6194B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400" b="1">
                <a:latin typeface="Calibri" pitchFamily="34" charset="0"/>
              </a:rPr>
              <a:t>VY_32_INOVACE_41_822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CAA3599-321D-462D-A5C9-FCFF0DCD144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MARKETING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32ECC30-A4C4-49A0-8F66-3824761C198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 sz="2000"/>
          </a:p>
          <a:p>
            <a:r>
              <a:rPr lang="cs-CZ" sz="2400"/>
              <a:t>nauka o trhu</a:t>
            </a:r>
          </a:p>
          <a:p>
            <a:r>
              <a:rPr lang="cs-CZ" sz="2400"/>
              <a:t>proces řízení zajišťující poznání, předvídání, ovlivňování a v konečné fázi uspokojování potřeb zákazníka tak, aby byly dosaženy cíle firmy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E25279F-CB3E-47FB-9734-FED311FA43A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/>
              <a:t>     </a:t>
            </a:r>
          </a:p>
          <a:p>
            <a:pPr algn="ctr">
              <a:buFont typeface="Wingdings" pitchFamily="2" charset="2"/>
              <a:buNone/>
            </a:pPr>
            <a:r>
              <a:rPr lang="cs-CZ"/>
              <a:t>Historie vývoje marketingu</a:t>
            </a:r>
          </a:p>
          <a:p>
            <a:endParaRPr lang="cs-CZ"/>
          </a:p>
          <a:p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endParaRPr lang="cs-CZ"/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D8684C7-AA17-4073-A65F-66F13F503BB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Výrobní podnikatelská koncepce (1900–1920)</a:t>
            </a:r>
          </a:p>
          <a:p>
            <a:endParaRPr lang="cs-CZ" sz="2000"/>
          </a:p>
          <a:p>
            <a:r>
              <a:rPr lang="cs-CZ" sz="2400"/>
              <a:t>H. Ford, T. Baťa</a:t>
            </a:r>
          </a:p>
          <a:p>
            <a:r>
              <a:rPr lang="cs-CZ" sz="2400"/>
              <a:t>podstata „čím levnější výrobek, tím lépe se prodává“</a:t>
            </a:r>
          </a:p>
          <a:p>
            <a:r>
              <a:rPr lang="cs-CZ" sz="2400"/>
              <a:t>zaměření se na racionalizaci a  produktivitu ve výrobě</a:t>
            </a:r>
          </a:p>
          <a:p>
            <a:r>
              <a:rPr lang="cs-CZ" sz="2400"/>
              <a:t>používá se i dnes (v menší míře např. jihovýchodní Asie – levná pracovní síla)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8F43D6B-D058-4A99-BEBB-D7BC2E00822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Výrobková podnikatelská koncepce (1920–1940)</a:t>
            </a:r>
          </a:p>
          <a:p>
            <a:endParaRPr lang="cs-CZ" sz="2400"/>
          </a:p>
          <a:p>
            <a:r>
              <a:rPr lang="cs-CZ" sz="2400"/>
              <a:t>orientace na užší okruh potencionálních movitějších zákazníků</a:t>
            </a:r>
          </a:p>
          <a:p>
            <a:r>
              <a:rPr lang="cs-CZ" sz="2400"/>
              <a:t>vyrábí se méně</a:t>
            </a:r>
          </a:p>
          <a:p>
            <a:r>
              <a:rPr lang="cs-CZ" sz="2400"/>
              <a:t>vychází se vstříc individuálním požadavkům zákazníků</a:t>
            </a:r>
          </a:p>
          <a:p>
            <a:r>
              <a:rPr lang="cs-CZ" sz="2400"/>
              <a:t>vysoká kvalita (vysoké ceny)</a:t>
            </a:r>
          </a:p>
          <a:p>
            <a:r>
              <a:rPr lang="cs-CZ" sz="2400"/>
              <a:t>„kvalitní zboží si svého zákazníka vždy najde“</a:t>
            </a:r>
          </a:p>
          <a:p>
            <a:endParaRPr lang="cs-CZ" sz="3200"/>
          </a:p>
          <a:p>
            <a:pPr>
              <a:buFont typeface="Wingdings" pitchFamily="2" charset="2"/>
              <a:buNone/>
            </a:pPr>
            <a:endParaRPr lang="cs-CZ" sz="3200"/>
          </a:p>
          <a:p>
            <a:endParaRPr lang="cs-CZ" sz="3200"/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BCDFC60-1577-41A5-8080-1554E7DB265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Prodejní podnikatelská koncepce (1940-1950)</a:t>
            </a:r>
          </a:p>
          <a:p>
            <a:endParaRPr lang="cs-CZ" sz="2000"/>
          </a:p>
          <a:p>
            <a:r>
              <a:rPr lang="cs-CZ" sz="2400"/>
              <a:t>vychází z myšlenky, že výrobek se neprodává sám</a:t>
            </a:r>
          </a:p>
          <a:p>
            <a:r>
              <a:rPr lang="cs-CZ" sz="2400"/>
              <a:t>mnohem úspěšnější na trhu je, pokud je podpořen patřičnou reklamou</a:t>
            </a:r>
          </a:p>
          <a:p>
            <a:endParaRPr lang="cs-CZ" sz="2000"/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FD5A48B-562F-45AC-BFEA-C1AD83631AB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1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Marketingová podnikatelská koncepce (1950-1970)</a:t>
            </a:r>
          </a:p>
          <a:p>
            <a:endParaRPr lang="cs-CZ" sz="2000"/>
          </a:p>
          <a:p>
            <a:r>
              <a:rPr lang="cs-CZ" sz="2400"/>
              <a:t>„poznejme naše potencionální zákazníky, jejich potřeby a možnosti, a teprve pak vyrábějme“</a:t>
            </a:r>
          </a:p>
          <a:p>
            <a:r>
              <a:rPr lang="cs-CZ" sz="2400"/>
              <a:t>snaha o dlouhodobou úspěšnost firmy, vytvoření takových vztahů se zákazníky, že tito preferují firmu před ostatní konkurencí</a:t>
            </a:r>
          </a:p>
          <a:p>
            <a:endParaRPr lang="cs-CZ" sz="240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FF016D6-097A-45BD-AC97-26D8A554C71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Sociální koncepce marketingu (1970-doposud)</a:t>
            </a:r>
          </a:p>
          <a:p>
            <a:endParaRPr lang="cs-CZ" sz="2000"/>
          </a:p>
          <a:p>
            <a:r>
              <a:rPr lang="cs-CZ" sz="2400"/>
              <a:t>vychází z marketingové koncepce</a:t>
            </a:r>
          </a:p>
          <a:p>
            <a:r>
              <a:rPr lang="cs-CZ" sz="2400"/>
              <a:t>širší společenské zájmy a dopad výroby a spotřeby (oblast ŽP, sociální vztahy – např. používání freonu jako hnacího plynu)</a:t>
            </a:r>
          </a:p>
          <a:p>
            <a:endParaRPr lang="cs-CZ" sz="240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5A73BD9-6D31-49E3-930E-DDBE3576FA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5608" name="TextovéPole 10"/>
          <p:cNvSpPr txBox="1">
            <a:spLocks noChangeArrowheads="1"/>
          </p:cNvSpPr>
          <p:nvPr/>
        </p:nvSpPr>
        <p:spPr bwMode="auto">
          <a:xfrm>
            <a:off x="827088" y="2060575"/>
            <a:ext cx="76327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endParaRPr lang="cs-CZ" sz="2000">
              <a:latin typeface="Calibri" pitchFamily="34" charset="0"/>
            </a:endParaRPr>
          </a:p>
          <a:p>
            <a:pPr algn="l"/>
            <a:r>
              <a:rPr lang="cs-CZ" sz="2400">
                <a:latin typeface="Calibri" pitchFamily="34" charset="0"/>
              </a:rPr>
              <a:t>Co je to marketing?</a:t>
            </a:r>
          </a:p>
          <a:p>
            <a:pPr algn="l"/>
            <a:r>
              <a:rPr lang="cs-CZ" sz="2400">
                <a:latin typeface="Calibri" pitchFamily="34" charset="0"/>
              </a:rPr>
              <a:t>Jaké koncepce používá?</a:t>
            </a:r>
          </a:p>
          <a:p>
            <a:pPr algn="l"/>
            <a:r>
              <a:rPr lang="cs-CZ" sz="2400">
                <a:latin typeface="Calibri" pitchFamily="34" charset="0"/>
              </a:rPr>
              <a:t>Popiš marketingovou koncepci.</a:t>
            </a:r>
          </a:p>
          <a:p>
            <a:pPr algn="l"/>
            <a:r>
              <a:rPr lang="cs-CZ" sz="2400">
                <a:latin typeface="Calibri" pitchFamily="34" charset="0"/>
              </a:rPr>
              <a:t>Která koncepce se používá dodnes?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AB0670B-1525-4EE7-8F6F-31704FD8407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1400"/>
          </a:p>
          <a:p>
            <a:endParaRPr lang="cs-CZ" sz="1400"/>
          </a:p>
          <a:p>
            <a:endParaRPr lang="cs-CZ" sz="1400"/>
          </a:p>
          <a:p>
            <a:r>
              <a:rPr lang="cs-CZ" sz="1600"/>
              <a:t>ŠVARCOVÁ, J. </a:t>
            </a:r>
            <a:r>
              <a:rPr lang="cs-CZ" sz="1600" i="1"/>
              <a:t>Ekonomie – stručný přehled, 2003/2004.</a:t>
            </a:r>
            <a:r>
              <a:rPr lang="cs-CZ" sz="1600"/>
              <a:t> Zlín, CEED, 2003. ISBN 80-902552-8-0</a:t>
            </a:r>
          </a:p>
          <a:p>
            <a:endParaRPr lang="cs-CZ"/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3402013" y="1558925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1249</TotalTime>
  <Words>427</Words>
  <Application>Microsoft Office PowerPoint</Application>
  <PresentationFormat>Předvádění na obrazovce (4:3)</PresentationFormat>
  <Paragraphs>105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83</cp:revision>
  <dcterms:created xsi:type="dcterms:W3CDTF">2010-11-01T23:40:31Z</dcterms:created>
  <dcterms:modified xsi:type="dcterms:W3CDTF">2013-10-22T11:46:42Z</dcterms:modified>
</cp:coreProperties>
</file>