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7"/>
  </p:notesMasterIdLst>
  <p:sldIdLst>
    <p:sldId id="256" r:id="rId2"/>
    <p:sldId id="284" r:id="rId3"/>
    <p:sldId id="290" r:id="rId4"/>
    <p:sldId id="289" r:id="rId5"/>
    <p:sldId id="288" r:id="rId6"/>
    <p:sldId id="291" r:id="rId7"/>
    <p:sldId id="294" r:id="rId8"/>
    <p:sldId id="293" r:id="rId9"/>
    <p:sldId id="292" r:id="rId10"/>
    <p:sldId id="287" r:id="rId11"/>
    <p:sldId id="286" r:id="rId12"/>
    <p:sldId id="285" r:id="rId13"/>
    <p:sldId id="295" r:id="rId14"/>
    <p:sldId id="259" r:id="rId15"/>
    <p:sldId id="258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2" autoAdjust="0"/>
    <p:restoredTop sz="94728" autoAdjust="0"/>
  </p:normalViewPr>
  <p:slideViewPr>
    <p:cSldViewPr>
      <p:cViewPr>
        <p:scale>
          <a:sx n="100" d="100"/>
          <a:sy n="100" d="100"/>
        </p:scale>
        <p:origin x="-1456" y="-65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7BD6B379-F603-4B2C-92D1-A188D2C858FF}" type="datetimeFigureOut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3B58AE9C-0337-46E3-9B7C-64CAB8ADEB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682966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62" name="Group 2"/>
          <p:cNvGrpSpPr>
            <a:grpSpLocks/>
          </p:cNvGrpSpPr>
          <p:nvPr/>
        </p:nvGrpSpPr>
        <p:grpSpPr bwMode="auto">
          <a:xfrm>
            <a:off x="0" y="0"/>
            <a:ext cx="8763000" cy="5943600"/>
            <a:chOff x="0" y="0"/>
            <a:chExt cx="5520" cy="3744"/>
          </a:xfrm>
        </p:grpSpPr>
        <p:sp>
          <p:nvSpPr>
            <p:cNvPr id="4096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40964" name="Group 4"/>
            <p:cNvGrpSpPr>
              <a:grpSpLocks/>
            </p:cNvGrpSpPr>
            <p:nvPr userDrawn="1"/>
          </p:nvGrpSpPr>
          <p:grpSpPr bwMode="auto"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40965" name="Rectangle 5"/>
              <p:cNvSpPr>
                <a:spLocks noChangeArrowheads="1"/>
              </p:cNvSpPr>
              <p:nvPr/>
            </p:nvSpPr>
            <p:spPr bwMode="ltGray"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40966" name="Rectangle 6"/>
              <p:cNvSpPr>
                <a:spLocks noChangeArrowheads="1"/>
              </p:cNvSpPr>
              <p:nvPr/>
            </p:nvSpPr>
            <p:spPr bwMode="white"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40967" name="Line 7"/>
              <p:cNvSpPr>
                <a:spLocks noChangeShapeType="1"/>
              </p:cNvSpPr>
              <p:nvPr/>
            </p:nvSpPr>
            <p:spPr bwMode="auto">
              <a:xfrm>
                <a:off x="0" y="3072"/>
                <a:ext cx="624" cy="0"/>
              </a:xfrm>
              <a:prstGeom prst="line">
                <a:avLst/>
              </a:prstGeom>
              <a:noFill/>
              <a:ln w="5080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40968" name="Group 8"/>
            <p:cNvGrpSpPr>
              <a:grpSpLocks/>
            </p:cNvGrpSpPr>
            <p:nvPr userDrawn="1"/>
          </p:nvGrpSpPr>
          <p:grpSpPr bwMode="auto"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40969" name="Rectangle 9"/>
              <p:cNvSpPr>
                <a:spLocks noChangeArrowheads="1"/>
              </p:cNvSpPr>
              <p:nvPr/>
            </p:nvSpPr>
            <p:spPr bwMode="auto"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40970" name="Line 10"/>
              <p:cNvSpPr>
                <a:spLocks noChangeShapeType="1"/>
              </p:cNvSpPr>
              <p:nvPr/>
            </p:nvSpPr>
            <p:spPr bwMode="auto">
              <a:xfrm>
                <a:off x="400" y="432"/>
                <a:ext cx="5088" cy="0"/>
              </a:xfrm>
              <a:prstGeom prst="line">
                <a:avLst/>
              </a:prstGeom>
              <a:noFill/>
              <a:ln w="444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40971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2057400" y="1143000"/>
            <a:ext cx="6629400" cy="2209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40972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6858000" cy="16002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0973" name="Rectangle 13"/>
          <p:cNvSpPr>
            <a:spLocks noGrp="1" noChangeArrowheads="1"/>
          </p:cNvSpPr>
          <p:nvPr>
            <p:ph type="dt" sz="half" idx="2"/>
          </p:nvPr>
        </p:nvSpPr>
        <p:spPr>
          <a:xfrm>
            <a:off x="912813" y="62515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08ACC3F3-8A46-43AF-AC9D-A223A7883AE0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40974" name="Rectangle 14"/>
          <p:cNvSpPr>
            <a:spLocks noGrp="1" noChangeArrowheads="1"/>
          </p:cNvSpPr>
          <p:nvPr>
            <p:ph type="ftr" sz="quarter" idx="3"/>
          </p:nvPr>
        </p:nvSpPr>
        <p:spPr>
          <a:xfrm>
            <a:off x="3354388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0975" name="Rectangle 15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0BA4E709-D5C7-4013-ABED-C83A31F9DF9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A772536-32EE-4ECB-A0A8-0428D3F17224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982712-4FC4-4B11-A27D-893B0FCF906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2C5603B-0B08-4FD5-9C78-D4182D0D29E0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2D5361-A891-4B66-B60A-4037CE4D1E3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50E68DA-7104-4AB7-B088-B220B87017AF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AB4648-4F72-4217-8482-4BB42BCA1E0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82961F-C7FF-415C-B91C-B108DFE42617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ABDF09-C80B-4F3D-893C-3CA212678C9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AE1FFF5-8AB3-4843-B00A-1D6BC81B2345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369E40-4A78-4772-BC98-A1CD8E5B4DB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D32675F-5B1A-4EB3-AC5D-1D354B7A7CC2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67ADBA-A49D-4139-BA38-EBF6DF20BAC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3FE1720-8E98-4BDE-87C6-9E11600EE5E0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81F46F-82A9-43AC-8296-8C0A59D0FF9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E083119-C08C-4A65-8150-96079F9D937A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ADA11B-FA9C-4411-B871-A83901FB21E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3270BDA-985D-4687-9506-4A77DCEFC076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3ECBD6-C72A-49BD-BB2A-C32CEDC4E07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7813"/>
            <a:ext cx="1943100" cy="5853112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7813"/>
            <a:ext cx="5676900" cy="5853112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40F8555-431E-4C13-8613-1BC2596AF7E5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4680A2B-D8B1-4212-96B3-41A8E46BD2D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938" name="Group 2"/>
          <p:cNvGrpSpPr>
            <a:grpSpLocks/>
          </p:cNvGrpSpPr>
          <p:nvPr/>
        </p:nvGrpSpPr>
        <p:grpSpPr bwMode="auto">
          <a:xfrm>
            <a:off x="0" y="0"/>
            <a:ext cx="8686800" cy="4876800"/>
            <a:chOff x="0" y="0"/>
            <a:chExt cx="5472" cy="3072"/>
          </a:xfrm>
        </p:grpSpPr>
        <p:sp>
          <p:nvSpPr>
            <p:cNvPr id="39939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39940" name="Group 4"/>
            <p:cNvGrpSpPr>
              <a:grpSpLocks/>
            </p:cNvGrpSpPr>
            <p:nvPr/>
          </p:nvGrpSpPr>
          <p:grpSpPr bwMode="auto"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39941" name="Rectangle 5"/>
              <p:cNvSpPr>
                <a:spLocks noChangeArrowheads="1"/>
              </p:cNvSpPr>
              <p:nvPr/>
            </p:nvSpPr>
            <p:spPr bwMode="auto"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9942" name="Line 6"/>
              <p:cNvSpPr>
                <a:spLocks noChangeShapeType="1"/>
              </p:cNvSpPr>
              <p:nvPr/>
            </p:nvSpPr>
            <p:spPr bwMode="auto">
              <a:xfrm>
                <a:off x="240" y="941"/>
                <a:ext cx="5232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39943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7813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9944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7724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9945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51575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E8281D9D-0BAD-40B7-9852-1747E288E6B5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39946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endParaRPr lang="cs-CZ"/>
          </a:p>
        </p:txBody>
      </p:sp>
      <p:sp>
        <p:nvSpPr>
          <p:cNvPr id="39947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536C6F80-17D7-47C0-8DFB-4E30EE728F5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9948" name="Line 12"/>
          <p:cNvSpPr>
            <a:spLocks noChangeShapeType="1"/>
          </p:cNvSpPr>
          <p:nvPr/>
        </p:nvSpPr>
        <p:spPr bwMode="auto">
          <a:xfrm>
            <a:off x="0" y="4876800"/>
            <a:ext cx="609600" cy="0"/>
          </a:xfrm>
          <a:prstGeom prst="line">
            <a:avLst/>
          </a:prstGeom>
          <a:noFill/>
          <a:ln w="44450">
            <a:solidFill>
              <a:schemeClr val="bg2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sz="26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itchFamily="2" charset="2"/>
        <a:buChar char="n"/>
        <a:defRPr sz="23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3" name="Group 67"/>
          <p:cNvGraphicFramePr>
            <a:graphicFrameLocks noGrp="1"/>
          </p:cNvGraphicFramePr>
          <p:nvPr/>
        </p:nvGraphicFramePr>
        <p:xfrm>
          <a:off x="750888" y="2060575"/>
          <a:ext cx="7924800" cy="3671888"/>
        </p:xfrm>
        <a:graphic>
          <a:graphicData uri="http://schemas.openxmlformats.org/drawingml/2006/table">
            <a:tbl>
              <a:tblPr/>
              <a:tblGrid>
                <a:gridCol w="2092325"/>
                <a:gridCol w="583247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Marketingový mix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Výrobek, cena, propagace, distribuce, nástroje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Ekonomika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Ing. Kateřina Škultétyová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3. ročník, žáci 17 – 18 let,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Instalatér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Verdana" pitchFamily="34" charset="0"/>
                          <a:cs typeface="Times New Roman" pitchFamily="18" charset="0"/>
                        </a:rPr>
                        <a:t>, Tesař, Truhlář, Zedník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, Kominík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snímek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92163" y="960438"/>
            <a:ext cx="75596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800" b="1" dirty="0" smtClean="0">
                <a:latin typeface="Calibri" pitchFamily="34" charset="0"/>
              </a:rPr>
              <a:t>Marketingový mix</a:t>
            </a:r>
            <a:endParaRPr lang="cs-CZ" sz="2800" b="1" dirty="0">
              <a:latin typeface="Calibri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  <a:ln/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F269C825-6896-4CE9-A9E5-BCC8273B1D3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charset="0"/>
              </a:rPr>
              <a:t/>
            </a:r>
            <a:br>
              <a:rPr lang="cs-CZ" sz="1600">
                <a:solidFill>
                  <a:srgbClr val="02283F"/>
                </a:solidFill>
                <a:latin typeface="Arial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87400" y="1454150"/>
            <a:ext cx="75612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VY_32_INOVACE_41_823</a:t>
            </a:r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C923F22-D411-4980-904B-9D063CC1F7C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365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endParaRPr lang="cs-CZ"/>
          </a:p>
          <a:p>
            <a:pPr>
              <a:buFont typeface="Wingdings" pitchFamily="2" charset="2"/>
              <a:buNone/>
            </a:pPr>
            <a:endParaRPr lang="cs-CZ"/>
          </a:p>
          <a:p>
            <a:pPr algn="ctr">
              <a:buFont typeface="Wingdings" pitchFamily="2" charset="2"/>
              <a:buNone/>
            </a:pPr>
            <a:r>
              <a:rPr lang="cs-CZ"/>
              <a:t>MARKETINGOVÝ MIX</a:t>
            </a:r>
          </a:p>
        </p:txBody>
      </p:sp>
      <p:pic>
        <p:nvPicPr>
          <p:cNvPr id="15366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8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6279F90-391D-4F63-BC70-980C24B2347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389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endParaRPr lang="cs-CZ"/>
          </a:p>
          <a:p>
            <a:r>
              <a:rPr lang="cs-CZ" sz="2000"/>
              <a:t>jedním ze základních nástrojů marketingu</a:t>
            </a:r>
          </a:p>
          <a:p>
            <a:r>
              <a:rPr lang="cs-CZ" sz="2000"/>
              <a:t>pomáhá nám rozčleňovat, na co se zaměřit při tvorbě marketingového plánu</a:t>
            </a:r>
          </a:p>
          <a:p>
            <a:endParaRPr lang="cs-CZ" sz="2000"/>
          </a:p>
        </p:txBody>
      </p:sp>
      <p:pic>
        <p:nvPicPr>
          <p:cNvPr id="16390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2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D132AF0-1EAB-4B4F-A125-ABBE49ABE20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413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endParaRPr lang="cs-CZ"/>
          </a:p>
          <a:p>
            <a:r>
              <a:rPr lang="cs-CZ"/>
              <a:t>VÝROBEK</a:t>
            </a:r>
          </a:p>
          <a:p>
            <a:r>
              <a:rPr lang="cs-CZ"/>
              <a:t>CENA</a:t>
            </a:r>
          </a:p>
          <a:p>
            <a:r>
              <a:rPr lang="cs-CZ"/>
              <a:t>PROPAGACE</a:t>
            </a:r>
          </a:p>
          <a:p>
            <a:r>
              <a:rPr lang="cs-CZ"/>
              <a:t>DISTRIBUCE</a:t>
            </a:r>
          </a:p>
        </p:txBody>
      </p:sp>
      <p:pic>
        <p:nvPicPr>
          <p:cNvPr id="17414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6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0DD2C6A-2CF3-4A15-898F-E3A14D64F63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8437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Výrobek</a:t>
            </a:r>
          </a:p>
          <a:p>
            <a:endParaRPr lang="cs-CZ" sz="2000"/>
          </a:p>
          <a:p>
            <a:r>
              <a:rPr lang="cs-CZ" sz="2000"/>
              <a:t>jakýkoliv statek nebo služba , který se stává předmětem směny na trhu</a:t>
            </a:r>
          </a:p>
          <a:p>
            <a:r>
              <a:rPr lang="cs-CZ" sz="2000"/>
              <a:t>je určen k uspokojení potřeb zákazníka</a:t>
            </a:r>
          </a:p>
        </p:txBody>
      </p:sp>
      <p:pic>
        <p:nvPicPr>
          <p:cNvPr id="1843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40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D558795-BB3A-4700-92FC-EBEF2D9DC61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461" name="Rectangle 9"/>
          <p:cNvSpPr>
            <a:spLocks noGrp="1"/>
          </p:cNvSpPr>
          <p:nvPr>
            <p:ph type="body" idx="4294967295"/>
          </p:nvPr>
        </p:nvSpPr>
        <p:spPr>
          <a:xfrm>
            <a:off x="914400" y="1600200"/>
            <a:ext cx="7772400" cy="392112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Životní cyklus výrobku</a:t>
            </a:r>
          </a:p>
          <a:p>
            <a:endParaRPr lang="cs-CZ"/>
          </a:p>
          <a:p>
            <a:r>
              <a:rPr lang="cs-CZ" sz="2000"/>
              <a:t>uvedení na trh – firma do výrobku a jeho prosazení na trhu hodně investuje a je ztrátová</a:t>
            </a:r>
          </a:p>
          <a:p>
            <a:r>
              <a:rPr lang="cs-CZ" sz="2000"/>
              <a:t>růst – objem prodeje se zvětšuje a firma začíná dosahovat zisky</a:t>
            </a:r>
          </a:p>
          <a:p>
            <a:r>
              <a:rPr lang="cs-CZ" sz="2000"/>
              <a:t>zralost – prodej a zisk již tolik nerostou, dosahují vrcholu, pro firmu je výhodné nejdelší trvání této fáze</a:t>
            </a:r>
          </a:p>
          <a:p>
            <a:r>
              <a:rPr lang="cs-CZ" sz="2000"/>
              <a:t>pokles – zájem zákazníků o výrobek slábne, firma musí výrobek inovovat</a:t>
            </a:r>
          </a:p>
          <a:p>
            <a:endParaRPr lang="cs-CZ" sz="2000"/>
          </a:p>
        </p:txBody>
      </p:sp>
      <p:pic>
        <p:nvPicPr>
          <p:cNvPr id="19462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4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E738F5B-AC80-49B3-9E2A-3862094BB58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0485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Značka výrobku</a:t>
            </a:r>
          </a:p>
          <a:p>
            <a:endParaRPr lang="cs-CZ" sz="2000"/>
          </a:p>
          <a:p>
            <a:r>
              <a:rPr lang="cs-CZ" sz="2000"/>
              <a:t>nedílnou součástí komplexního výrobku</a:t>
            </a:r>
          </a:p>
          <a:p>
            <a:r>
              <a:rPr lang="cs-CZ" sz="2000"/>
              <a:t>odlišuje výrobek od ostatních obdobných výrobků</a:t>
            </a:r>
          </a:p>
          <a:p>
            <a:r>
              <a:rPr lang="cs-CZ" sz="2000"/>
              <a:t>měla by být registrována formou ochranné známky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8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05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5F97526-6C92-4EF2-8900-F818F7DE199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1513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Cena</a:t>
            </a:r>
          </a:p>
          <a:p>
            <a:endParaRPr lang="cs-CZ" sz="2000"/>
          </a:p>
          <a:p>
            <a:r>
              <a:rPr lang="cs-CZ" sz="2000"/>
              <a:t>je jedním z nejdůležitějších nástrojů marketingového mixu</a:t>
            </a:r>
          </a:p>
          <a:p>
            <a:r>
              <a:rPr lang="cs-CZ" sz="2000"/>
              <a:t>správná volba je velmi náročná</a:t>
            </a:r>
          </a:p>
          <a:p>
            <a:r>
              <a:rPr lang="cs-CZ" sz="2000"/>
              <a:t>při stanovení zvažujeme, jakého cíle chceme cenou dosáhnout</a:t>
            </a:r>
          </a:p>
        </p:txBody>
      </p:sp>
      <p:pic>
        <p:nvPicPr>
          <p:cNvPr id="215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6C9ADA8-C598-4EA2-9CE0-346D931DBF1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2537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Cílem může být</a:t>
            </a:r>
          </a:p>
          <a:p>
            <a:endParaRPr lang="cs-CZ" sz="2000"/>
          </a:p>
          <a:p>
            <a:r>
              <a:rPr lang="cs-CZ" sz="2000"/>
              <a:t>přežití (krátkodobý cíl)</a:t>
            </a:r>
          </a:p>
          <a:p>
            <a:r>
              <a:rPr lang="cs-CZ" sz="2000"/>
              <a:t>likvidace konkurence (krátkodobý cíl)</a:t>
            </a:r>
          </a:p>
          <a:p>
            <a:r>
              <a:rPr lang="cs-CZ" sz="2000"/>
              <a:t>maximalizace zisku (krátkodobý nebo dlouhodobý cíl)</a:t>
            </a:r>
          </a:p>
          <a:p>
            <a:r>
              <a:rPr lang="cs-CZ" sz="2000"/>
              <a:t>rychlá návratnost investic (vyšší cena)</a:t>
            </a:r>
          </a:p>
          <a:p>
            <a:r>
              <a:rPr lang="cs-CZ" sz="2000"/>
              <a:t>růst objemu prodeje a tržního podílu (nižší cena)</a:t>
            </a:r>
          </a:p>
        </p:txBody>
      </p:sp>
      <p:pic>
        <p:nvPicPr>
          <p:cNvPr id="2253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5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2FB5744-3680-4A34-A18A-5BC3803B6C1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3561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Propagace</a:t>
            </a:r>
          </a:p>
          <a:p>
            <a:endParaRPr lang="cs-CZ" sz="2000"/>
          </a:p>
          <a:p>
            <a:r>
              <a:rPr lang="cs-CZ" sz="2000"/>
              <a:t>forma komunikace mezi prodávajícím a kupujícím</a:t>
            </a:r>
          </a:p>
          <a:p>
            <a:r>
              <a:rPr lang="cs-CZ" sz="2000"/>
              <a:t>cílem je větší prodej výrobku nebo služby</a:t>
            </a:r>
          </a:p>
        </p:txBody>
      </p:sp>
      <p:pic>
        <p:nvPicPr>
          <p:cNvPr id="2355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9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849F152-3867-4070-80CD-8F27899DED6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4585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Složení propagace</a:t>
            </a:r>
          </a:p>
          <a:p>
            <a:r>
              <a:rPr lang="cs-CZ" sz="2000"/>
              <a:t>Podpora prodeje (vzorky, kupóny, ochutnávky, reklamní předměty)</a:t>
            </a:r>
          </a:p>
          <a:p>
            <a:r>
              <a:rPr lang="cs-CZ" sz="2000"/>
              <a:t>Reklama (noviny, rozhlas, televize, plakáty)</a:t>
            </a:r>
          </a:p>
          <a:p>
            <a:r>
              <a:rPr lang="cs-CZ" sz="2000"/>
              <a:t>Prodejní personál (prodavač, dealer – nejvyšší pravděpodobnost úspěchu)</a:t>
            </a:r>
          </a:p>
          <a:p>
            <a:r>
              <a:rPr lang="cs-CZ" sz="2000"/>
              <a:t>Public relation (styk s veřejností – akce, zprávy, články v novinách, rozhovory v televizi)</a:t>
            </a:r>
          </a:p>
          <a:p>
            <a:r>
              <a:rPr lang="cs-CZ" sz="2000"/>
              <a:t>Přímý marketing (teleshopping, zásilkové katalogy, internet)</a:t>
            </a:r>
          </a:p>
        </p:txBody>
      </p:sp>
      <p:pic>
        <p:nvPicPr>
          <p:cNvPr id="2458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270D4E6-4581-451D-B431-5E3076E4D66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5609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Distribuce</a:t>
            </a:r>
          </a:p>
          <a:p>
            <a:endParaRPr lang="cs-CZ" sz="2000"/>
          </a:p>
          <a:p>
            <a:r>
              <a:rPr lang="cs-CZ" sz="2000"/>
              <a:t>distribuční cesty nelze měnit, kdykoliv se nám zlíbí</a:t>
            </a:r>
          </a:p>
          <a:p>
            <a:r>
              <a:rPr lang="cs-CZ" sz="2000"/>
              <a:t>volba min. na několik měsíců či let</a:t>
            </a:r>
          </a:p>
        </p:txBody>
      </p:sp>
      <p:pic>
        <p:nvPicPr>
          <p:cNvPr id="2560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C60D05A-D0D8-435A-9DE6-C3FAD7F2B41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34825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Distribuční cesty</a:t>
            </a:r>
          </a:p>
          <a:p>
            <a:endParaRPr lang="cs-CZ" sz="2000"/>
          </a:p>
          <a:p>
            <a:r>
              <a:rPr lang="cs-CZ" sz="2000"/>
              <a:t>přímé – výrobce dodává zboží přímo zákazníkovi bez dalších zprostředkovatelů (např. zásilková forma, podnikové prodejny)</a:t>
            </a:r>
          </a:p>
          <a:p>
            <a:r>
              <a:rPr lang="cs-CZ" sz="2000"/>
              <a:t>nepřímé – v praxi běžnější, výrobce využívá zprostředkovatele (maloobchod, velkoobchod)</a:t>
            </a:r>
          </a:p>
        </p:txBody>
      </p:sp>
      <p:pic>
        <p:nvPicPr>
          <p:cNvPr id="34822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3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824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  <a:ln/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8B3DCA85-3090-4A2A-9A12-80C886DFDDE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662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31" name="TextovéPole 9"/>
          <p:cNvSpPr txBox="1">
            <a:spLocks noChangeArrowheads="1"/>
          </p:cNvSpPr>
          <p:nvPr/>
        </p:nvSpPr>
        <p:spPr bwMode="auto">
          <a:xfrm>
            <a:off x="3492500" y="1557338"/>
            <a:ext cx="214312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Souhrn učiva</a:t>
            </a:r>
          </a:p>
        </p:txBody>
      </p:sp>
      <p:sp>
        <p:nvSpPr>
          <p:cNvPr id="26632" name="TextovéPole 10"/>
          <p:cNvSpPr txBox="1">
            <a:spLocks noChangeArrowheads="1"/>
          </p:cNvSpPr>
          <p:nvPr/>
        </p:nvSpPr>
        <p:spPr bwMode="auto">
          <a:xfrm>
            <a:off x="755650" y="2276475"/>
            <a:ext cx="76327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K čemu slouží marketingový mix?</a:t>
            </a:r>
          </a:p>
          <a:p>
            <a:r>
              <a:rPr lang="cs-CZ" sz="2000"/>
              <a:t>Z čeho se skládá marketingový mix?</a:t>
            </a:r>
          </a:p>
          <a:p>
            <a:r>
              <a:rPr lang="cs-CZ" sz="2000"/>
              <a:t>Jak členíme distribuční cesty?</a:t>
            </a:r>
          </a:p>
          <a:p>
            <a:r>
              <a:rPr lang="cs-CZ" sz="2000"/>
              <a:t>Jaké můžeme mít cíle při stanovování cen?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  <a:ln/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50E1DB1A-FE09-4D7C-BD01-B00A8059F19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7657" name="Rectangle 9"/>
          <p:cNvSpPr>
            <a:spLocks noGrp="1" noChangeArrowheads="1"/>
          </p:cNvSpPr>
          <p:nvPr>
            <p:ph type="body" idx="1"/>
          </p:nvPr>
        </p:nvSpPr>
        <p:spPr>
          <a:xfrm>
            <a:off x="900113" y="1989138"/>
            <a:ext cx="7772400" cy="4530725"/>
          </a:xfrm>
        </p:spPr>
        <p:txBody>
          <a:bodyPr/>
          <a:lstStyle/>
          <a:p>
            <a:endParaRPr lang="cs-CZ" sz="1400"/>
          </a:p>
          <a:p>
            <a:r>
              <a:rPr lang="cs-CZ" sz="1400"/>
              <a:t>ŠVARCOVÁ, J. </a:t>
            </a:r>
            <a:r>
              <a:rPr lang="cs-CZ" sz="1400" i="1"/>
              <a:t>Ekonomie – stručný přehled, 2003/2004.</a:t>
            </a:r>
            <a:r>
              <a:rPr lang="cs-CZ" sz="1400"/>
              <a:t> Zlín, CEED, 2003. ISBN 80-902552-8-0</a:t>
            </a:r>
          </a:p>
          <a:p>
            <a:endParaRPr lang="cs-CZ"/>
          </a:p>
        </p:txBody>
      </p:sp>
      <p:pic>
        <p:nvPicPr>
          <p:cNvPr id="2765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5" name="TextovéPole 9"/>
          <p:cNvSpPr txBox="1">
            <a:spLocks noChangeArrowheads="1"/>
          </p:cNvSpPr>
          <p:nvPr/>
        </p:nvSpPr>
        <p:spPr bwMode="auto">
          <a:xfrm>
            <a:off x="3348038" y="1484313"/>
            <a:ext cx="2322512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Použité zdroje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">
  <a:themeElements>
    <a:clrScheme name="Vrstvy 6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E"/>
      </a:accent3>
      <a:accent4>
        <a:srgbClr val="000000"/>
      </a:accent4>
      <a:accent5>
        <a:srgbClr val="E2E2CA"/>
      </a:accent5>
      <a:accent6>
        <a:srgbClr val="E70000"/>
      </a:accent6>
      <a:hlink>
        <a:srgbClr val="990033"/>
      </a:hlink>
      <a:folHlink>
        <a:srgbClr val="B2B2B2"/>
      </a:folHlink>
    </a:clrScheme>
    <a:fontScheme name="Vrstvy">
      <a:majorFont>
        <a:latin typeface="Times New Roman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1">
        <a:dk1>
          <a:srgbClr val="993300"/>
        </a:dk1>
        <a:lt1>
          <a:srgbClr val="CCCCCC"/>
        </a:lt1>
        <a:dk2>
          <a:srgbClr val="000000"/>
        </a:dk2>
        <a:lt2>
          <a:srgbClr val="FFFFFF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EAEAE"/>
        </a:accent4>
        <a:accent5>
          <a:srgbClr val="B4BBAC"/>
        </a:accent5>
        <a:accent6>
          <a:srgbClr val="5C5C8A"/>
        </a:accent6>
        <a:hlink>
          <a:srgbClr val="99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2">
        <a:dk1>
          <a:srgbClr val="993300"/>
        </a:dk1>
        <a:lt1>
          <a:srgbClr val="CCCCCC"/>
        </a:lt1>
        <a:dk2>
          <a:srgbClr val="330000"/>
        </a:dk2>
        <a:lt2>
          <a:srgbClr val="FFFFFF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EAEAE"/>
        </a:accent4>
        <a:accent5>
          <a:srgbClr val="CAB8AD"/>
        </a:accent5>
        <a:accent6>
          <a:srgbClr val="E70000"/>
        </a:accent6>
        <a:hlink>
          <a:srgbClr val="FF3300"/>
        </a:hlink>
        <a:folHlink>
          <a:srgbClr val="CC99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3">
        <a:dk1>
          <a:srgbClr val="79788A"/>
        </a:dk1>
        <a:lt1>
          <a:srgbClr val="FFFFFF"/>
        </a:lt1>
        <a:dk2>
          <a:srgbClr val="21203C"/>
        </a:dk2>
        <a:lt2>
          <a:srgbClr val="FFFFCC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ADADA"/>
        </a:accent4>
        <a:accent5>
          <a:srgbClr val="B1B6BD"/>
        </a:accent5>
        <a:accent6>
          <a:srgbClr val="5D6151"/>
        </a:accent6>
        <a:hlink>
          <a:srgbClr val="666699"/>
        </a:hlink>
        <a:folHlink>
          <a:srgbClr val="8CB0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4">
        <a:dk1>
          <a:srgbClr val="455B41"/>
        </a:dk1>
        <a:lt1>
          <a:srgbClr val="FFFFCC"/>
        </a:lt1>
        <a:dk2>
          <a:srgbClr val="79A994"/>
        </a:dk2>
        <a:lt2>
          <a:srgbClr val="FFFFCC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ADAAE"/>
        </a:accent4>
        <a:accent5>
          <a:srgbClr val="B3BBC3"/>
        </a:accent5>
        <a:accent6>
          <a:srgbClr val="5C5C8A"/>
        </a:accent6>
        <a:hlink>
          <a:srgbClr val="993300"/>
        </a:hlink>
        <a:folHlink>
          <a:srgbClr val="A4A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5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AAA"/>
        </a:accent5>
        <a:accent6>
          <a:srgbClr val="B98A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6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E"/>
        </a:accent3>
        <a:accent4>
          <a:srgbClr val="000000"/>
        </a:accent4>
        <a:accent5>
          <a:srgbClr val="E2E2CA"/>
        </a:accent5>
        <a:accent6>
          <a:srgbClr val="E7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7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2C7C0"/>
        </a:accent5>
        <a:accent6>
          <a:srgbClr val="B98A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8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9B95C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9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E0D7AA"/>
        </a:accent5>
        <a:accent6>
          <a:srgbClr val="E7E75C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10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8CEE5"/>
        </a:accent5>
        <a:accent6>
          <a:srgbClr val="E7E75C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Layers</Template>
  <TotalTime>1257</TotalTime>
  <Words>556</Words>
  <Application>Microsoft Office PowerPoint</Application>
  <PresentationFormat>Předvádění na obrazovce (4:3)</PresentationFormat>
  <Paragraphs>130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Vrstvy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Kateřina Škultetyová, Ing.</cp:lastModifiedBy>
  <cp:revision>93</cp:revision>
  <dcterms:created xsi:type="dcterms:W3CDTF">2010-11-01T23:40:31Z</dcterms:created>
  <dcterms:modified xsi:type="dcterms:W3CDTF">2013-10-22T11:47:07Z</dcterms:modified>
</cp:coreProperties>
</file>