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56" r:id="rId2"/>
    <p:sldId id="284" r:id="rId3"/>
    <p:sldId id="288" r:id="rId4"/>
    <p:sldId id="287" r:id="rId5"/>
    <p:sldId id="286" r:id="rId6"/>
    <p:sldId id="285" r:id="rId7"/>
    <p:sldId id="289" r:id="rId8"/>
    <p:sldId id="292" r:id="rId9"/>
    <p:sldId id="259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2" autoAdjust="0"/>
    <p:restoredTop sz="94728" autoAdjust="0"/>
  </p:normalViewPr>
  <p:slideViewPr>
    <p:cSldViewPr>
      <p:cViewPr>
        <p:scale>
          <a:sx n="90" d="100"/>
          <a:sy n="90" d="100"/>
        </p:scale>
        <p:origin x="-1755" y="-2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AF1AC67-83B6-4C75-A0D2-74FD0019AF81}" type="datetimeFigureOut">
              <a:rPr lang="cs-CZ"/>
              <a:pPr>
                <a:defRPr/>
              </a:pPr>
              <a:t>22.10.2013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7A316F7-7F29-4EFE-9942-D14A57EF57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64241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794" name="Group 2"/>
          <p:cNvGrpSpPr>
            <a:grpSpLocks/>
          </p:cNvGrpSpPr>
          <p:nvPr/>
        </p:nvGrpSpPr>
        <p:grpSpPr bwMode="auto">
          <a:xfrm>
            <a:off x="0" y="0"/>
            <a:ext cx="8763000" cy="5943600"/>
            <a:chOff x="0" y="0"/>
            <a:chExt cx="5520" cy="3744"/>
          </a:xfrm>
        </p:grpSpPr>
        <p:sp>
          <p:nvSpPr>
            <p:cNvPr id="3379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110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3796" name="Group 4"/>
            <p:cNvGrpSpPr>
              <a:grpSpLocks/>
            </p:cNvGrpSpPr>
            <p:nvPr userDrawn="1"/>
          </p:nvGrpSpPr>
          <p:grpSpPr bwMode="auto">
            <a:xfrm>
              <a:off x="0" y="2208"/>
              <a:ext cx="5520" cy="1536"/>
              <a:chOff x="0" y="2208"/>
              <a:chExt cx="5520" cy="1536"/>
            </a:xfrm>
          </p:grpSpPr>
          <p:sp>
            <p:nvSpPr>
              <p:cNvPr id="33797" name="Rectangle 5"/>
              <p:cNvSpPr>
                <a:spLocks noChangeArrowheads="1"/>
              </p:cNvSpPr>
              <p:nvPr/>
            </p:nvSpPr>
            <p:spPr bwMode="ltGray">
              <a:xfrm>
                <a:off x="624" y="2208"/>
                <a:ext cx="4896" cy="1536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3798" name="Rectangle 6"/>
              <p:cNvSpPr>
                <a:spLocks noChangeArrowheads="1"/>
              </p:cNvSpPr>
              <p:nvPr/>
            </p:nvSpPr>
            <p:spPr bwMode="white">
              <a:xfrm>
                <a:off x="654" y="2352"/>
                <a:ext cx="4818" cy="1347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3799" name="Line 7"/>
              <p:cNvSpPr>
                <a:spLocks noChangeShapeType="1"/>
              </p:cNvSpPr>
              <p:nvPr/>
            </p:nvSpPr>
            <p:spPr bwMode="auto">
              <a:xfrm>
                <a:off x="0" y="3072"/>
                <a:ext cx="624" cy="0"/>
              </a:xfrm>
              <a:prstGeom prst="line">
                <a:avLst/>
              </a:prstGeom>
              <a:noFill/>
              <a:ln w="5080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grpSp>
          <p:nvGrpSpPr>
            <p:cNvPr id="33800" name="Group 8"/>
            <p:cNvGrpSpPr>
              <a:grpSpLocks/>
            </p:cNvGrpSpPr>
            <p:nvPr userDrawn="1"/>
          </p:nvGrpSpPr>
          <p:grpSpPr bwMode="auto">
            <a:xfrm>
              <a:off x="400" y="336"/>
              <a:ext cx="5088" cy="192"/>
              <a:chOff x="400" y="336"/>
              <a:chExt cx="5088" cy="192"/>
            </a:xfrm>
          </p:grpSpPr>
          <p:sp>
            <p:nvSpPr>
              <p:cNvPr id="33801" name="Rectangle 9"/>
              <p:cNvSpPr>
                <a:spLocks noChangeArrowheads="1"/>
              </p:cNvSpPr>
              <p:nvPr/>
            </p:nvSpPr>
            <p:spPr bwMode="auto">
              <a:xfrm>
                <a:off x="3952" y="336"/>
                <a:ext cx="1536" cy="19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3802" name="Line 10"/>
              <p:cNvSpPr>
                <a:spLocks noChangeShapeType="1"/>
              </p:cNvSpPr>
              <p:nvPr/>
            </p:nvSpPr>
            <p:spPr bwMode="auto">
              <a:xfrm>
                <a:off x="400" y="432"/>
                <a:ext cx="5088" cy="0"/>
              </a:xfrm>
              <a:prstGeom prst="line">
                <a:avLst/>
              </a:prstGeom>
              <a:noFill/>
              <a:ln w="444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3803" name="Rectangle 11"/>
          <p:cNvSpPr>
            <a:spLocks noGrp="1" noChangeArrowheads="1"/>
          </p:cNvSpPr>
          <p:nvPr>
            <p:ph type="ctrTitle"/>
          </p:nvPr>
        </p:nvSpPr>
        <p:spPr>
          <a:xfrm>
            <a:off x="2057400" y="1143000"/>
            <a:ext cx="6629400" cy="2209800"/>
          </a:xfrm>
        </p:spPr>
        <p:txBody>
          <a:bodyPr/>
          <a:lstStyle>
            <a:lvl1pPr>
              <a:defRPr sz="48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3804" name="Rectangle 12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962400"/>
            <a:ext cx="6858000" cy="1600200"/>
          </a:xfrm>
        </p:spPr>
        <p:txBody>
          <a:bodyPr anchor="ctr"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33805" name="Rectangle 13"/>
          <p:cNvSpPr>
            <a:spLocks noGrp="1" noChangeArrowheads="1"/>
          </p:cNvSpPr>
          <p:nvPr>
            <p:ph type="dt" sz="half" idx="2"/>
          </p:nvPr>
        </p:nvSpPr>
        <p:spPr>
          <a:xfrm>
            <a:off x="912813" y="6251575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71BA9107-5162-4A04-9FE1-E7289B81E1E1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3806" name="Rectangle 14"/>
          <p:cNvSpPr>
            <a:spLocks noGrp="1" noChangeArrowheads="1"/>
          </p:cNvSpPr>
          <p:nvPr>
            <p:ph type="ftr" sz="quarter" idx="3"/>
          </p:nvPr>
        </p:nvSpPr>
        <p:spPr>
          <a:xfrm>
            <a:off x="3354388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3807" name="Rectangle 1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26C4A728-036D-4338-A5FE-8DEE2925EF9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7665F4B-3AEA-4614-9556-111CC4D8A164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D72BCE-FB44-4F38-919E-27ACE69E09C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747EF6B-CA52-4300-BCF2-46D8731C39D8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0798CF-4F63-4900-BFC3-EEA3B142FB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FC95C4B-FBAF-4C4A-B458-4D44B923C81C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23D011-8582-44F0-A5FA-F71D849F2D5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7CEC032-0350-456F-A7E6-CD48C79F1F94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247ADC-EB53-4FE4-B039-EF8B27EAD01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21CD1ED-9DE3-428E-8594-633C668CD6CC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7E5ECC-98DB-49C5-8F0E-F7594CCCF62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1392A2-F529-4082-B1C4-BD94F6787E57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7E7B7E-A560-4B73-B10A-6907E3E3583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04FA72-273D-4241-BE41-9A721B5FD64D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6D314FF-A704-424B-A9C8-528D51E36C1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0BE447-9AF7-4C88-B9A0-0E12F7158607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3BD6B2-DD2F-438D-9689-8A34E0D6F24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212368-740A-4CEB-8BA2-FCC207AB0705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797CB9-E891-41F2-87EE-B5BD13329FD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3700" y="277813"/>
            <a:ext cx="1943100" cy="5853112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7813"/>
            <a:ext cx="5676900" cy="5853112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A179B93-6F5C-4DE8-9578-4BFF5A58136F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EBBEC8-93A1-4C2E-968C-4480A017C65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770" name="Group 2"/>
          <p:cNvGrpSpPr>
            <a:grpSpLocks/>
          </p:cNvGrpSpPr>
          <p:nvPr/>
        </p:nvGrpSpPr>
        <p:grpSpPr bwMode="auto">
          <a:xfrm>
            <a:off x="0" y="0"/>
            <a:ext cx="8686800" cy="4876800"/>
            <a:chOff x="0" y="0"/>
            <a:chExt cx="5472" cy="3072"/>
          </a:xfrm>
        </p:grpSpPr>
        <p:sp>
          <p:nvSpPr>
            <p:cNvPr id="3277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384" cy="30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32772" name="Group 4"/>
            <p:cNvGrpSpPr>
              <a:grpSpLocks/>
            </p:cNvGrpSpPr>
            <p:nvPr/>
          </p:nvGrpSpPr>
          <p:grpSpPr bwMode="auto">
            <a:xfrm>
              <a:off x="240" y="893"/>
              <a:ext cx="5232" cy="115"/>
              <a:chOff x="240" y="893"/>
              <a:chExt cx="5232" cy="115"/>
            </a:xfrm>
          </p:grpSpPr>
          <p:sp>
            <p:nvSpPr>
              <p:cNvPr id="32773" name="Rectangle 5"/>
              <p:cNvSpPr>
                <a:spLocks noChangeArrowheads="1"/>
              </p:cNvSpPr>
              <p:nvPr/>
            </p:nvSpPr>
            <p:spPr bwMode="auto">
              <a:xfrm>
                <a:off x="4320" y="893"/>
                <a:ext cx="1152" cy="11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pPr algn="ctr"/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32774" name="Line 6"/>
              <p:cNvSpPr>
                <a:spLocks noChangeShapeType="1"/>
              </p:cNvSpPr>
              <p:nvPr/>
            </p:nvSpPr>
            <p:spPr bwMode="auto">
              <a:xfrm>
                <a:off x="240" y="941"/>
                <a:ext cx="5232" cy="0"/>
              </a:xfrm>
              <a:prstGeom prst="line">
                <a:avLst/>
              </a:prstGeom>
              <a:noFill/>
              <a:ln w="19050">
                <a:solidFill>
                  <a:schemeClr val="bg2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</p:grpSp>
      <p:sp>
        <p:nvSpPr>
          <p:cNvPr id="3277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277813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277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600200"/>
            <a:ext cx="77724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2777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51575"/>
            <a:ext cx="1981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49256D20-1AA8-4ABB-A1E4-4CD5FD102651}" type="datetime1">
              <a:rPr lang="cs-CZ"/>
              <a:pPr/>
              <a:t>22.10.2013</a:t>
            </a:fld>
            <a:endParaRPr lang="cs-CZ"/>
          </a:p>
        </p:txBody>
      </p:sp>
      <p:sp>
        <p:nvSpPr>
          <p:cNvPr id="32778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2484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endParaRPr lang="cs-CZ"/>
          </a:p>
        </p:txBody>
      </p:sp>
      <p:sp>
        <p:nvSpPr>
          <p:cNvPr id="32779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E909ED3-F4CF-424F-A7D7-EAE8E4BD935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2780" name="Line 12"/>
          <p:cNvSpPr>
            <a:spLocks noChangeShapeType="1"/>
          </p:cNvSpPr>
          <p:nvPr/>
        </p:nvSpPr>
        <p:spPr bwMode="auto">
          <a:xfrm>
            <a:off x="0" y="4876800"/>
            <a:ext cx="609600" cy="0"/>
          </a:xfrm>
          <a:prstGeom prst="line">
            <a:avLst/>
          </a:prstGeom>
          <a:noFill/>
          <a:ln w="44450">
            <a:solidFill>
              <a:schemeClr val="bg2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Wingdings" pitchFamily="2" charset="2"/>
        <a:buChar char="n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n"/>
        <a:defRPr sz="2600">
          <a:solidFill>
            <a:schemeClr val="tx1"/>
          </a:solidFill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5000"/>
        <a:buFont typeface="Wingdings" pitchFamily="2" charset="2"/>
        <a:buChar char="n"/>
        <a:defRPr sz="2300">
          <a:solidFill>
            <a:schemeClr val="tx1"/>
          </a:solidFill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4403" name="Group 67"/>
          <p:cNvGraphicFramePr>
            <a:graphicFrameLocks noGrp="1"/>
          </p:cNvGraphicFramePr>
          <p:nvPr/>
        </p:nvGraphicFramePr>
        <p:xfrm>
          <a:off x="750888" y="2060575"/>
          <a:ext cx="7924800" cy="3671888"/>
        </p:xfrm>
        <a:graphic>
          <a:graphicData uri="http://schemas.openxmlformats.org/drawingml/2006/table">
            <a:tbl>
              <a:tblPr/>
              <a:tblGrid>
                <a:gridCol w="2092325"/>
                <a:gridCol w="583247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41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Průzkum trhu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Pozorování, dotazování, experiment, rozhovor, komunikace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Ekonomika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Kateřina Škultétyová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Instalatér</a:t>
                      </a: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Verdana" pitchFamily="34" charset="0"/>
                          <a:cs typeface="Times New Roman" pitchFamily="18" charset="0"/>
                        </a:rPr>
                        <a:t>, Tesař, Truhlář, Zedník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Tx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 viz poslední snímek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95" name="TextovéPole 9"/>
          <p:cNvSpPr txBox="1">
            <a:spLocks noChangeArrowheads="1"/>
          </p:cNvSpPr>
          <p:nvPr/>
        </p:nvSpPr>
        <p:spPr bwMode="auto">
          <a:xfrm>
            <a:off x="792163" y="960438"/>
            <a:ext cx="75596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800" b="1" dirty="0" smtClean="0">
                <a:latin typeface="Calibri" pitchFamily="34" charset="0"/>
              </a:rPr>
              <a:t>Průzkum trhu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9609D1A1-15B7-4288-A70E-E46B575454A1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  <a:latin typeface="Arial" charset="0"/>
              </a:rPr>
              <a:t/>
            </a:r>
            <a:br>
              <a:rPr lang="cs-CZ" sz="1600">
                <a:solidFill>
                  <a:srgbClr val="02283F"/>
                </a:solidFill>
                <a:latin typeface="Arial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  <p:sp>
        <p:nvSpPr>
          <p:cNvPr id="14398" name="TextovéPole 12"/>
          <p:cNvSpPr txBox="1">
            <a:spLocks noChangeArrowheads="1"/>
          </p:cNvSpPr>
          <p:nvPr/>
        </p:nvSpPr>
        <p:spPr bwMode="auto">
          <a:xfrm>
            <a:off x="787400" y="1454150"/>
            <a:ext cx="75612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2400" b="1">
                <a:latin typeface="Calibri" pitchFamily="34" charset="0"/>
              </a:rPr>
              <a:t>VY_32_INOVACE_41_824</a:t>
            </a:r>
          </a:p>
        </p:txBody>
      </p:sp>
      <p:pic>
        <p:nvPicPr>
          <p:cNvPr id="1439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40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7AEDAD48-B046-4842-B0EA-A59CFCE2AB25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2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5365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endParaRPr lang="cs-CZ"/>
          </a:p>
          <a:p>
            <a:pPr algn="ctr">
              <a:buFont typeface="Wingdings" pitchFamily="2" charset="2"/>
              <a:buNone/>
            </a:pPr>
            <a:r>
              <a:rPr lang="cs-CZ"/>
              <a:t>PRŮZKUM TRHU</a:t>
            </a:r>
          </a:p>
        </p:txBody>
      </p:sp>
      <p:pic>
        <p:nvPicPr>
          <p:cNvPr id="15366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8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410710B7-6476-421E-ACD3-3DEF9DA61C6B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3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6389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endParaRPr lang="cs-CZ"/>
          </a:p>
          <a:p>
            <a:r>
              <a:rPr lang="cs-CZ"/>
              <a:t>Pozorování</a:t>
            </a:r>
          </a:p>
          <a:p>
            <a:r>
              <a:rPr lang="cs-CZ"/>
              <a:t>Dotazování</a:t>
            </a:r>
          </a:p>
          <a:p>
            <a:r>
              <a:rPr lang="cs-CZ"/>
              <a:t>Experiment </a:t>
            </a:r>
          </a:p>
        </p:txBody>
      </p:sp>
      <p:pic>
        <p:nvPicPr>
          <p:cNvPr id="16390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2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805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92876466-0F94-43CE-9543-4291452898D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4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7413" name="Rectangle 9"/>
          <p:cNvSpPr>
            <a:spLocks noGrp="1"/>
          </p:cNvSpPr>
          <p:nvPr>
            <p:ph type="body" idx="4294967295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Dotazování</a:t>
            </a:r>
          </a:p>
          <a:p>
            <a:endParaRPr lang="cs-CZ" sz="2000"/>
          </a:p>
          <a:p>
            <a:r>
              <a:rPr lang="cs-CZ" sz="2400"/>
              <a:t>představuje sběr informaci na základě přímého nebo nepřímého kontaktu s představiteli vybraného vzorku respondentů. </a:t>
            </a:r>
          </a:p>
          <a:p>
            <a:r>
              <a:rPr lang="cs-CZ" sz="2400"/>
              <a:t>základem je určitá komunikace výzkumného pracovníka s tázanými</a:t>
            </a:r>
          </a:p>
          <a:p>
            <a:r>
              <a:rPr lang="cs-CZ" sz="2400"/>
              <a:t>komunikace může být přímá nebo nepřímá</a:t>
            </a:r>
          </a:p>
        </p:txBody>
      </p:sp>
      <p:pic>
        <p:nvPicPr>
          <p:cNvPr id="1741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6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8D35E371-1F1D-4638-8A1F-11BDC0842B18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5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8442" name="Rectangle 10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Přímá komunikace</a:t>
            </a:r>
          </a:p>
          <a:p>
            <a:r>
              <a:rPr lang="cs-CZ" sz="2400"/>
              <a:t>rozhovor</a:t>
            </a:r>
          </a:p>
          <a:p>
            <a:r>
              <a:rPr lang="cs-CZ" sz="2400"/>
              <a:t>dialog</a:t>
            </a:r>
          </a:p>
          <a:p>
            <a:endParaRPr lang="cs-CZ" sz="2000"/>
          </a:p>
          <a:p>
            <a:pPr>
              <a:buFont typeface="Wingdings" pitchFamily="2" charset="2"/>
              <a:buNone/>
            </a:pPr>
            <a:r>
              <a:rPr lang="cs-CZ"/>
              <a:t>Nepřímá komunikace</a:t>
            </a:r>
          </a:p>
          <a:p>
            <a:r>
              <a:rPr lang="cs-CZ" sz="2400"/>
              <a:t>dotazník</a:t>
            </a:r>
          </a:p>
          <a:p>
            <a:r>
              <a:rPr lang="cs-CZ" sz="2400"/>
              <a:t>telefonát</a:t>
            </a:r>
          </a:p>
          <a:p>
            <a:r>
              <a:rPr lang="cs-CZ" sz="2400"/>
              <a:t>email</a:t>
            </a:r>
            <a:r>
              <a:rPr lang="cs-CZ" sz="2000"/>
              <a:t> </a:t>
            </a:r>
          </a:p>
          <a:p>
            <a:endParaRPr lang="cs-CZ" sz="2000"/>
          </a:p>
          <a:p>
            <a:endParaRPr lang="cs-CZ"/>
          </a:p>
        </p:txBody>
      </p:sp>
      <p:pic>
        <p:nvPicPr>
          <p:cNvPr id="18438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0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AE5A0E2C-55B1-4B1B-814F-64746A8524C4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6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19465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Pozorování</a:t>
            </a:r>
          </a:p>
          <a:p>
            <a:endParaRPr lang="cs-CZ" sz="2000"/>
          </a:p>
          <a:p>
            <a:r>
              <a:rPr lang="cs-CZ" sz="2400"/>
              <a:t>používá se při zkoumání či zjišťování již existujícího jevu</a:t>
            </a:r>
          </a:p>
          <a:p>
            <a:r>
              <a:rPr lang="cs-CZ" sz="2400"/>
              <a:t>výsledkem jsou statistiky</a:t>
            </a:r>
          </a:p>
          <a:p>
            <a:r>
              <a:rPr lang="cs-CZ" sz="2400"/>
              <a:t>např. sčítání aut u silnic</a:t>
            </a:r>
          </a:p>
        </p:txBody>
      </p:sp>
      <p:pic>
        <p:nvPicPr>
          <p:cNvPr id="19461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Zástupný symbol pro obsah 2"/>
          <p:cNvSpPr txBox="1">
            <a:spLocks/>
          </p:cNvSpPr>
          <p:nvPr/>
        </p:nvSpPr>
        <p:spPr bwMode="auto">
          <a:xfrm>
            <a:off x="457200" y="1960563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B7B23A52-51B6-4FF2-B853-121E3F041A59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7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0489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Experiment</a:t>
            </a:r>
          </a:p>
          <a:p>
            <a:endParaRPr lang="cs-CZ"/>
          </a:p>
          <a:p>
            <a:r>
              <a:rPr lang="cs-CZ" sz="2400"/>
              <a:t>řeší situaci budoucnosti</a:t>
            </a:r>
          </a:p>
          <a:p>
            <a:r>
              <a:rPr lang="cs-CZ" sz="2400"/>
              <a:t>je zaměřen na jevy, které teprve nastanou</a:t>
            </a:r>
          </a:p>
        </p:txBody>
      </p:sp>
      <p:pic>
        <p:nvPicPr>
          <p:cNvPr id="20485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 txBox="1">
            <a:spLocks noGrp="1"/>
          </p:cNvSpPr>
          <p:nvPr/>
        </p:nvSpPr>
        <p:spPr>
          <a:xfrm>
            <a:off x="6480175" y="6335713"/>
            <a:ext cx="2133600" cy="365125"/>
          </a:xfrm>
          <a:prstGeom prst="rect">
            <a:avLst/>
          </a:prstGeom>
          <a:noFill/>
        </p:spPr>
        <p:txBody>
          <a:bodyPr anchor="ctr"/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fld id="{5D90056E-F59A-4DA8-A4C9-7129BB4D7006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algn="r" fontAlgn="auto">
                <a:spcBef>
                  <a:spcPts val="0"/>
                </a:spcBef>
                <a:spcAft>
                  <a:spcPts val="0"/>
                </a:spcAft>
                <a:defRPr/>
              </a:pPr>
              <a:t>8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7657" name="Rectangle 9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cs-CZ"/>
              <a:t>Může být prováděn:</a:t>
            </a:r>
          </a:p>
          <a:p>
            <a:endParaRPr lang="cs-CZ" sz="2000"/>
          </a:p>
          <a:p>
            <a:r>
              <a:rPr lang="cs-CZ" sz="2400"/>
              <a:t>v laboratorních podmínkách (technické parametry)</a:t>
            </a:r>
          </a:p>
          <a:p>
            <a:r>
              <a:rPr lang="cs-CZ" sz="2400"/>
              <a:t>v terénu (ekonomické parametry)</a:t>
            </a:r>
          </a:p>
        </p:txBody>
      </p:sp>
      <p:pic>
        <p:nvPicPr>
          <p:cNvPr id="27654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6" name="Zástupný symbol pro obsah 2"/>
          <p:cNvSpPr txBox="1">
            <a:spLocks/>
          </p:cNvSpPr>
          <p:nvPr/>
        </p:nvSpPr>
        <p:spPr bwMode="auto">
          <a:xfrm>
            <a:off x="468313" y="1989138"/>
            <a:ext cx="82296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</a:pPr>
            <a:endParaRPr lang="cs-CZ" sz="24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2DAD9DA5-DB43-4D33-BA77-87147A4B9523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9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pic>
        <p:nvPicPr>
          <p:cNvPr id="2150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9"/>
          <p:cNvSpPr txBox="1">
            <a:spLocks noChangeArrowheads="1"/>
          </p:cNvSpPr>
          <p:nvPr/>
        </p:nvSpPr>
        <p:spPr bwMode="auto">
          <a:xfrm>
            <a:off x="3492500" y="1484313"/>
            <a:ext cx="21431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Souhrn učiva</a:t>
            </a:r>
          </a:p>
        </p:txBody>
      </p:sp>
      <p:sp>
        <p:nvSpPr>
          <p:cNvPr id="21512" name="TextovéPole 10"/>
          <p:cNvSpPr txBox="1">
            <a:spLocks noChangeArrowheads="1"/>
          </p:cNvSpPr>
          <p:nvPr/>
        </p:nvSpPr>
        <p:spPr bwMode="auto">
          <a:xfrm>
            <a:off x="827088" y="2492375"/>
            <a:ext cx="76327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Jaké metody se používají při průzkumu trhu?</a:t>
            </a:r>
          </a:p>
          <a:p>
            <a:r>
              <a:rPr lang="cs-CZ" sz="2000">
                <a:latin typeface="Calibri" pitchFamily="34" charset="0"/>
              </a:rPr>
              <a:t>V jakých podmínkách můžeme provádět experiment?</a:t>
            </a:r>
          </a:p>
          <a:p>
            <a:r>
              <a:rPr lang="cs-CZ" sz="2000">
                <a:latin typeface="Calibri" pitchFamily="34" charset="0"/>
              </a:rPr>
              <a:t>Jaké jsou formy nepřímé komunikace?</a:t>
            </a:r>
          </a:p>
          <a:p>
            <a:endParaRPr lang="cs-CZ" sz="2000">
              <a:latin typeface="Calibri" pitchFamily="34" charset="0"/>
            </a:endParaRP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  <a:ln/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fld id="{0CE01BB2-8195-4865-8A4C-0730229DA240}" type="slidenum">
              <a:rPr lang="cs-CZ"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t>10</a:t>
            </a:fld>
            <a:endParaRPr lang="cs-CZ" sz="1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</p:txBody>
      </p:sp>
      <p:sp>
        <p:nvSpPr>
          <p:cNvPr id="22537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900113" y="1989138"/>
            <a:ext cx="7772400" cy="4530725"/>
          </a:xfrm>
        </p:spPr>
        <p:txBody>
          <a:bodyPr/>
          <a:lstStyle/>
          <a:p>
            <a:endParaRPr lang="cs-CZ" sz="1600"/>
          </a:p>
          <a:p>
            <a:r>
              <a:rPr lang="cs-CZ" sz="1600"/>
              <a:t>Kotíková, Halina, 1957-, Zlámal, Jaroslav, 1947-, Univerzita Palackého. Filozofická fakulta.</a:t>
            </a:r>
            <a:r>
              <a:rPr lang="cs-CZ" sz="1600" i="1"/>
              <a:t> Základy marketingu.  </a:t>
            </a:r>
            <a:r>
              <a:rPr lang="cs-CZ" sz="1600"/>
              <a:t>1. vyd. Olomouc : Univerzita Palackého v Olomouci - Fakulta filozofická, 2006. 77 s. Skripta. ISBN 80-244-1489-9.</a:t>
            </a:r>
          </a:p>
        </p:txBody>
      </p:sp>
      <p:pic>
        <p:nvPicPr>
          <p:cNvPr id="22533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4" name="Obrázek 8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5" name="TextovéPole 9"/>
          <p:cNvSpPr txBox="1">
            <a:spLocks noChangeArrowheads="1"/>
          </p:cNvSpPr>
          <p:nvPr/>
        </p:nvSpPr>
        <p:spPr bwMode="auto">
          <a:xfrm>
            <a:off x="3402013" y="1485900"/>
            <a:ext cx="23225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Použité zdroje</a:t>
            </a:r>
          </a:p>
        </p:txBody>
      </p:sp>
      <p:sp>
        <p:nvSpPr>
          <p:cNvPr id="19" name="Nadpis 1"/>
          <p:cNvSpPr>
            <a:spLocks/>
          </p:cNvSpPr>
          <p:nvPr/>
        </p:nvSpPr>
        <p:spPr bwMode="auto">
          <a:xfrm>
            <a:off x="3203575" y="144463"/>
            <a:ext cx="5653088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tIns="0" anchor="ctr"/>
          <a:lstStyle/>
          <a:p>
            <a:pPr algn="r"/>
            <a:r>
              <a:rPr lang="cs-CZ" sz="1600" b="1">
                <a:solidFill>
                  <a:srgbClr val="02283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Book Antiqua" pitchFamily="18" charset="0"/>
              </a:rPr>
              <a:t>STŘEDNÍ ŠKOLA STAVEBNÍ A TECHNICKÁ</a:t>
            </a:r>
            <a:r>
              <a:rPr lang="cs-CZ" sz="1600">
                <a:solidFill>
                  <a:srgbClr val="02283F"/>
                </a:solidFill>
              </a:rPr>
              <a:t/>
            </a:r>
            <a:br>
              <a:rPr lang="cs-CZ" sz="1600">
                <a:solidFill>
                  <a:srgbClr val="02283F"/>
                </a:solidFill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Ústí nad Labem, Čelakovského 5, příspěvková organizace</a:t>
            </a:r>
            <a:br>
              <a:rPr lang="cs-CZ" sz="1400">
                <a:solidFill>
                  <a:srgbClr val="02283F"/>
                </a:solidFill>
                <a:latin typeface="Book Antiqua" pitchFamily="18" charset="0"/>
              </a:rPr>
            </a:br>
            <a:r>
              <a:rPr lang="cs-CZ" sz="1400">
                <a:solidFill>
                  <a:srgbClr val="02283F"/>
                </a:solidFill>
                <a:latin typeface="Book Antiqua" pitchFamily="18" charset="0"/>
              </a:rPr>
              <a:t>Páteřní škola Ústeckého kraje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">
  <a:themeElements>
    <a:clrScheme name="Vrstvy 6">
      <a:dk1>
        <a:srgbClr val="000000"/>
      </a:dk1>
      <a:lt1>
        <a:srgbClr val="FFFFE1"/>
      </a:lt1>
      <a:dk2>
        <a:srgbClr val="330033"/>
      </a:dk2>
      <a:lt2>
        <a:srgbClr val="330033"/>
      </a:lt2>
      <a:accent1>
        <a:srgbClr val="CCCC99"/>
      </a:accent1>
      <a:accent2>
        <a:srgbClr val="FF0000"/>
      </a:accent2>
      <a:accent3>
        <a:srgbClr val="FFFFEE"/>
      </a:accent3>
      <a:accent4>
        <a:srgbClr val="000000"/>
      </a:accent4>
      <a:accent5>
        <a:srgbClr val="E2E2CA"/>
      </a:accent5>
      <a:accent6>
        <a:srgbClr val="E70000"/>
      </a:accent6>
      <a:hlink>
        <a:srgbClr val="990033"/>
      </a:hlink>
      <a:folHlink>
        <a:srgbClr val="B2B2B2"/>
      </a:folHlink>
    </a:clrScheme>
    <a:fontScheme name="Vrstvy">
      <a:majorFont>
        <a:latin typeface="Times New Roman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1">
        <a:dk1>
          <a:srgbClr val="993300"/>
        </a:dk1>
        <a:lt1>
          <a:srgbClr val="CCCCCC"/>
        </a:lt1>
        <a:dk2>
          <a:srgbClr val="000000"/>
        </a:dk2>
        <a:lt2>
          <a:srgbClr val="FFFFFF"/>
        </a:lt2>
        <a:accent1>
          <a:srgbClr val="576F2B"/>
        </a:accent1>
        <a:accent2>
          <a:srgbClr val="666699"/>
        </a:accent2>
        <a:accent3>
          <a:srgbClr val="AAAAAA"/>
        </a:accent3>
        <a:accent4>
          <a:srgbClr val="AEAEAE"/>
        </a:accent4>
        <a:accent5>
          <a:srgbClr val="B4BBAC"/>
        </a:accent5>
        <a:accent6>
          <a:srgbClr val="5C5C8A"/>
        </a:accent6>
        <a:hlink>
          <a:srgbClr val="9933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2">
        <a:dk1>
          <a:srgbClr val="993300"/>
        </a:dk1>
        <a:lt1>
          <a:srgbClr val="CCCCCC"/>
        </a:lt1>
        <a:dk2>
          <a:srgbClr val="330000"/>
        </a:dk2>
        <a:lt2>
          <a:srgbClr val="FFFFFF"/>
        </a:lt2>
        <a:accent1>
          <a:srgbClr val="996633"/>
        </a:accent1>
        <a:accent2>
          <a:srgbClr val="FF0000"/>
        </a:accent2>
        <a:accent3>
          <a:srgbClr val="ADAAAA"/>
        </a:accent3>
        <a:accent4>
          <a:srgbClr val="AEAEAE"/>
        </a:accent4>
        <a:accent5>
          <a:srgbClr val="CAB8AD"/>
        </a:accent5>
        <a:accent6>
          <a:srgbClr val="E70000"/>
        </a:accent6>
        <a:hlink>
          <a:srgbClr val="FF3300"/>
        </a:hlink>
        <a:folHlink>
          <a:srgbClr val="CC99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3">
        <a:dk1>
          <a:srgbClr val="79788A"/>
        </a:dk1>
        <a:lt1>
          <a:srgbClr val="FFFFFF"/>
        </a:lt1>
        <a:dk2>
          <a:srgbClr val="21203C"/>
        </a:dk2>
        <a:lt2>
          <a:srgbClr val="FFFFCC"/>
        </a:lt2>
        <a:accent1>
          <a:srgbClr val="476077"/>
        </a:accent1>
        <a:accent2>
          <a:srgbClr val="676C5A"/>
        </a:accent2>
        <a:accent3>
          <a:srgbClr val="ABABAF"/>
        </a:accent3>
        <a:accent4>
          <a:srgbClr val="DADADA"/>
        </a:accent4>
        <a:accent5>
          <a:srgbClr val="B1B6BD"/>
        </a:accent5>
        <a:accent6>
          <a:srgbClr val="5D6151"/>
        </a:accent6>
        <a:hlink>
          <a:srgbClr val="666699"/>
        </a:hlink>
        <a:folHlink>
          <a:srgbClr val="8CB0A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4">
        <a:dk1>
          <a:srgbClr val="455B41"/>
        </a:dk1>
        <a:lt1>
          <a:srgbClr val="FFFFCC"/>
        </a:lt1>
        <a:dk2>
          <a:srgbClr val="79A994"/>
        </a:dk2>
        <a:lt2>
          <a:srgbClr val="FFFFCC"/>
        </a:lt2>
        <a:accent1>
          <a:srgbClr val="517087"/>
        </a:accent1>
        <a:accent2>
          <a:srgbClr val="666699"/>
        </a:accent2>
        <a:accent3>
          <a:srgbClr val="BED1C8"/>
        </a:accent3>
        <a:accent4>
          <a:srgbClr val="DADAAE"/>
        </a:accent4>
        <a:accent5>
          <a:srgbClr val="B3BBC3"/>
        </a:accent5>
        <a:accent6>
          <a:srgbClr val="5C5C8A"/>
        </a:accent6>
        <a:hlink>
          <a:srgbClr val="993300"/>
        </a:hlink>
        <a:folHlink>
          <a:srgbClr val="A4AF6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5">
        <a:dk1>
          <a:srgbClr val="330000"/>
        </a:dk1>
        <a:lt1>
          <a:srgbClr val="FF9900"/>
        </a:lt1>
        <a:dk2>
          <a:srgbClr val="FFFFFF"/>
        </a:dk2>
        <a:lt2>
          <a:srgbClr val="8B3111"/>
        </a:lt2>
        <a:accent1>
          <a:srgbClr val="DD6D07"/>
        </a:accent1>
        <a:accent2>
          <a:srgbClr val="CC9900"/>
        </a:accent2>
        <a:accent3>
          <a:srgbClr val="FFCAAA"/>
        </a:accent3>
        <a:accent4>
          <a:srgbClr val="2A0000"/>
        </a:accent4>
        <a:accent5>
          <a:srgbClr val="EBBAAA"/>
        </a:accent5>
        <a:accent6>
          <a:srgbClr val="B98A00"/>
        </a:accent6>
        <a:hlink>
          <a:srgbClr val="CC330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6">
        <a:dk1>
          <a:srgbClr val="000000"/>
        </a:dk1>
        <a:lt1>
          <a:srgbClr val="FFFFE1"/>
        </a:lt1>
        <a:dk2>
          <a:srgbClr val="330033"/>
        </a:dk2>
        <a:lt2>
          <a:srgbClr val="330033"/>
        </a:lt2>
        <a:accent1>
          <a:srgbClr val="CCCC99"/>
        </a:accent1>
        <a:accent2>
          <a:srgbClr val="FF0000"/>
        </a:accent2>
        <a:accent3>
          <a:srgbClr val="FFFFEE"/>
        </a:accent3>
        <a:accent4>
          <a:srgbClr val="000000"/>
        </a:accent4>
        <a:accent5>
          <a:srgbClr val="E2E2CA"/>
        </a:accent5>
        <a:accent6>
          <a:srgbClr val="E70000"/>
        </a:accent6>
        <a:hlink>
          <a:srgbClr val="990033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7">
        <a:dk1>
          <a:srgbClr val="000000"/>
        </a:dk1>
        <a:lt1>
          <a:srgbClr val="FFFFFF"/>
        </a:lt1>
        <a:dk2>
          <a:srgbClr val="000000"/>
        </a:dk2>
        <a:lt2>
          <a:srgbClr val="891411"/>
        </a:lt2>
        <a:accent1>
          <a:srgbClr val="4F917E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B2C7C0"/>
        </a:accent5>
        <a:accent6>
          <a:srgbClr val="B98A00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8">
        <a:dk1>
          <a:srgbClr val="000000"/>
        </a:dk1>
        <a:lt1>
          <a:srgbClr val="FFFFFF"/>
        </a:lt1>
        <a:dk2>
          <a:srgbClr val="CC0000"/>
        </a:dk2>
        <a:lt2>
          <a:srgbClr val="999966"/>
        </a:lt2>
        <a:accent1>
          <a:srgbClr val="CCCCCC"/>
        </a:accent1>
        <a:accent2>
          <a:srgbClr val="CCCC6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B9B95C"/>
        </a:accent6>
        <a:hlink>
          <a:srgbClr val="666699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9">
        <a:dk1>
          <a:srgbClr val="000000"/>
        </a:dk1>
        <a:lt1>
          <a:srgbClr val="FFFFFF"/>
        </a:lt1>
        <a:dk2>
          <a:srgbClr val="FF0000"/>
        </a:dk2>
        <a:lt2>
          <a:srgbClr val="009999"/>
        </a:lt2>
        <a:accent1>
          <a:srgbClr val="C7B505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E0D7AA"/>
        </a:accent5>
        <a:accent6>
          <a:srgbClr val="E7E75C"/>
        </a:accent6>
        <a:hlink>
          <a:srgbClr val="5A84D8"/>
        </a:hlink>
        <a:folHlink>
          <a:srgbClr val="A0C6B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10">
        <a:dk1>
          <a:srgbClr val="000000"/>
        </a:dk1>
        <a:lt1>
          <a:srgbClr val="FFFFFF"/>
        </a:lt1>
        <a:dk2>
          <a:srgbClr val="660033"/>
        </a:dk2>
        <a:lt2>
          <a:srgbClr val="666699"/>
        </a:lt2>
        <a:accent1>
          <a:srgbClr val="95A3D1"/>
        </a:accent1>
        <a:accent2>
          <a:srgbClr val="FFFF66"/>
        </a:accent2>
        <a:accent3>
          <a:srgbClr val="FFFFFF"/>
        </a:accent3>
        <a:accent4>
          <a:srgbClr val="000000"/>
        </a:accent4>
        <a:accent5>
          <a:srgbClr val="C8CEE5"/>
        </a:accent5>
        <a:accent6>
          <a:srgbClr val="E7E75C"/>
        </a:accent6>
        <a:hlink>
          <a:srgbClr val="5A84D8"/>
        </a:hlink>
        <a:folHlink>
          <a:srgbClr val="CCCC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Layers</Template>
  <TotalTime>1234</TotalTime>
  <Words>297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Vrstvy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Kateřina Škultetyová, Ing.</cp:lastModifiedBy>
  <cp:revision>82</cp:revision>
  <dcterms:created xsi:type="dcterms:W3CDTF">2010-11-01T23:40:31Z</dcterms:created>
  <dcterms:modified xsi:type="dcterms:W3CDTF">2013-10-22T11:47:32Z</dcterms:modified>
</cp:coreProperties>
</file>