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5"/>
  </p:notesMasterIdLst>
  <p:sldIdLst>
    <p:sldId id="256" r:id="rId2"/>
    <p:sldId id="284" r:id="rId3"/>
    <p:sldId id="289" r:id="rId4"/>
    <p:sldId id="290" r:id="rId5"/>
    <p:sldId id="291" r:id="rId6"/>
    <p:sldId id="292" r:id="rId7"/>
    <p:sldId id="293" r:id="rId8"/>
    <p:sldId id="294" r:id="rId9"/>
    <p:sldId id="295" r:id="rId10"/>
    <p:sldId id="288" r:id="rId11"/>
    <p:sldId id="287" r:id="rId12"/>
    <p:sldId id="259" r:id="rId13"/>
    <p:sldId id="25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-1755" y="-2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CBEDBA40-3F36-4A26-8D5A-61097EBBB5F8}" type="datetimeFigureOut">
              <a:rPr lang="cs-CZ"/>
              <a:pPr>
                <a:defRPr/>
              </a:pPr>
              <a:t>24.10.2013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2DAA321-2F47-4668-8C09-15747552E2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515244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890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37891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37892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37893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7894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7895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37896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37897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7898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37899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7900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37901" name="Rectangle 13"/>
          <p:cNvSpPr>
            <a:spLocks noGrp="1" noChangeArrowheads="1"/>
          </p:cNvSpPr>
          <p:nvPr>
            <p:ph type="dt" sz="half" idx="2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24116A24-BDFD-4790-8BB0-424C0AAE2A03}" type="datetime1">
              <a:rPr lang="cs-CZ"/>
              <a:pPr/>
              <a:t>24.10.2013</a:t>
            </a:fld>
            <a:endParaRPr lang="cs-CZ"/>
          </a:p>
        </p:txBody>
      </p:sp>
      <p:sp>
        <p:nvSpPr>
          <p:cNvPr id="37902" name="Rectangle 14"/>
          <p:cNvSpPr>
            <a:spLocks noGrp="1" noChangeArrowheads="1"/>
          </p:cNvSpPr>
          <p:nvPr>
            <p:ph type="ftr" sz="quarter" idx="3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7903" name="Rectangle 1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093DA8FE-C0B0-4E0E-ABFA-58033AE0512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17EA3BE-C266-4924-A9FD-CC5C4DAE9DBA}" type="datetime1">
              <a:rPr lang="cs-CZ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7AA27E-FC7C-44D3-83D7-06FE27825A6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9199EEE-8CF4-4D9E-AFF0-023FCBBD41D2}" type="datetime1">
              <a:rPr lang="cs-CZ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DD0D25-194A-44EE-B206-3011A366E85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ECD573A-29B2-48DE-B8BD-0560CFB051A4}" type="datetime1">
              <a:rPr lang="cs-CZ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27023C-4C87-4784-8F73-B93D165C02B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AC5395B-0B9B-496D-A6DD-91D68A360170}" type="datetime1">
              <a:rPr lang="cs-CZ"/>
              <a:pPr/>
              <a:t>24.10.2013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356383-1D50-4343-B1E5-A752C81A274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AA21A25-E336-4F95-AB64-54738208D869}" type="datetime1">
              <a:rPr lang="cs-CZ"/>
              <a:pPr/>
              <a:t>24.10.2013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4ACC00-F063-4CB1-93D0-C5FDAF31732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1DC9F4F-B664-4623-B4EE-916FA6701E73}" type="datetime1">
              <a:rPr lang="cs-CZ"/>
              <a:pPr/>
              <a:t>24.10.2013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3950D8-78C1-4BC2-AE05-39A5BFC8455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DB7749E-5C4A-45CE-B284-6BFD06991C66}" type="datetime1">
              <a:rPr lang="cs-CZ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FE25C4-4D4F-46D1-8D73-9BF57F5C0F4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3970F3F-6FE0-417F-95DB-4EDF2640FC8F}" type="datetime1">
              <a:rPr lang="cs-CZ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8C15E6-581D-45A6-9EE5-769CF461F8F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BC12B7-CF0D-4226-B00F-C58CA6F776D3}" type="datetime1">
              <a:rPr lang="cs-CZ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7416B5-3D79-427E-97D4-869C0B9DF4B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1E92822-D10D-4838-87AF-F750E7E4F17F}" type="datetime1">
              <a:rPr lang="cs-CZ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3A0814-71FA-4754-BCAA-57A52AA788D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866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36867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36868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36869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6870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36871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6872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6873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D442AC3C-17D1-47AC-8696-0F6E9D95789F}" type="datetime1">
              <a:rPr lang="cs-CZ"/>
              <a:pPr/>
              <a:t>24.10.2013</a:t>
            </a:fld>
            <a:endParaRPr lang="cs-CZ"/>
          </a:p>
        </p:txBody>
      </p:sp>
      <p:sp>
        <p:nvSpPr>
          <p:cNvPr id="36874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endParaRPr lang="cs-CZ"/>
          </a:p>
        </p:txBody>
      </p:sp>
      <p:sp>
        <p:nvSpPr>
          <p:cNvPr id="36875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02BDEC67-420C-4485-BE04-0D5428DFCCD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6876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3" name="Group 67"/>
          <p:cNvGraphicFramePr>
            <a:graphicFrameLocks noGrp="1"/>
          </p:cNvGraphicFramePr>
          <p:nvPr/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Zásoby, peněžní prostředky, pohledávky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Materiál, polotovary, zboží, zvířata, peníze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 ročník, žáci 17 – 18 let,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Instalatér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Zásoby, peněžní prostředky, pohledávky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20F557CB-1AB9-4E2F-AE76-985F179675F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15888"/>
            <a:ext cx="5653088" cy="730250"/>
          </a:xfrm>
        </p:spPr>
        <p:txBody>
          <a:bodyPr tIns="0">
            <a:normAutofit/>
          </a:bodyPr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VY_32_INOVACE_41_827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B7B609E-C232-4761-B3A4-2D520D2A641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9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 typeface="Wingdings" pitchFamily="2" charset="2"/>
              <a:buNone/>
            </a:pPr>
            <a:endParaRPr lang="cs-CZ"/>
          </a:p>
          <a:p>
            <a:pPr algn="ctr">
              <a:buFont typeface="Wingdings" pitchFamily="2" charset="2"/>
              <a:buNone/>
            </a:pPr>
            <a:endParaRPr lang="cs-CZ"/>
          </a:p>
          <a:p>
            <a:pPr algn="ctr">
              <a:buFont typeface="Wingdings" pitchFamily="2" charset="2"/>
              <a:buNone/>
            </a:pPr>
            <a:r>
              <a:rPr lang="cs-CZ"/>
              <a:t>ZÁSOBY, PENĚŽNÍ PROSTŘEDKY, POHLEDÁVKY</a:t>
            </a: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62D0EBC-7B62-45E2-9B86-AE6E5E03DB8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93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ZÁSOBY</a:t>
            </a:r>
          </a:p>
          <a:p>
            <a:endParaRPr lang="cs-CZ" sz="2000"/>
          </a:p>
          <a:p>
            <a:r>
              <a:rPr lang="cs-CZ" sz="2000"/>
              <a:t>materiál</a:t>
            </a:r>
          </a:p>
          <a:p>
            <a:r>
              <a:rPr lang="cs-CZ" sz="2000"/>
              <a:t>nedokončená výroba</a:t>
            </a:r>
          </a:p>
          <a:p>
            <a:r>
              <a:rPr lang="cs-CZ" sz="2000"/>
              <a:t>polotovary</a:t>
            </a:r>
          </a:p>
          <a:p>
            <a:r>
              <a:rPr lang="cs-CZ" sz="2000"/>
              <a:t>hotové výrobky</a:t>
            </a:r>
          </a:p>
          <a:p>
            <a:r>
              <a:rPr lang="cs-CZ" sz="2000"/>
              <a:t>zboží</a:t>
            </a:r>
          </a:p>
          <a:p>
            <a:r>
              <a:rPr lang="cs-CZ" sz="2000"/>
              <a:t>zvířata</a:t>
            </a: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9386736-4823-4F31-B3D5-EB4363C170B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5605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Materiál</a:t>
            </a:r>
          </a:p>
          <a:p>
            <a:endParaRPr lang="cs-CZ" sz="2000"/>
          </a:p>
          <a:p>
            <a:r>
              <a:rPr lang="cs-CZ" sz="2000"/>
              <a:t>základní suroviny – stavební hmoty, dřevo, kov</a:t>
            </a:r>
          </a:p>
          <a:p>
            <a:r>
              <a:rPr lang="cs-CZ" sz="2000"/>
              <a:t>pomocné materiály – barva, mořidla, maziva</a:t>
            </a:r>
          </a:p>
          <a:p>
            <a:r>
              <a:rPr lang="cs-CZ" sz="2000"/>
              <a:t>obaly – plechovky, kartóny, plasty</a:t>
            </a:r>
          </a:p>
          <a:p>
            <a:r>
              <a:rPr lang="cs-CZ" sz="2000"/>
              <a:t>pohonné hmoty</a:t>
            </a:r>
          </a:p>
          <a:p>
            <a:r>
              <a:rPr lang="cs-CZ" sz="2000"/>
              <a:t>drobné nářadí – šroubováky, klíče, vrtáky</a:t>
            </a:r>
          </a:p>
          <a:p>
            <a:r>
              <a:rPr lang="cs-CZ" sz="2000"/>
              <a:t>kancelářské potřeby – papíry, tužky, šanony</a:t>
            </a:r>
          </a:p>
          <a:p>
            <a:r>
              <a:rPr lang="cs-CZ" sz="2000"/>
              <a:t>čistící prostředky – pro hygienu zaměstnanců, úklid</a:t>
            </a:r>
          </a:p>
        </p:txBody>
      </p:sp>
      <p:pic>
        <p:nvPicPr>
          <p:cNvPr id="2560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8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BA773BF-8304-42E5-90FB-772777525EE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6629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Nedokončená výroba</a:t>
            </a:r>
          </a:p>
          <a:p>
            <a:endParaRPr lang="cs-CZ" sz="2000"/>
          </a:p>
          <a:p>
            <a:r>
              <a:rPr lang="cs-CZ" sz="2000"/>
              <a:t>nedokončené výrobky v takovém stupni technologické rozpracovanosti, že nejsou zatím prodejné – rozešité kalhoty, neupečený rohlík, roztavené železo v peci</a:t>
            </a:r>
          </a:p>
        </p:txBody>
      </p:sp>
      <p:pic>
        <p:nvPicPr>
          <p:cNvPr id="26630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1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32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E0BA5A7-44C2-41DA-96F4-6A5F6012A15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7653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Polotovary</a:t>
            </a:r>
          </a:p>
          <a:p>
            <a:endParaRPr lang="cs-CZ" sz="2000"/>
          </a:p>
          <a:p>
            <a:r>
              <a:rPr lang="cs-CZ" sz="2000"/>
              <a:t>rozpracované výrobky, které jsou z hlediska některého technologického stupně už dokončené a daly by se prodat – odlitek, deska dřeva</a:t>
            </a:r>
          </a:p>
        </p:txBody>
      </p:sp>
      <p:pic>
        <p:nvPicPr>
          <p:cNvPr id="27654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5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6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A760B2A-4425-4035-8603-56627DCF5C7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8677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Hotové výrobky</a:t>
            </a:r>
          </a:p>
          <a:p>
            <a:endParaRPr lang="cs-CZ" sz="2000"/>
          </a:p>
          <a:p>
            <a:r>
              <a:rPr lang="cs-CZ" sz="2000"/>
              <a:t>výrobky, které firma dokončila a připravuje jejich prodej</a:t>
            </a:r>
          </a:p>
        </p:txBody>
      </p:sp>
      <p:pic>
        <p:nvPicPr>
          <p:cNvPr id="2867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80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B3C593D-FE12-42CE-A938-DB2674FEA54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9701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Zboží</a:t>
            </a:r>
          </a:p>
          <a:p>
            <a:endParaRPr lang="cs-CZ" sz="2000"/>
          </a:p>
          <a:p>
            <a:r>
              <a:rPr lang="cs-CZ" sz="2000"/>
              <a:t>vše co je nakoupené za účelem dalšího prodeje</a:t>
            </a:r>
            <a:r>
              <a:rPr lang="cs-CZ"/>
              <a:t> </a:t>
            </a:r>
          </a:p>
        </p:txBody>
      </p:sp>
      <p:pic>
        <p:nvPicPr>
          <p:cNvPr id="2970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3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704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F2F14A0-D1F0-4C48-BEF2-AA7512CAF67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30725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Zvířata</a:t>
            </a:r>
          </a:p>
          <a:p>
            <a:endParaRPr lang="cs-CZ" sz="2000"/>
          </a:p>
          <a:p>
            <a:r>
              <a:rPr lang="cs-CZ" sz="2000"/>
              <a:t>typické pro zemědělskou výrobu – hejno kachen, včelstvo</a:t>
            </a:r>
          </a:p>
        </p:txBody>
      </p:sp>
      <p:pic>
        <p:nvPicPr>
          <p:cNvPr id="3072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AFB8C45-14C8-4335-A323-C54EC0B5AEA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8" name="Rectangle 10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Peníze </a:t>
            </a:r>
          </a:p>
          <a:p>
            <a:endParaRPr lang="cs-CZ" sz="2000"/>
          </a:p>
          <a:p>
            <a:r>
              <a:rPr lang="cs-CZ" sz="2000"/>
              <a:t>peníze v hotovosti na pokladně</a:t>
            </a:r>
          </a:p>
          <a:p>
            <a:r>
              <a:rPr lang="cs-CZ" sz="2000"/>
              <a:t>peníze na účtech peněžních ústavů</a:t>
            </a:r>
          </a:p>
          <a:p>
            <a:r>
              <a:rPr lang="cs-CZ" sz="2000"/>
              <a:t>ceniny – kolky, stravenky, poukázky</a:t>
            </a:r>
          </a:p>
          <a:p>
            <a:r>
              <a:rPr lang="cs-CZ" sz="2000"/>
              <a:t>krátkodobé cenné papíry – směnky, depozitní certifikáty</a:t>
            </a:r>
          </a:p>
          <a:p>
            <a:endParaRPr lang="cs-CZ" sz="2000"/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8532994-58EC-40B4-8A59-A3EBCF94BFA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41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Pohledávky</a:t>
            </a:r>
          </a:p>
          <a:p>
            <a:endParaRPr lang="cs-CZ" sz="2000"/>
          </a:p>
          <a:p>
            <a:r>
              <a:rPr lang="cs-CZ" sz="2000"/>
              <a:t>peníze, které firmě dluží odběratelé, společníci, zaměstnanci, dlužníci</a:t>
            </a: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9238C726-31A4-41CE-8190-4DC4ADE579E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TextovéPole 9"/>
          <p:cNvSpPr txBox="1">
            <a:spLocks noChangeArrowheads="1"/>
          </p:cNvSpPr>
          <p:nvPr/>
        </p:nvSpPr>
        <p:spPr bwMode="auto">
          <a:xfrm>
            <a:off x="3492500" y="1557338"/>
            <a:ext cx="21431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21512" name="TextovéPole 10"/>
          <p:cNvSpPr txBox="1">
            <a:spLocks noChangeArrowheads="1"/>
          </p:cNvSpPr>
          <p:nvPr/>
        </p:nvSpPr>
        <p:spPr bwMode="auto">
          <a:xfrm>
            <a:off x="827088" y="2276475"/>
            <a:ext cx="76327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Co všechno můžeme zařadit do zásob?</a:t>
            </a:r>
          </a:p>
          <a:p>
            <a:r>
              <a:rPr lang="cs-CZ" sz="2000">
                <a:latin typeface="Calibri" pitchFamily="34" charset="0"/>
              </a:rPr>
              <a:t>Popiš peněžní prostředky.</a:t>
            </a:r>
          </a:p>
          <a:p>
            <a:r>
              <a:rPr lang="cs-CZ" sz="2000">
                <a:latin typeface="Calibri" pitchFamily="34" charset="0"/>
              </a:rPr>
              <a:t>Co je to pohledávka?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A213FBF0-D43C-4F96-9693-B36901DE36A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537" name="Rectangle 9"/>
          <p:cNvSpPr>
            <a:spLocks noGrp="1" noChangeArrowheads="1"/>
          </p:cNvSpPr>
          <p:nvPr>
            <p:ph type="body" idx="1"/>
          </p:nvPr>
        </p:nvSpPr>
        <p:spPr>
          <a:xfrm>
            <a:off x="900113" y="2327275"/>
            <a:ext cx="7772400" cy="4530725"/>
          </a:xfrm>
        </p:spPr>
        <p:txBody>
          <a:bodyPr/>
          <a:lstStyle/>
          <a:p>
            <a:r>
              <a:rPr lang="cs-CZ" sz="1800"/>
              <a:t>ŠVARCOVÁ, J. </a:t>
            </a:r>
            <a:r>
              <a:rPr lang="cs-CZ" sz="1800" i="1"/>
              <a:t>Ekonomie – stručný přehled, 2003/2004.</a:t>
            </a:r>
            <a:r>
              <a:rPr lang="cs-CZ" sz="1800"/>
              <a:t> Zlín, CEED, 2003. ISBN 80-902552-8-0</a:t>
            </a:r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TextovéPole 9"/>
          <p:cNvSpPr txBox="1">
            <a:spLocks noChangeArrowheads="1"/>
          </p:cNvSpPr>
          <p:nvPr/>
        </p:nvSpPr>
        <p:spPr bwMode="auto">
          <a:xfrm>
            <a:off x="3402013" y="1485900"/>
            <a:ext cx="232251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15888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1191</TotalTime>
  <Words>407</Words>
  <Application>Microsoft Office PowerPoint</Application>
  <PresentationFormat>Předvádění na obrazovce (4:3)</PresentationFormat>
  <Paragraphs>112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Vrstvy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Kateřina Škultetyová, Ing.</cp:lastModifiedBy>
  <cp:revision>83</cp:revision>
  <dcterms:created xsi:type="dcterms:W3CDTF">2010-11-01T23:40:31Z</dcterms:created>
  <dcterms:modified xsi:type="dcterms:W3CDTF">2013-10-24T11:30:48Z</dcterms:modified>
</cp:coreProperties>
</file>