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11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1AE38FB-E945-4B8C-8955-6FD1BD1A85FA}" type="datetimeFigureOut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0360055-0FBF-4519-8193-6BE780B27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8448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61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1F156-D5C6-41BA-A378-14F6543C6533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CE132-13FB-4267-BB52-3747DC419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F06AF-7DAA-4ED6-A143-6338DA9A2D8D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838ACD-6BFC-4A32-828C-B023E75A4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85F20-0F5E-4A3E-988F-63A9816475ED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E432E1-96FC-4500-AC52-347D17B50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E87632-0375-4AE2-AE1B-A969106910DC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8FE62-9320-4238-987F-1EBDAEA7E9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4ABB5-ED9B-4FA7-B116-948FAFD8DC62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654990-676A-4099-83F4-1C7CDB1D2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3A6A1-3BDB-487E-AD25-72237EE0CEB0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1C4C63-DED7-4181-8C38-518B77DC1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629E31-AAD7-4272-8C7B-185A4C38AB52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408C51-8926-4B2A-80CF-0E9A6C5CB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D1FD3-8042-4AD2-87E5-80F92A57656F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AEB5E1-F7E4-4F98-9938-A4DE855F8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1BD3FE-012D-4084-89D2-DA70D810B643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45FB79-1803-467F-9964-7C1F8C3EF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0F45BD-DDD8-4494-97BD-A56BB26FE18B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1804D-F955-4529-9051-FDBB67E7E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B23EF-E1B2-41B8-8EA0-73C3198F0A07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17CE8-0566-489F-ADEE-36A9293EC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458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0E6C237D-3CDD-4A96-BC18-27E943B103C1}" type="datetime1">
              <a:rPr lang="cs-CZ"/>
              <a:pPr>
                <a:defRPr/>
              </a:pPr>
              <a:t>5.12.2013</a:t>
            </a:fld>
            <a:endParaRPr lang="cs-CZ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82C2A40-B818-49CE-BB6E-BB6EF595B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Daně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Přímé, nepřímé, sazba daně, platba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Instalatér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Kominík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Daně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236E0647-3FA0-4AAB-AEA9-A3450DC6514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VY_32_INOVACE_41_828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B20E4FA-829A-4BF2-9C23-2EE573D4E84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DANĚ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A634356-F66D-4D70-95C5-3F4EBA4E36F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daň je povinná, nenávratná (odlišuje se daň od půjčky, kdy se majetek vrací zpět), zákonem určená platba do veřejného rozpočtu </a:t>
            </a:r>
          </a:p>
          <a:p>
            <a:pPr eaLnBrk="1" hangingPunct="1"/>
            <a:r>
              <a:rPr lang="cs-CZ" sz="2000" smtClean="0"/>
              <a:t>je to platba neúčelová (nikdo v okamžiku, kdy platí daň neví, co bude z těchto prostředků financováno) a neekvivalentní (to, jak se jednotlivec podílí na příjmech státního rozpočtu nemá žádný vztah k tomu, jaké statky bude spotřebovávat)</a:t>
            </a:r>
            <a:endParaRPr lang="cs-CZ" smtClean="0"/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1FE7D6A-305F-4F44-9FDD-FF5EFA4A80F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Principy daňového systému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spravedlnost zdanění (stejné podmínky pro různé typy subjektů)</a:t>
            </a:r>
          </a:p>
          <a:p>
            <a:pPr eaLnBrk="1" hangingPunct="1"/>
            <a:r>
              <a:rPr lang="cs-CZ" sz="2000" smtClean="0"/>
              <a:t>všeobecnost zdanění (zdanění podléhají všechny typy vlastnictví)</a:t>
            </a:r>
          </a:p>
          <a:p>
            <a:pPr eaLnBrk="1" hangingPunct="1"/>
            <a:r>
              <a:rPr lang="cs-CZ" sz="2000" smtClean="0"/>
              <a:t>účinnost zdanění (různé slevy a úlevy)</a:t>
            </a:r>
          </a:p>
          <a:p>
            <a:pPr eaLnBrk="1" hangingPunct="1"/>
            <a:r>
              <a:rPr lang="cs-CZ" sz="2000" smtClean="0"/>
              <a:t>harmonizace (sbližování naší daňové soustavy se systémy Evropské unie)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886EF5-2D91-4DD3-A6F8-C8AAC7AD926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Struktura daňové soustavy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daně přímé - jsou vázány na konkrétní fyzickou nebo právnickou osobu. Zdaňují její příjem nebo majetek 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daně nepřímé - jsou vázány na jednotlivé druhy výrobků nebo služeb </a:t>
            </a:r>
            <a:endParaRPr lang="cs-CZ" dirty="0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D813F51-2603-4433-AF0B-37C2FA22C7E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Přímé daně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daň z příjmu (fyzických a právnických osob)</a:t>
            </a:r>
          </a:p>
          <a:p>
            <a:pPr eaLnBrk="1" hangingPunct="1"/>
            <a:r>
              <a:rPr lang="cs-CZ" sz="2000" smtClean="0"/>
              <a:t>daň z nemovitosti</a:t>
            </a:r>
          </a:p>
          <a:p>
            <a:pPr eaLnBrk="1" hangingPunct="1"/>
            <a:r>
              <a:rPr lang="cs-CZ" sz="2000" smtClean="0"/>
              <a:t>daň dědická, darovací a z převodu nemovitosti</a:t>
            </a:r>
          </a:p>
          <a:p>
            <a:pPr eaLnBrk="1" hangingPunct="1"/>
            <a:r>
              <a:rPr lang="cs-CZ" sz="2000" smtClean="0"/>
              <a:t>daň silniční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DB8D217-FD39-480F-A6B4-CAE664DB3CF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Nepřímé daně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daň z přidané hodnoty</a:t>
            </a:r>
          </a:p>
          <a:p>
            <a:pPr eaLnBrk="1" hangingPunct="1"/>
            <a:r>
              <a:rPr lang="cs-CZ" sz="2000" smtClean="0"/>
              <a:t>daň spotřební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404AA9F-1990-4CC3-91D2-8B3E33353DF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1" name="TextovéPole 10"/>
          <p:cNvSpPr txBox="1">
            <a:spLocks noChangeArrowheads="1"/>
          </p:cNvSpPr>
          <p:nvPr/>
        </p:nvSpPr>
        <p:spPr bwMode="auto">
          <a:xfrm>
            <a:off x="755650" y="2276475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Co je to daň?</a:t>
            </a:r>
          </a:p>
          <a:p>
            <a:r>
              <a:rPr lang="cs-CZ" sz="2000"/>
              <a:t>Jaké jsou principy daňového systému?</a:t>
            </a:r>
          </a:p>
          <a:p>
            <a:r>
              <a:rPr lang="cs-CZ" sz="2000"/>
              <a:t>Které daně jsou přímé?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9C35F43-1353-4933-B15F-71E88648519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989138"/>
            <a:ext cx="7772400" cy="4530725"/>
          </a:xfrm>
        </p:spPr>
        <p:txBody>
          <a:bodyPr/>
          <a:lstStyle/>
          <a:p>
            <a:pPr eaLnBrk="1" hangingPunct="1"/>
            <a:r>
              <a:rPr lang="cs-CZ" sz="1600" dirty="0"/>
              <a:t>ŠVARCOVÁ, J. Ekonomie – stručný přehled, 2003/2004. Zlín, CEED, 2003. ISBN 80-902552-8-0</a:t>
            </a:r>
          </a:p>
          <a:p>
            <a:pPr eaLnBrk="1" hangingPunct="1"/>
            <a:endParaRPr lang="cs-CZ" sz="2000" dirty="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1219</TotalTime>
  <Words>365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94</cp:revision>
  <dcterms:created xsi:type="dcterms:W3CDTF">2010-11-01T23:40:31Z</dcterms:created>
  <dcterms:modified xsi:type="dcterms:W3CDTF">2013-12-05T10:48:35Z</dcterms:modified>
</cp:coreProperties>
</file>