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56" r:id="rId2"/>
    <p:sldId id="284" r:id="rId3"/>
    <p:sldId id="289" r:id="rId4"/>
    <p:sldId id="288" r:id="rId5"/>
    <p:sldId id="287" r:id="rId6"/>
    <p:sldId id="286" r:id="rId7"/>
    <p:sldId id="285" r:id="rId8"/>
    <p:sldId id="293" r:id="rId9"/>
    <p:sldId id="292" r:id="rId10"/>
    <p:sldId id="290" r:id="rId11"/>
    <p:sldId id="259" r:id="rId12"/>
    <p:sldId id="25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728" autoAdjust="0"/>
  </p:normalViewPr>
  <p:slideViewPr>
    <p:cSldViewPr>
      <p:cViewPr>
        <p:scale>
          <a:sx n="90" d="100"/>
          <a:sy n="90" d="100"/>
        </p:scale>
        <p:origin x="54" y="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25F88D4-9C89-4D19-9BF4-C656ED1BAFC6}" type="datetimeFigureOut">
              <a:rPr lang="cs-CZ"/>
              <a:pPr>
                <a:defRPr/>
              </a:pPr>
              <a:t>20.11.2013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5B67300-2446-4F41-B554-4BEABADA6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9488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3174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31748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31749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1750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1751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31752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31753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1754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175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175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1757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4A05E83-68B9-4776-9D20-365D415AF193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3175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1759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BAF3668-B0A5-4E4A-B453-AAFBB2FD0B0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09A49E-81FF-4A09-8D98-8C6D6EFB2C98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81F97-B209-48B6-BAC6-09BE1316D4E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092B24-3199-4C97-8787-85CEC88F3296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64914-E0C1-4896-A7CE-003F336F38F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87FDB5-FF73-4E0A-8A46-7F25A09A2F9A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A18AD3-3BBB-4624-81F7-E304565A46C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522F3A-D1C4-44DB-BEE7-F8D592B3CCB6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99CBA-7630-44E3-BEC1-A962B211BE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56B0C6-03CF-4F4E-8041-F3ECD6DD253C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EA0BBE-622F-40CF-B784-5B7171D0165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72F819-42E0-49F9-9E5A-E674F93FE0B0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DC688-B52E-4F50-A52E-B244EDCE0F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1FF7D3-DC21-46A4-B378-C913BA955983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ECD6A-1682-453F-8A0B-D553D2AA2E9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CD0F88-7330-4CCE-B2C8-E75C2CC14516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0EB0C-3C26-460F-A3F4-B8EF3DADACA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7930F1-D17E-468A-9C4F-13C1D4D53D21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022A1-66F1-4979-927B-CE95BD44CF1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D6144C-8B46-4902-A280-233095238AA3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0E823-1628-450B-B3AF-67D0130F0E6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3072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3072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072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07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2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A67B5CE4-9AD8-4B82-9149-7F7EF73A6916}" type="datetime1">
              <a:rPr lang="cs-CZ"/>
              <a:pPr/>
              <a:t>20.11.2013</a:t>
            </a:fld>
            <a:endParaRPr lang="cs-CZ"/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CD942A88-A859-40DA-B672-082598B79D52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3" name="Group 67"/>
          <p:cNvGraphicFramePr>
            <a:graphicFrameLocks noGrp="1"/>
          </p:cNvGraphicFramePr>
          <p:nvPr/>
        </p:nvGraphicFramePr>
        <p:xfrm>
          <a:off x="750888" y="2060575"/>
          <a:ext cx="7924800" cy="3671888"/>
        </p:xfrm>
        <a:graphic>
          <a:graphicData uri="http://schemas.openxmlformats.org/drawingml/2006/table">
            <a:tbl>
              <a:tblPr/>
              <a:tblGrid>
                <a:gridCol w="2092325"/>
                <a:gridCol w="583247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Velkoobchod, maloobchod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Distribuční cesty, sortiment, hypermarket, supermarket, zákazník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Kateřina Škultétyová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ročník, žáci 17 – 18 let,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Instalatér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Verdana" pitchFamily="34" charset="0"/>
                          <a:cs typeface="Times New Roman" pitchFamily="18" charset="0"/>
                        </a:rPr>
                        <a:t>, Tesař, Truhlář, Zedník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snímek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827088" y="981075"/>
            <a:ext cx="7559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Velkoobchod, maloobchod</a:t>
            </a:r>
            <a:endParaRPr lang="cs-CZ" sz="2800" b="1" dirty="0">
              <a:latin typeface="Calibri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  <a:ln/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5846E85-9213-4782-B914-F38434F6E56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4150"/>
            <a:ext cx="7561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VY_32_INOVACE_41_830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379CD0B-EA9D-4BA3-A426-6ED9AC1CB92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365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pPr algn="ctr">
              <a:buFont typeface="Wingdings" pitchFamily="2" charset="2"/>
              <a:buNone/>
            </a:pPr>
            <a:r>
              <a:rPr lang="cs-CZ"/>
              <a:t>VELKOOBCHOD, MALOOBCHOD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02C6CFF-192A-46ED-8F11-B205982DA21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89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/>
              <a:t>Velkoobchod</a:t>
            </a:r>
          </a:p>
          <a:p>
            <a:endParaRPr lang="cs-CZ" sz="2000"/>
          </a:p>
          <a:p>
            <a:r>
              <a:rPr lang="cs-CZ" sz="2000"/>
              <a:t>nakupuje výrobky za účelem jejich dalšího prodeje maloobchodním či jiným organizacím</a:t>
            </a:r>
          </a:p>
          <a:p>
            <a:r>
              <a:rPr lang="cs-CZ" sz="2000"/>
              <a:t>pomáhá překlenovat časový nesoulad mezi výrobou a spotřebou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FAA1600-5372-4541-B241-F3AB526F863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3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/>
              <a:t>Výhody velkoobchodu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 sz="2000"/>
              <a:t>široký nabízený sortiment od mnoha výrobců</a:t>
            </a:r>
          </a:p>
          <a:p>
            <a:r>
              <a:rPr lang="cs-CZ" sz="2000"/>
              <a:t>vybavenost potřebným skladovým zázemím, technikou, apod.</a:t>
            </a:r>
          </a:p>
          <a:p>
            <a:r>
              <a:rPr lang="cs-CZ" sz="2000"/>
              <a:t>přebírá rizika ztráty, zničení, zkažení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B0FBEA8-B050-42D6-AE85-E4B487B6AEB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37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/>
              <a:t>Nevýhody velkoobchodu</a:t>
            </a:r>
          </a:p>
          <a:p>
            <a:endParaRPr lang="cs-CZ" sz="2000"/>
          </a:p>
          <a:p>
            <a:r>
              <a:rPr lang="cs-CZ" sz="2000"/>
              <a:t>vyšší cena pro konečného spotřebitele</a:t>
            </a:r>
          </a:p>
          <a:p>
            <a:r>
              <a:rPr lang="cs-CZ" sz="2000"/>
              <a:t>krach a s ním nezaplacené zboží</a:t>
            </a:r>
          </a:p>
          <a:p>
            <a:r>
              <a:rPr lang="cs-CZ" sz="2000"/>
              <a:t>výrobce nezná konečného zákazníka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0E0DF33-7F6A-4694-B168-8870CB06B48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461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/>
              <a:t>Typy velkoobchodů</a:t>
            </a:r>
          </a:p>
          <a:p>
            <a:endParaRPr lang="cs-CZ" sz="2000"/>
          </a:p>
          <a:p>
            <a:r>
              <a:rPr lang="cs-CZ" sz="2000"/>
              <a:t>tradiční velkoobchod (zboží nakoupí a na fakturu prodává dalším odběratelům, převážně maloobchodu)</a:t>
            </a:r>
          </a:p>
          <a:p>
            <a:r>
              <a:rPr lang="cs-CZ" sz="2000"/>
              <a:t>Cash-and-Carry (prodává zboží pouze při platbě v hotovosti, kupující si zajišťuje dopravu sám)</a:t>
            </a:r>
          </a:p>
          <a:p>
            <a:r>
              <a:rPr lang="cs-CZ" sz="2000"/>
              <a:t>komisionáři (zboží nekupují do svého vlastnictví, ale pouze přebírají na základě komisionářské smlouvy, za prodej obdrží předem domluvenou provizi)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F8E3F6F-D1B9-4108-946B-57BAB7F7D79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485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/>
              <a:t>Maloobchod</a:t>
            </a:r>
          </a:p>
          <a:p>
            <a:endParaRPr lang="cs-CZ" sz="2000"/>
          </a:p>
          <a:p>
            <a:r>
              <a:rPr lang="cs-CZ" sz="2000"/>
              <a:t>prodává zboží přímo konečnému spotřebiteli</a:t>
            </a:r>
            <a:r>
              <a:rPr lang="cs-CZ"/>
              <a:t> 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D68B123-5D6C-4743-A168-893B4D05FAF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1509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/>
              <a:t>Typy maloobchodů</a:t>
            </a:r>
          </a:p>
          <a:p>
            <a:endParaRPr lang="cs-CZ" sz="2000" dirty="0"/>
          </a:p>
          <a:p>
            <a:r>
              <a:rPr lang="cs-CZ" sz="2000" dirty="0"/>
              <a:t>specializované prodejny (nepotravinářské zboží)</a:t>
            </a:r>
          </a:p>
          <a:p>
            <a:r>
              <a:rPr lang="cs-CZ" sz="2000" dirty="0"/>
              <a:t>prodejny se zbožím denní spotřeby (menší prodejny s potravinami a omezeným sortimentem drogistického </a:t>
            </a:r>
            <a:r>
              <a:rPr lang="cs-CZ" sz="2000"/>
              <a:t>zboží</a:t>
            </a:r>
            <a:r>
              <a:rPr lang="cs-CZ" sz="2000" smtClean="0"/>
              <a:t>)</a:t>
            </a:r>
            <a:endParaRPr lang="cs-CZ" sz="2000" dirty="0"/>
          </a:p>
        </p:txBody>
      </p:sp>
      <p:pic>
        <p:nvPicPr>
          <p:cNvPr id="21510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9C59E38-A450-4243-AFFA-91386EE7711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533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 sz="2000"/>
          </a:p>
          <a:p>
            <a:r>
              <a:rPr lang="cs-CZ" sz="2000"/>
              <a:t>obchodní domy (široký sortiment zboží; rozdělení prodejní plochy na malé, relativně samostatné prostory a ty jsou pronajaty samostatným subjektům)</a:t>
            </a:r>
          </a:p>
          <a:p>
            <a:r>
              <a:rPr lang="cs-CZ" sz="2000"/>
              <a:t>diskontní prodejny (pouze nejběžnější a nejprodávanější zboží za nejnižší ceny)</a:t>
            </a:r>
          </a:p>
          <a:p>
            <a:r>
              <a:rPr lang="cs-CZ" sz="2000"/>
              <a:t>katalogové prodejny (zákazník vybere zboží z katalogu, zaplatí a zboží mu je vydáno ze skladu, např. nábytek)</a:t>
            </a:r>
          </a:p>
          <a:p>
            <a:endParaRPr lang="cs-CZ" sz="2000"/>
          </a:p>
        </p:txBody>
      </p:sp>
      <p:pic>
        <p:nvPicPr>
          <p:cNvPr id="2253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0C88823-8D96-4345-842A-97EB298B147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cs-CZ" sz="2000"/>
          </a:p>
          <a:p>
            <a:pPr>
              <a:lnSpc>
                <a:spcPct val="90000"/>
              </a:lnSpc>
            </a:pPr>
            <a:r>
              <a:rPr lang="cs-CZ" sz="2000"/>
              <a:t>hypermarket – samoobslužná prodejna, většinou na okraji větších měst, s prodejní plochou 2500-5000 m</a:t>
            </a:r>
            <a:r>
              <a:rPr lang="cs-CZ" sz="2000" baseline="30000"/>
              <a:t>2 </a:t>
            </a:r>
            <a:r>
              <a:rPr lang="cs-CZ" sz="2000"/>
              <a:t>(malý hypermarket) nebo nad 5000 m</a:t>
            </a:r>
            <a:r>
              <a:rPr lang="cs-CZ" sz="2000" baseline="30000"/>
              <a:t>2 </a:t>
            </a:r>
            <a:r>
              <a:rPr lang="cs-CZ" sz="2000"/>
              <a:t>(velký hypermarket)</a:t>
            </a:r>
          </a:p>
          <a:p>
            <a:pPr>
              <a:lnSpc>
                <a:spcPct val="90000"/>
              </a:lnSpc>
            </a:pPr>
            <a:endParaRPr lang="cs-CZ" sz="2000"/>
          </a:p>
          <a:p>
            <a:pPr>
              <a:lnSpc>
                <a:spcPct val="90000"/>
              </a:lnSpc>
            </a:pPr>
            <a:r>
              <a:rPr lang="cs-CZ" sz="2000"/>
              <a:t>supermarket – samoobslužná prodejna s převahou potravinářského zboží, s prodejní plochou 400-1000 m</a:t>
            </a:r>
            <a:r>
              <a:rPr lang="cs-CZ" sz="2000" baseline="30000"/>
              <a:t>2 </a:t>
            </a:r>
            <a:r>
              <a:rPr lang="cs-CZ" sz="2000"/>
              <a:t>(malý supermarket) nebo 1000-2500 m</a:t>
            </a:r>
            <a:r>
              <a:rPr lang="cs-CZ" sz="2000" baseline="30000"/>
              <a:t>2 </a:t>
            </a:r>
            <a:r>
              <a:rPr lang="cs-CZ" sz="2000"/>
              <a:t>(velký supermarket)</a:t>
            </a:r>
            <a:endParaRPr lang="cs-CZ" sz="2000" baseline="30000"/>
          </a:p>
        </p:txBody>
      </p:sp>
      <p:pic>
        <p:nvPicPr>
          <p:cNvPr id="2355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  <a:ln/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5D1AF79-7AE8-4377-8783-5E0A47D565C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560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TextovéPole 9"/>
          <p:cNvSpPr txBox="1">
            <a:spLocks noChangeArrowheads="1"/>
          </p:cNvSpPr>
          <p:nvPr/>
        </p:nvSpPr>
        <p:spPr bwMode="auto">
          <a:xfrm>
            <a:off x="3475038" y="1558925"/>
            <a:ext cx="2143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Souhrn učiva</a:t>
            </a:r>
          </a:p>
        </p:txBody>
      </p:sp>
      <p:sp>
        <p:nvSpPr>
          <p:cNvPr id="25608" name="TextovéPole 10"/>
          <p:cNvSpPr txBox="1">
            <a:spLocks noChangeArrowheads="1"/>
          </p:cNvSpPr>
          <p:nvPr/>
        </p:nvSpPr>
        <p:spPr bwMode="auto">
          <a:xfrm>
            <a:off x="827088" y="2349500"/>
            <a:ext cx="76327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Popiš velkoobchod.</a:t>
            </a:r>
          </a:p>
          <a:p>
            <a:r>
              <a:rPr lang="cs-CZ" sz="2000">
                <a:latin typeface="Calibri" pitchFamily="34" charset="0"/>
              </a:rPr>
              <a:t>Jaké jsou nevýhody velkoobchodu?</a:t>
            </a:r>
          </a:p>
          <a:p>
            <a:r>
              <a:rPr lang="cs-CZ" sz="2000">
                <a:latin typeface="Calibri" pitchFamily="34" charset="0"/>
              </a:rPr>
              <a:t>Vyjmenuj typy velkoobchodů.</a:t>
            </a:r>
          </a:p>
          <a:p>
            <a:r>
              <a:rPr lang="cs-CZ" sz="2000">
                <a:latin typeface="Calibri" pitchFamily="34" charset="0"/>
              </a:rPr>
              <a:t>Komu slouží maloobchod?</a:t>
            </a:r>
          </a:p>
          <a:p>
            <a:r>
              <a:rPr lang="cs-CZ" sz="2000">
                <a:latin typeface="Calibri" pitchFamily="34" charset="0"/>
              </a:rPr>
              <a:t>Jaké znáš maloobchody?</a:t>
            </a:r>
          </a:p>
          <a:p>
            <a:r>
              <a:rPr lang="cs-CZ" sz="2000">
                <a:latin typeface="Calibri" pitchFamily="34" charset="0"/>
              </a:rPr>
              <a:t>Co je to supermarket?</a:t>
            </a: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  <a:ln/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55C6F7B7-AEDC-4009-BA29-AC65C8C3C09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663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14400" y="2205038"/>
            <a:ext cx="8229600" cy="2116137"/>
          </a:xfrm>
        </p:spPr>
        <p:txBody>
          <a:bodyPr/>
          <a:lstStyle/>
          <a:p>
            <a:r>
              <a:rPr lang="cs-CZ" sz="1800"/>
              <a:t>ŠVARCOVÁ, J. </a:t>
            </a:r>
            <a:r>
              <a:rPr lang="cs-CZ" sz="1800" i="1"/>
              <a:t>Ekonomie – stručný přehled, 2003/2004.</a:t>
            </a:r>
            <a:r>
              <a:rPr lang="cs-CZ" sz="1800"/>
              <a:t> Zlín, CEED, 2003. ISBN 80-902552-8-0</a:t>
            </a:r>
          </a:p>
          <a:p>
            <a:endParaRPr lang="cs-CZ"/>
          </a:p>
        </p:txBody>
      </p:sp>
      <p:pic>
        <p:nvPicPr>
          <p:cNvPr id="2662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ovéPole 9"/>
          <p:cNvSpPr txBox="1">
            <a:spLocks noChangeArrowheads="1"/>
          </p:cNvSpPr>
          <p:nvPr/>
        </p:nvSpPr>
        <p:spPr bwMode="auto">
          <a:xfrm>
            <a:off x="3330575" y="1485900"/>
            <a:ext cx="232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Použité zdroje</a:t>
            </a: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0" anchor="ctr"/>
          <a:lstStyle/>
          <a:p>
            <a:pPr algn="r"/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1311</TotalTime>
  <Words>482</Words>
  <Application>Microsoft Office PowerPoint</Application>
  <PresentationFormat>Předvádění na obrazovce (4:3)</PresentationFormat>
  <Paragraphs>106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Vrstvy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mm206c</cp:lastModifiedBy>
  <cp:revision>83</cp:revision>
  <dcterms:created xsi:type="dcterms:W3CDTF">2010-11-01T23:40:31Z</dcterms:created>
  <dcterms:modified xsi:type="dcterms:W3CDTF">2013-11-20T07:32:42Z</dcterms:modified>
</cp:coreProperties>
</file>