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56" r:id="rId2"/>
    <p:sldId id="284" r:id="rId3"/>
    <p:sldId id="289" r:id="rId4"/>
    <p:sldId id="288" r:id="rId5"/>
    <p:sldId id="287" r:id="rId6"/>
    <p:sldId id="286" r:id="rId7"/>
    <p:sldId id="294" r:id="rId8"/>
    <p:sldId id="285" r:id="rId9"/>
    <p:sldId id="293" r:id="rId10"/>
    <p:sldId id="292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11C02EB-397A-4A18-AA76-F3B4D1F8F59D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33F8E72-FFA5-4872-ADEF-0FEE5E36E1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033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481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4820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4821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4822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4823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4824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4825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4826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482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2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4829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C00C942-E14F-4969-94A0-E5DB3CDDD4B7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4830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4831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99743E8-FDD8-4500-A06C-338480E582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F8C893-458F-4F1F-9398-ABCA7EB524E9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76CBF0-0084-416E-B5EC-6D0FEE44C9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156745A-A387-4001-B19B-41AF3E0833E0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27FD97-E941-4BE9-BBF7-08A2F10B57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BA73B5-1713-416C-B977-653553B33605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F775E6-24D1-4BAC-A4AF-553C97508B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F1C604C-7052-40ED-93FE-2E63BA601D1E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227953-B84E-4305-BF49-A1E9571F98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724C8D-6C1D-4737-BF87-FD593AB5516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7385F7-06EE-4C0D-A9B9-F99EBD1BE2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7F5469-A137-4D72-95AC-E182C1F523A7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CB2CBF-3E45-4BB2-A3B4-8B7FAA852B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639FE9-F1A3-4E21-96E8-6F899DABE9A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17F507-1D6D-4794-A609-25E699F29E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07E8F6-C430-4E3D-8E73-91CE245E16B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B4C73A-4EA1-4E4F-8904-E2175DB862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91F57D-BF9B-4BF2-B32A-BE7CD1719542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F096A-21B1-4A72-96AF-3ACEE9808F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29E7F7-BCC3-4C09-A45D-1D66BBC7FAF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8E7445-F2A5-4FC5-8AA5-527888ACE0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94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379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3796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379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379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3799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380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AB92D5FE-C69B-40F5-BCAB-C3F1FAC195EA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380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380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2A47C8C0-B29F-4067-A171-93545260C97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Propagace, reklama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Podpora prodeje, prodejní personál, public relation, přímý marketing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Propagace, reklama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B522740-9B17-4735-997D-1E653B952FC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VY_32_INOVACE_41_831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E1B783C-78D7-4A1C-89AF-0AC13D1B58C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PROPAGACE, REKLAMA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4E77187-FC7D-4FC5-AC20-F5810A75FE9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 sz="2000"/>
          </a:p>
          <a:p>
            <a:endParaRPr lang="cs-CZ" sz="2000"/>
          </a:p>
          <a:p>
            <a:r>
              <a:rPr lang="cs-CZ" sz="2000"/>
              <a:t>forma komunikace mezi prodávajícím a kupujícím</a:t>
            </a:r>
          </a:p>
          <a:p>
            <a:r>
              <a:rPr lang="cs-CZ" sz="2000"/>
              <a:t>cílem je větší prodej výrobku nebo služby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D8B8BE3-0D19-4395-9E28-66170D86CB1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Propagace se skládá z:</a:t>
            </a:r>
          </a:p>
          <a:p>
            <a:endParaRPr lang="cs-CZ" sz="2000"/>
          </a:p>
          <a:p>
            <a:r>
              <a:rPr lang="cs-CZ" sz="2000"/>
              <a:t>podpory prodeje</a:t>
            </a:r>
          </a:p>
          <a:p>
            <a:r>
              <a:rPr lang="cs-CZ" sz="2000"/>
              <a:t>reklamy</a:t>
            </a:r>
          </a:p>
          <a:p>
            <a:r>
              <a:rPr lang="cs-CZ" sz="2000"/>
              <a:t>prodejního personálu</a:t>
            </a:r>
          </a:p>
          <a:p>
            <a:r>
              <a:rPr lang="cs-CZ" sz="2000"/>
              <a:t>public relation (styk s veřejností)</a:t>
            </a:r>
          </a:p>
          <a:p>
            <a:r>
              <a:rPr lang="cs-CZ" sz="2000"/>
              <a:t>přímého marketingu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E9E1E22-0486-4171-B1D9-5CB6EAE5672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Podpora prodeje</a:t>
            </a:r>
          </a:p>
          <a:p>
            <a:endParaRPr lang="cs-CZ" sz="2000"/>
          </a:p>
          <a:p>
            <a:r>
              <a:rPr lang="cs-CZ" sz="2000"/>
              <a:t>zahrnuje široký sortiment krátkodobých motivačních nástrojů</a:t>
            </a:r>
          </a:p>
          <a:p>
            <a:r>
              <a:rPr lang="cs-CZ" sz="2000"/>
              <a:t>vzorky, kupony, ochutnávky, reklamní předměty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EC161C-330E-46EF-B3EB-8283312BF57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Prodejní personál</a:t>
            </a:r>
          </a:p>
          <a:p>
            <a:endParaRPr lang="cs-CZ" sz="2000"/>
          </a:p>
          <a:p>
            <a:r>
              <a:rPr lang="cs-CZ" sz="2000"/>
              <a:t>prodavači, obchodní cestující, dealeři</a:t>
            </a:r>
          </a:p>
          <a:p>
            <a:r>
              <a:rPr lang="cs-CZ" sz="2000"/>
              <a:t>nejlepší forma osobní propagace</a:t>
            </a:r>
          </a:p>
          <a:p>
            <a:r>
              <a:rPr lang="cs-CZ" sz="2000"/>
              <a:t>výhoda – nejintenzivnější působení s nejvyšší pravděpodobností úspěchu</a:t>
            </a:r>
          </a:p>
          <a:p>
            <a:r>
              <a:rPr lang="cs-CZ" sz="2000"/>
              <a:t>nevýhoda – úzký okruh zákazníků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F7047AB-1F9B-418F-8BD1-56420810216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Public relation</a:t>
            </a:r>
          </a:p>
          <a:p>
            <a:endParaRPr lang="cs-CZ" sz="2000"/>
          </a:p>
          <a:p>
            <a:r>
              <a:rPr lang="cs-CZ" sz="2000"/>
              <a:t>úkolem je vytvářet příznivé povědomí o firmě a pozitivní vztah veřejnosti k firmě</a:t>
            </a:r>
          </a:p>
          <a:p>
            <a:r>
              <a:rPr lang="cs-CZ" sz="2000"/>
              <a:t>hlavní nástroje – publikace, akce, zprávy, projevy, články v novinách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EE93FB5-A538-406D-98A8-53D0B1E13E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Přímý marketing</a:t>
            </a:r>
          </a:p>
          <a:p>
            <a:endParaRPr lang="cs-CZ" sz="2000"/>
          </a:p>
          <a:p>
            <a:r>
              <a:rPr lang="cs-CZ" sz="2000"/>
              <a:t>teleshopping</a:t>
            </a:r>
          </a:p>
          <a:p>
            <a:r>
              <a:rPr lang="cs-CZ" sz="2000"/>
              <a:t>zásilkové katalogy</a:t>
            </a:r>
          </a:p>
          <a:p>
            <a:r>
              <a:rPr lang="cs-CZ" sz="2000"/>
              <a:t>internet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E6DA84A-6072-4D98-82CF-BAF86E39F64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Reklama</a:t>
            </a:r>
          </a:p>
          <a:p>
            <a:endParaRPr lang="cs-CZ" sz="2000"/>
          </a:p>
          <a:p>
            <a:r>
              <a:rPr lang="cs-CZ" sz="2000"/>
              <a:t>neosobní forma propagace</a:t>
            </a:r>
          </a:p>
          <a:p>
            <a:r>
              <a:rPr lang="cs-CZ" sz="2000"/>
              <a:t>uskutečňuje se prostřednictvím placených médií (noviny, časopisy, rozhlas, televize, billboardy, plakáty)</a:t>
            </a:r>
          </a:p>
          <a:p>
            <a:r>
              <a:rPr lang="cs-CZ" sz="2000"/>
              <a:t>různá finanční nákladnost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D944D1F-AFD5-4395-9477-CE6AC23C83B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Typy reklamy</a:t>
            </a:r>
          </a:p>
          <a:p>
            <a:endParaRPr lang="cs-CZ" sz="2000"/>
          </a:p>
          <a:p>
            <a:r>
              <a:rPr lang="cs-CZ" sz="2000"/>
              <a:t>primární – je reklamou výrobku</a:t>
            </a:r>
          </a:p>
          <a:p>
            <a:r>
              <a:rPr lang="cs-CZ" sz="2000"/>
              <a:t>selektivní – propaguje značku</a:t>
            </a:r>
          </a:p>
          <a:p>
            <a:r>
              <a:rPr lang="cs-CZ" sz="2000"/>
              <a:t>institucionální – zaměřena na vytvoření pozitivní představy o firmě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81B805B-7615-460B-B2DE-8B7172FAF10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6632" name="TextovéPole 10"/>
          <p:cNvSpPr txBox="1">
            <a:spLocks noChangeArrowheads="1"/>
          </p:cNvSpPr>
          <p:nvPr/>
        </p:nvSpPr>
        <p:spPr bwMode="auto">
          <a:xfrm>
            <a:off x="827088" y="2349500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Co je to propagace?</a:t>
            </a:r>
          </a:p>
          <a:p>
            <a:r>
              <a:rPr lang="cs-CZ" sz="2000"/>
              <a:t>Z čeho se  propagace skládá?</a:t>
            </a:r>
          </a:p>
          <a:p>
            <a:r>
              <a:rPr lang="cs-CZ" sz="2000"/>
              <a:t>Koho můžeme zařadit mezi prodejní personál?</a:t>
            </a:r>
          </a:p>
          <a:p>
            <a:r>
              <a:rPr lang="cs-CZ" sz="2000"/>
              <a:t>Která reklama je nejdražší?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3B780EF-43E2-43CA-A1E8-9EABA28C42A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327275"/>
            <a:ext cx="7772400" cy="4530725"/>
          </a:xfrm>
        </p:spPr>
        <p:txBody>
          <a:bodyPr/>
          <a:lstStyle/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</p:txBody>
      </p:sp>
      <p:pic>
        <p:nvPicPr>
          <p:cNvPr id="276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5" name="TextovéPole 9"/>
          <p:cNvSpPr txBox="1">
            <a:spLocks noChangeArrowheads="1"/>
          </p:cNvSpPr>
          <p:nvPr/>
        </p:nvSpPr>
        <p:spPr bwMode="auto">
          <a:xfrm>
            <a:off x="3348038" y="1484313"/>
            <a:ext cx="23225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1318</TotalTime>
  <Words>377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85</cp:revision>
  <dcterms:created xsi:type="dcterms:W3CDTF">2010-11-01T23:40:31Z</dcterms:created>
  <dcterms:modified xsi:type="dcterms:W3CDTF">2013-10-22T11:48:13Z</dcterms:modified>
</cp:coreProperties>
</file>