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6"/>
  </p:notesMasterIdLst>
  <p:sldIdLst>
    <p:sldId id="256" r:id="rId2"/>
    <p:sldId id="284" r:id="rId3"/>
    <p:sldId id="289" r:id="rId4"/>
    <p:sldId id="293" r:id="rId5"/>
    <p:sldId id="288" r:id="rId6"/>
    <p:sldId id="287" r:id="rId7"/>
    <p:sldId id="286" r:id="rId8"/>
    <p:sldId id="292" r:id="rId9"/>
    <p:sldId id="291" r:id="rId10"/>
    <p:sldId id="290" r:id="rId11"/>
    <p:sldId id="285" r:id="rId12"/>
    <p:sldId id="294" r:id="rId13"/>
    <p:sldId id="259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2232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016B70F-BD6C-4D6E-819D-BFE0EB959AA0}" type="datetimeFigureOut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0BF74B4-A002-43A3-93F2-F93450854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7053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277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AE6D38-9D94-48F1-B5A3-54F3BF49C2C6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B60A7-820B-46FC-9796-8B0DCA57C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2A6E3-B47D-4F00-B232-E68A2B056FE5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B1206E-6A95-4682-B1BB-8DA5B9C15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6637B7-75D9-4818-877E-3C82CCD2095F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4E8959-2257-462E-B533-51BF547F9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22438-C9B7-41A3-9F8F-18719CFDD491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DA57EF-2CB6-4EDE-844C-338FA9F46A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26FA3-64FD-4CD0-AA21-7DB9FF928A94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E376B-7B4F-4763-B230-EAD653CA2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43FB73-915C-4A2D-9222-48458FDC3BB6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41E7BD-175F-4695-A200-A554D04B30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7D55DB-DE32-42C0-A2AC-1D0398806EE4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9EEDD-B2A0-4FDB-B898-9FB356591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52CB43-1A0A-4BE0-BAA7-2AA1E4101266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BB91C9-3F8C-4752-9383-375C74115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F1292-198D-434E-82C1-69B43D8933AC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2DA003-A8B2-4612-89AD-B94BF9625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65C8E-2A53-4E44-8A81-5415CF85F599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5AF82-8290-4694-B27D-4901682B9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78136-2FAC-42D0-B79C-5C49BE874130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ECB414-891A-4786-BF06-A11BBA6BD0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174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174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175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83DFE0DB-78B3-42B6-81D4-649D28AADA02}" type="datetime1">
              <a:rPr lang="cs-CZ"/>
              <a:pPr>
                <a:defRPr/>
              </a:pPr>
              <a:t>7. 12. 2013</a:t>
            </a:fld>
            <a:endParaRPr lang="cs-CZ"/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F90D9355-B923-4097-8C0C-4566069F61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520719"/>
              </p:ext>
            </p:extLst>
          </p:nvPr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Zásobování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Zásoby, racionální zásobování, úroveň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zásobování, majetek, materiál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Zásobování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4AF91EA6-0CAC-4DD0-ACB2-485C934B5A8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VY_32_INOVACE_41_834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52AA05E-C8DA-4807-A1FA-2DB74E1E848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ZÁSOBOVÁNÍ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7CEE23C-8219-4144-9596-34565FCBBA9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Činnosti, kterými podnik zajišťuje potřebný materiál pro svou činnost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1424D03-C4EC-4438-90E7-4AFD07F334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Do zásob patří vše, co firma nezařadí do dlouhodobého majetku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CC1D2AC-5BC6-4B7E-AEBE-52931268437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Materiál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základní suroviny – stavební hmoty, dřevo, kov</a:t>
            </a:r>
          </a:p>
          <a:p>
            <a:pPr eaLnBrk="1" hangingPunct="1"/>
            <a:r>
              <a:rPr lang="cs-CZ" sz="2000" smtClean="0"/>
              <a:t>pomocné materiály – barva, mořidla, maziva</a:t>
            </a:r>
          </a:p>
          <a:p>
            <a:pPr eaLnBrk="1" hangingPunct="1"/>
            <a:r>
              <a:rPr lang="cs-CZ" sz="2000" smtClean="0"/>
              <a:t>obaly – plechovky, kartóny, plasty</a:t>
            </a:r>
          </a:p>
          <a:p>
            <a:pPr eaLnBrk="1" hangingPunct="1"/>
            <a:r>
              <a:rPr lang="cs-CZ" sz="2000" smtClean="0"/>
              <a:t>pohonné hmoty</a:t>
            </a:r>
          </a:p>
          <a:p>
            <a:pPr eaLnBrk="1" hangingPunct="1"/>
            <a:r>
              <a:rPr lang="cs-CZ" sz="2000" smtClean="0"/>
              <a:t>drobné nářadí – šroubováky, klíče, vrtáky</a:t>
            </a:r>
          </a:p>
          <a:p>
            <a:pPr eaLnBrk="1" hangingPunct="1"/>
            <a:r>
              <a:rPr lang="cs-CZ" sz="2000" smtClean="0"/>
              <a:t>kancelářské potřeby – papíry, tužky, šanony</a:t>
            </a:r>
          </a:p>
          <a:p>
            <a:pPr eaLnBrk="1" hangingPunct="1"/>
            <a:r>
              <a:rPr lang="cs-CZ" sz="2000" smtClean="0"/>
              <a:t>čistící prostředky – pro hygienu zaměstnanců, úklid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76B602B-46F0-4623-9DDE-E92879F9C4F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Nedokončená výroba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nedokončené výrobky v takovém stupni technologické rozpracovanosti, že nejsou zatím prodejné – rozešité kalhoty, neupečený rohlík, roztavené železo v peci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56CC8CA-DB92-4DC0-A155-09B2FDA85C5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Polotovary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rozpracované výrobky, které jsou z hlediska některého technologického stupně už dokončené a daly by se prodat – odlitek, deska dřeva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0B0163-9B78-4B75-AB39-C5E64C13679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Hotové výrobky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výrobky, které firma dokončila a připravuje jejich prodej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29CF864-876A-44D7-BD61-504258A85E7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Zboží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vše co je nakoupené za účelem dalšího prodeje</a:t>
            </a:r>
            <a:r>
              <a:rPr lang="cs-CZ" smtClean="0"/>
              <a:t> 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95A0629-B283-4BD1-A3E6-2965AADFA25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Zvířata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typické pro zemědělskou výrobu – hejno kachen, včelstvo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77A2863-C3B9-4431-9D4F-05A7207407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580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Zásady racionálního zásobování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nakupujte jen to, co potřebujete (nakupovat něco proto, že je to za výhodnou cenu je zlozvyk, který vede ke ztrátě)</a:t>
            </a:r>
          </a:p>
          <a:p>
            <a:pPr eaLnBrk="1" hangingPunct="1"/>
            <a:r>
              <a:rPr lang="cs-CZ" sz="2000" smtClean="0"/>
              <a:t>nakupujte je tolik, kolik potřebujete</a:t>
            </a:r>
            <a:endParaRPr lang="cs-CZ" smtClean="0"/>
          </a:p>
          <a:p>
            <a:pPr eaLnBrk="1" hangingPunct="1"/>
            <a:r>
              <a:rPr lang="cs-CZ" sz="2000" smtClean="0"/>
              <a:t>zvažujte náklady související s pořízením zásob</a:t>
            </a:r>
          </a:p>
          <a:p>
            <a:pPr eaLnBrk="1" hangingPunct="1"/>
            <a:endParaRPr lang="cs-CZ" smtClean="0"/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7D4F8B2-8B3F-4CC0-9C7B-FA47BFB6149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60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  Zásoby musíme udržovat na takové úrovni, aby: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zabezpečily plynulý chod výroby</a:t>
            </a:r>
          </a:p>
          <a:p>
            <a:pPr eaLnBrk="1" hangingPunct="1"/>
            <a:r>
              <a:rPr lang="cs-CZ" sz="2000" smtClean="0"/>
              <a:t>celkové náklady s nimi byly co nejmenší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  <p:pic>
        <p:nvPicPr>
          <p:cNvPr id="256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B4DD23F4-B181-4BE6-A251-0DC1FEBE8F5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662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0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6631" name="TextovéPole 10"/>
          <p:cNvSpPr txBox="1">
            <a:spLocks noChangeArrowheads="1"/>
          </p:cNvSpPr>
          <p:nvPr/>
        </p:nvSpPr>
        <p:spPr bwMode="auto">
          <a:xfrm>
            <a:off x="755650" y="2276475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Co je to zásobování?</a:t>
            </a:r>
          </a:p>
          <a:p>
            <a:r>
              <a:rPr lang="cs-CZ" sz="2000"/>
              <a:t>Co všechno můžeme zahrnout do zásob,</a:t>
            </a:r>
          </a:p>
          <a:p>
            <a:r>
              <a:rPr lang="cs-CZ" sz="2000"/>
              <a:t>Jaké jsou zásady racionálního zásobování?</a:t>
            </a:r>
          </a:p>
          <a:p>
            <a:r>
              <a:rPr lang="cs-CZ" sz="2000"/>
              <a:t>Na jaké úrovni musíme udržovat zásoby?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8A1B6E37-1F2B-4A3B-984B-0358FBACB69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652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327275"/>
            <a:ext cx="7772400" cy="4530725"/>
          </a:xfrm>
        </p:spPr>
        <p:txBody>
          <a:bodyPr/>
          <a:lstStyle/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</p:txBody>
      </p:sp>
      <p:pic>
        <p:nvPicPr>
          <p:cNvPr id="2765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5" name="TextovéPole 9"/>
          <p:cNvSpPr txBox="1">
            <a:spLocks noChangeArrowheads="1"/>
          </p:cNvSpPr>
          <p:nvPr/>
        </p:nvSpPr>
        <p:spPr bwMode="auto">
          <a:xfrm>
            <a:off x="3402013" y="1558925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>
              <a:defRPr/>
            </a:pP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1227</TotalTime>
  <Words>443</Words>
  <Application>Microsoft Office PowerPoint</Application>
  <PresentationFormat>Předvádění na obrazovce (4:3)</PresentationFormat>
  <Paragraphs>111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84</cp:revision>
  <dcterms:created xsi:type="dcterms:W3CDTF">2010-11-01T23:40:31Z</dcterms:created>
  <dcterms:modified xsi:type="dcterms:W3CDTF">2013-12-07T16:15:02Z</dcterms:modified>
</cp:coreProperties>
</file>