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0" r:id="rId1"/>
  </p:sldMasterIdLst>
  <p:notesMasterIdLst>
    <p:notesMasterId r:id="rId17"/>
  </p:notesMasterIdLst>
  <p:sldIdLst>
    <p:sldId id="256" r:id="rId2"/>
    <p:sldId id="262" r:id="rId3"/>
    <p:sldId id="327" r:id="rId4"/>
    <p:sldId id="328" r:id="rId5"/>
    <p:sldId id="329" r:id="rId6"/>
    <p:sldId id="330" r:id="rId7"/>
    <p:sldId id="332" r:id="rId8"/>
    <p:sldId id="333" r:id="rId9"/>
    <p:sldId id="334" r:id="rId10"/>
    <p:sldId id="335" r:id="rId11"/>
    <p:sldId id="336" r:id="rId12"/>
    <p:sldId id="337" r:id="rId13"/>
    <p:sldId id="338" r:id="rId14"/>
    <p:sldId id="339" r:id="rId15"/>
    <p:sldId id="331" r:id="rId16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6600"/>
    <a:srgbClr val="C3CA64"/>
    <a:srgbClr val="D35B89"/>
    <a:srgbClr val="CC0099"/>
    <a:srgbClr val="EB77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47" autoAdjust="0"/>
    <p:restoredTop sz="94660"/>
  </p:normalViewPr>
  <p:slideViewPr>
    <p:cSldViewPr>
      <p:cViewPr>
        <p:scale>
          <a:sx n="76" d="100"/>
          <a:sy n="76" d="100"/>
        </p:scale>
        <p:origin x="-1200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Literatura 6, oddíl Můj domov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 : Mgr. Kateřina Poživilová 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listopad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Jaroslav Seifert: Hora Říp</a:t>
          </a:r>
          <a:endParaRPr lang="cs-CZ" sz="2000" dirty="0" smtClean="0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 : Mgr. Kateřina Poživilová 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listopad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Literatura 6, oddíl Můj domov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Jaroslav Seifert: Hora Říp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7.12.2013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7.12.2013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7.12.2013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7.12.2013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981594931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1916832"/>
            <a:ext cx="7480341" cy="4032448"/>
          </a:xfrm>
        </p:spPr>
        <p:txBody>
          <a:bodyPr>
            <a:normAutofit fontScale="40000" lnSpcReduction="20000"/>
          </a:bodyPr>
          <a:lstStyle/>
          <a:p>
            <a:r>
              <a:rPr lang="cs-CZ" sz="4500" dirty="0" smtClean="0"/>
              <a:t>Materiál je určen pro hodinu literární výchovy v 6. třídě, předpokládá práci s Čítankou 6, Nakladatelství Fraus 2003</a:t>
            </a:r>
          </a:p>
          <a:p>
            <a:r>
              <a:rPr lang="cs-CZ" sz="4500" dirty="0" smtClean="0"/>
              <a:t>Na 3. snímku žáci najdou jméno autora v přesmyčce a doplní informaci. Na 4. snímku pracují s textem v čítance, připomenou si zeměpisné znalosti. Úkolem 5. snímku je uvést adjektiva, která charakterizují velehory, po splnění úkolu vyhledají v nabídce slovo cizího původu. K označení použijí interaktivní pero. Na 6. a 7. snímku si </a:t>
            </a:r>
            <a:r>
              <a:rPr lang="cs-CZ" sz="4500" dirty="0" smtClean="0"/>
              <a:t>připomenou výjimečnost Řípu. </a:t>
            </a:r>
            <a:r>
              <a:rPr lang="cs-CZ" sz="4500" dirty="0" smtClean="0"/>
              <a:t>Na 8. snímku je připomenuta rotunda, </a:t>
            </a:r>
            <a:r>
              <a:rPr lang="cs-CZ" sz="4500" dirty="0" smtClean="0"/>
              <a:t>typická </a:t>
            </a:r>
            <a:r>
              <a:rPr lang="cs-CZ" sz="4500" dirty="0" smtClean="0"/>
              <a:t>stavba románského slohu. Na 9. – 10. snímku si žáci zopakují častý pohádkový motiv, boj prince s drakem, symbol dobra a </a:t>
            </a:r>
            <a:r>
              <a:rPr lang="cs-CZ" sz="4500" dirty="0" smtClean="0"/>
              <a:t>zla. </a:t>
            </a:r>
            <a:r>
              <a:rPr lang="cs-CZ" sz="4500" dirty="0" smtClean="0"/>
              <a:t>Na 11. snímku je fotografie bronzové sochy svatého Jiří z Pražského hradu a stručná informace o křesťanském mučedníkovi. Literární termín legenda je pro žáky nový. Úkolem snímku 12 je práce s textem. Na snímcích 13 a 14 je alternativní test. Po kliknutí na špatnou odpověď pole zmizí, je-li odpověď správná, pole se zvýrazní. </a:t>
            </a:r>
          </a:p>
          <a:p>
            <a:r>
              <a:rPr lang="cs-CZ" sz="4500" dirty="0" smtClean="0"/>
              <a:t>Materiál je určen k interaktivní výuce.</a:t>
            </a:r>
          </a:p>
          <a:p>
            <a:r>
              <a:rPr lang="cs-CZ" sz="4500" dirty="0" smtClean="0"/>
              <a:t>Časová  dotace 25 minut.</a:t>
            </a:r>
          </a:p>
          <a:p>
            <a:endParaRPr lang="cs-CZ" sz="4000" dirty="0" smtClean="0"/>
          </a:p>
          <a:p>
            <a:pPr marL="0" indent="0">
              <a:buNone/>
            </a:pPr>
            <a:endParaRPr lang="cs-CZ" sz="3800" dirty="0" smtClean="0"/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rgbClr val="FF0000"/>
                </a:solidFill>
              </a:rPr>
              <a:t>ASLOVARJ EFISTER</a:t>
            </a:r>
          </a:p>
          <a:p>
            <a:endParaRPr lang="cs-CZ" sz="3200" b="1" dirty="0"/>
          </a:p>
          <a:p>
            <a:r>
              <a:rPr lang="cs-CZ" sz="3200" b="1" dirty="0" smtClean="0">
                <a:solidFill>
                  <a:srgbClr val="C00000"/>
                </a:solidFill>
              </a:rPr>
              <a:t>Doplň:</a:t>
            </a:r>
            <a:r>
              <a:rPr lang="cs-CZ" sz="3200" b="1" dirty="0" smtClean="0"/>
              <a:t> </a:t>
            </a:r>
            <a:r>
              <a:rPr lang="cs-CZ" sz="2800" dirty="0" smtClean="0"/>
              <a:t>Tento spisovatel je jediným Čechem, který za literaturu obdržel </a:t>
            </a:r>
            <a:endParaRPr lang="cs-CZ" sz="2800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Najdi v přesmyčce jméno spisovatele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5148064" y="2492896"/>
            <a:ext cx="2592288" cy="1058416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Jaroslav Seifert</a:t>
            </a:r>
            <a:endParaRPr lang="cs-CZ" sz="3200" dirty="0"/>
          </a:p>
        </p:txBody>
      </p:sp>
      <p:sp>
        <p:nvSpPr>
          <p:cNvPr id="8" name="Ovál 7"/>
          <p:cNvSpPr/>
          <p:nvPr/>
        </p:nvSpPr>
        <p:spPr>
          <a:xfrm>
            <a:off x="5004048" y="4941168"/>
            <a:ext cx="2880320" cy="1130424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Nobelovu cenu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61406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420888"/>
            <a:ext cx="7408333" cy="3450696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O jakých horách plných ledu asi básník píše?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textem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4572000" y="3212976"/>
            <a:ext cx="3456384" cy="1296144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Alpy, Pyreneje, Karpaty</a:t>
            </a:r>
            <a:endParaRPr lang="cs-CZ" sz="2800" dirty="0"/>
          </a:p>
        </p:txBody>
      </p:sp>
      <p:pic>
        <p:nvPicPr>
          <p:cNvPr id="1027" name="Picture 3" descr="C:\Users\poz\AppData\Local\Microsoft\Windows\Temporary Internet Files\Content.IE5\J0IODUGJ\MP90040129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068960"/>
            <a:ext cx="2664296" cy="26642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980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971600" y="2060848"/>
            <a:ext cx="7336325" cy="4104456"/>
          </a:xfrm>
        </p:spPr>
        <p:txBody>
          <a:bodyPr/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Jaké jsou cizí velehory? Uveď co nejvíce přídavných jmen </a:t>
            </a:r>
          </a:p>
          <a:p>
            <a:endParaRPr lang="cs-CZ" sz="2800" b="1" dirty="0">
              <a:solidFill>
                <a:srgbClr val="C00000"/>
              </a:solidFill>
            </a:endParaRPr>
          </a:p>
          <a:p>
            <a:endParaRPr lang="cs-CZ" sz="2800" b="1" dirty="0" smtClean="0">
              <a:solidFill>
                <a:srgbClr val="C00000"/>
              </a:solidFill>
            </a:endParaRPr>
          </a:p>
          <a:p>
            <a:endParaRPr lang="cs-CZ" sz="2800" b="1" dirty="0">
              <a:solidFill>
                <a:srgbClr val="C00000"/>
              </a:solidFill>
            </a:endParaRPr>
          </a:p>
          <a:p>
            <a:endParaRPr lang="cs-CZ" sz="2800" b="1" dirty="0" smtClean="0">
              <a:solidFill>
                <a:srgbClr val="C00000"/>
              </a:solidFill>
            </a:endParaRPr>
          </a:p>
          <a:p>
            <a:endParaRPr lang="cs-CZ" sz="2800" b="1" dirty="0" smtClean="0">
              <a:solidFill>
                <a:srgbClr val="C00000"/>
              </a:solidFill>
            </a:endParaRPr>
          </a:p>
          <a:p>
            <a:r>
              <a:rPr lang="cs-CZ" b="1" dirty="0" smtClean="0">
                <a:solidFill>
                  <a:srgbClr val="C00000"/>
                </a:solidFill>
              </a:rPr>
              <a:t>Označ slovo cizího původu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textem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827584" y="3068960"/>
            <a:ext cx="2448272" cy="1008112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velkolepé</a:t>
            </a:r>
            <a:endParaRPr lang="cs-CZ" sz="2800" dirty="0"/>
          </a:p>
        </p:txBody>
      </p:sp>
      <p:sp>
        <p:nvSpPr>
          <p:cNvPr id="15" name="Ovál 14"/>
          <p:cNvSpPr/>
          <p:nvPr/>
        </p:nvSpPr>
        <p:spPr>
          <a:xfrm>
            <a:off x="3491880" y="3068960"/>
            <a:ext cx="2448272" cy="1008112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nádherné</a:t>
            </a:r>
            <a:endParaRPr lang="cs-CZ" sz="2800" dirty="0"/>
          </a:p>
        </p:txBody>
      </p:sp>
      <p:sp>
        <p:nvSpPr>
          <p:cNvPr id="16" name="Ovál 15"/>
          <p:cNvSpPr/>
          <p:nvPr/>
        </p:nvSpPr>
        <p:spPr>
          <a:xfrm>
            <a:off x="6084168" y="3078355"/>
            <a:ext cx="2448272" cy="1008112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úžasné</a:t>
            </a:r>
            <a:endParaRPr lang="cs-CZ" sz="2800" dirty="0"/>
          </a:p>
        </p:txBody>
      </p:sp>
      <p:sp>
        <p:nvSpPr>
          <p:cNvPr id="17" name="Ovál 16"/>
          <p:cNvSpPr/>
          <p:nvPr/>
        </p:nvSpPr>
        <p:spPr>
          <a:xfrm>
            <a:off x="827584" y="4365104"/>
            <a:ext cx="2448272" cy="1008112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úchvatné</a:t>
            </a:r>
            <a:endParaRPr lang="cs-CZ" sz="2800" dirty="0"/>
          </a:p>
        </p:txBody>
      </p:sp>
      <p:sp>
        <p:nvSpPr>
          <p:cNvPr id="18" name="Ovál 17"/>
          <p:cNvSpPr/>
          <p:nvPr/>
        </p:nvSpPr>
        <p:spPr>
          <a:xfrm>
            <a:off x="3419872" y="4365104"/>
            <a:ext cx="2664296" cy="1008112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impozantní</a:t>
            </a:r>
            <a:endParaRPr lang="cs-CZ" sz="2800" dirty="0"/>
          </a:p>
        </p:txBody>
      </p:sp>
      <p:sp>
        <p:nvSpPr>
          <p:cNvPr id="19" name="Ovál 18"/>
          <p:cNvSpPr/>
          <p:nvPr/>
        </p:nvSpPr>
        <p:spPr>
          <a:xfrm>
            <a:off x="6228184" y="4365104"/>
            <a:ext cx="2592288" cy="1008112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majestátní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1881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99592" y="1628800"/>
            <a:ext cx="7380808" cy="4824536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Čím se liší básníkův vztah k cizím horám a 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    k Řípu?</a:t>
            </a:r>
          </a:p>
          <a:p>
            <a:pPr marL="0" indent="0">
              <a:buNone/>
            </a:pPr>
            <a:endParaRPr lang="cs-CZ" sz="28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sz="28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sz="28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sz="28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sz="28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sz="28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Jaký je rozdíl mezi vzhledem velehor a Řípu?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textem</a:t>
            </a:r>
            <a:endParaRPr lang="cs-CZ" dirty="0"/>
          </a:p>
        </p:txBody>
      </p:sp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295" y="3284984"/>
            <a:ext cx="3112689" cy="23233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 descr="Výřez obrazovky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3140968"/>
            <a:ext cx="2672193" cy="2448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vál 6"/>
          <p:cNvSpPr/>
          <p:nvPr/>
        </p:nvSpPr>
        <p:spPr>
          <a:xfrm>
            <a:off x="2987824" y="2276872"/>
            <a:ext cx="3168352" cy="1368152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Říp je pro každého Čecha výjimečný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7897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Čím je Říp výjimečný?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textem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1835696" y="3284984"/>
            <a:ext cx="5112568" cy="2664296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Vztahuje se k němu pověst o praotci Čechovi, o příchodu slovanského kmene Čechů na naše území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4037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Jak se nazývá stavba na vrcholu Řípu?</a:t>
            </a:r>
          </a:p>
          <a:p>
            <a:endParaRPr lang="cs-CZ" sz="2800" b="1" dirty="0">
              <a:solidFill>
                <a:srgbClr val="C00000"/>
              </a:solidFill>
            </a:endParaRPr>
          </a:p>
          <a:p>
            <a:endParaRPr lang="cs-CZ" sz="2800" b="1" dirty="0" smtClean="0">
              <a:solidFill>
                <a:srgbClr val="C00000"/>
              </a:solidFill>
            </a:endParaRPr>
          </a:p>
          <a:p>
            <a:endParaRPr lang="cs-CZ" sz="2800" b="1" dirty="0">
              <a:solidFill>
                <a:srgbClr val="C00000"/>
              </a:solidFill>
            </a:endParaRPr>
          </a:p>
          <a:p>
            <a:r>
              <a:rPr lang="cs-CZ" sz="2800" b="1" dirty="0" smtClean="0">
                <a:solidFill>
                  <a:srgbClr val="C00000"/>
                </a:solidFill>
              </a:rPr>
              <a:t>V jakém slohu je postavena?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textu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1979712" y="3284984"/>
            <a:ext cx="3168352" cy="1346448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Rotunda svatého Jiří</a:t>
            </a:r>
            <a:endParaRPr lang="cs-CZ" sz="2800" dirty="0"/>
          </a:p>
        </p:txBody>
      </p:sp>
      <p:sp>
        <p:nvSpPr>
          <p:cNvPr id="6" name="Ovál 5"/>
          <p:cNvSpPr/>
          <p:nvPr/>
        </p:nvSpPr>
        <p:spPr>
          <a:xfrm>
            <a:off x="5652120" y="4509120"/>
            <a:ext cx="3240360" cy="1058416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 románském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6955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Připomíná vám obraz o svatém Jiří něco, co jste už četli?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textu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2267744" y="3356992"/>
            <a:ext cx="4680520" cy="2232248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Pohádky, kde princ bojuje s drakem, aby osvobodil princeznu</a:t>
            </a:r>
            <a:endParaRPr lang="cs-CZ" sz="2800" dirty="0"/>
          </a:p>
        </p:txBody>
      </p:sp>
      <p:pic>
        <p:nvPicPr>
          <p:cNvPr id="1027" name="Picture 3" descr="C:\Users\poz\AppData\Local\Microsoft\Windows\Temporary Internet Files\Content.IE5\J0IODUGJ\MM900041074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653136"/>
            <a:ext cx="2165970" cy="1082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20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Báseň vznikla brzy po 2. světové válce, může mít obraz svatého Jiří symbolický význam?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textu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2411760" y="3738736"/>
            <a:ext cx="4320480" cy="1850504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Drak – zlo -               může představovat fašismus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2015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Výřez obrazovky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10" y="1484784"/>
            <a:ext cx="3673818" cy="49007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11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Svatý Jiří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3995936" y="1700808"/>
            <a:ext cx="4752528" cy="3456384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Svatý Jiří podle legendy zachránil město </a:t>
            </a:r>
            <a:r>
              <a:rPr lang="cs-CZ" sz="2400" dirty="0" err="1" smtClean="0"/>
              <a:t>Kyrény</a:t>
            </a:r>
            <a:r>
              <a:rPr lang="cs-CZ" sz="2400" dirty="0" smtClean="0"/>
              <a:t> a princeznu před drakem. Císař Dioklecián jej nechal popravit, protože se přiznal ke křesťanství.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65704" y="5373216"/>
            <a:ext cx="4182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Legenda – středověká pověst o životě svatých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7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Co vidí básník jako krásné a milé?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473548"/>
            <a:ext cx="8229600" cy="1252728"/>
          </a:xfrm>
        </p:spPr>
        <p:txBody>
          <a:bodyPr/>
          <a:lstStyle/>
          <a:p>
            <a:r>
              <a:rPr lang="cs-CZ" dirty="0" smtClean="0"/>
              <a:t>Otázky k textu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683568" y="3212976"/>
            <a:ext cx="5760640" cy="3024336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Pole se zralým obilím, koně, plevelné rostliny, nenápadné svou krásou, ale houževnaté – bodláčí, rmen, motýl, maminka, domov, láska, rodina</a:t>
            </a:r>
            <a:endParaRPr lang="cs-CZ" sz="2800" dirty="0"/>
          </a:p>
        </p:txBody>
      </p:sp>
      <p:pic>
        <p:nvPicPr>
          <p:cNvPr id="1026" name="Picture 2" descr="C:\Users\poz\AppData\Local\Microsoft\Windows\Temporary Internet Files\Content.IE5\NWQ9XFCS\MC9003598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190203"/>
            <a:ext cx="1800200" cy="212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147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13</a:t>
            </a:fld>
            <a:endParaRPr lang="cs-CZ"/>
          </a:p>
        </p:txBody>
      </p:sp>
      <p:sp>
        <p:nvSpPr>
          <p:cNvPr id="5" name="Zástupný symbol pro číslo snímku 2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6" name="Mrak 5"/>
          <p:cNvSpPr/>
          <p:nvPr/>
        </p:nvSpPr>
        <p:spPr>
          <a:xfrm>
            <a:off x="1051992" y="1772816"/>
            <a:ext cx="4096072" cy="1152128"/>
          </a:xfrm>
          <a:prstGeom prst="cloud">
            <a:avLst/>
          </a:prstGeom>
          <a:solidFill>
            <a:schemeClr val="accent1">
              <a:lumMod val="75000"/>
            </a:scheme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rPr>
              <a:t>Metafora</a:t>
            </a:r>
          </a:p>
        </p:txBody>
      </p:sp>
      <p:sp>
        <p:nvSpPr>
          <p:cNvPr id="7" name="Mrak 6"/>
          <p:cNvSpPr/>
          <p:nvPr/>
        </p:nvSpPr>
        <p:spPr>
          <a:xfrm>
            <a:off x="1051992" y="3212976"/>
            <a:ext cx="4096072" cy="1152128"/>
          </a:xfrm>
          <a:prstGeom prst="cloud">
            <a:avLst/>
          </a:prstGeom>
          <a:solidFill>
            <a:schemeClr val="accent1">
              <a:lumMod val="75000"/>
            </a:scheme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rPr>
              <a:t>Rčení</a:t>
            </a:r>
          </a:p>
        </p:txBody>
      </p:sp>
      <p:sp>
        <p:nvSpPr>
          <p:cNvPr id="8" name="Mrak 7"/>
          <p:cNvSpPr/>
          <p:nvPr/>
        </p:nvSpPr>
        <p:spPr>
          <a:xfrm>
            <a:off x="1051992" y="4869160"/>
            <a:ext cx="4096072" cy="1224136"/>
          </a:xfrm>
          <a:prstGeom prst="cloud">
            <a:avLst/>
          </a:prstGeom>
          <a:solidFill>
            <a:schemeClr val="accent1">
              <a:lumMod val="75000"/>
            </a:scheme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rPr>
              <a:t>Přirovnání</a:t>
            </a:r>
          </a:p>
        </p:txBody>
      </p:sp>
      <p:sp>
        <p:nvSpPr>
          <p:cNvPr id="10" name="TextovéPole 9"/>
          <p:cNvSpPr txBox="1"/>
          <p:nvPr/>
        </p:nvSpPr>
        <p:spPr>
          <a:xfrm flipH="1">
            <a:off x="917767" y="737787"/>
            <a:ext cx="7308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V 2. a 3. sloce  je básnický prostředek:</a:t>
            </a:r>
            <a:endParaRPr lang="cs-CZ" sz="3200" b="1" dirty="0">
              <a:solidFill>
                <a:srgbClr val="C00000"/>
              </a:solidFill>
            </a:endParaRPr>
          </a:p>
        </p:txBody>
      </p:sp>
      <p:pic>
        <p:nvPicPr>
          <p:cNvPr id="3074" name="Picture 2" descr="C:\Users\poz\AppData\Local\Microsoft\Windows\Temporary Internet Files\Content.IE5\Z7NJMYB0\MP90044829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412776"/>
            <a:ext cx="3372017" cy="5066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61400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0.00046 C 0.19115 0.00393 0.18576 0.00069 0.19618 0.0148 C 0.19983 0.01966 0.20434 0.02336 0.20695 0.02914 C 0.21181 0.03954 0.21389 0.04509 0.21927 0.05365 C 0.22604 0.06429 0.22413 0.05735 0.2316 0.07423 C 0.23385 0.07932 0.23976 0.09297 0.24236 0.09667 C 0.24688 0.10291 0.24983 0.11124 0.25451 0.11725 C 0.26285 0.12812 0.26927 0.13876 0.2776 0.14986 C 0.29028 0.16674 0.29983 0.17877 0.31771 0.18478 C 0.33056 0.19357 0.34392 0.20374 0.35764 0.20929 C 0.36129 0.21253 0.36441 0.21693 0.3684 0.2197 C 0.3717 0.22201 0.3757 0.22225 0.37917 0.22363 C 0.38785 0.23196 0.39653 0.23867 0.40538 0.2463 C 0.41215 0.25208 0.41441 0.25786 0.42222 0.26064 C 0.42535 0.2648 0.42847 0.26873 0.4316 0.27289 C 0.43316 0.27497 0.43455 0.27706 0.43611 0.27914 C 0.43767 0.28122 0.4408 0.28515 0.4408 0.28515 C 0.44427 0.27544 0.44306 0.27058 0.45 0.2648 C 0.45104 0.26757 0.45347 0.26989 0.45313 0.27289 C 0.45278 0.27544 0.45 0.2759 0.44844 0.27706 C 0.43976 0.28376 0.44479 0.27798 0.43924 0.28515 L 0.44375 0.27497 " pathEditMode="relative" ptsTypes="ffffffffffffffffffff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-0.00232 C 0.21354 0.00208 0.24618 0.00925 0.2776 0.01202 C 0.30729 0.02451 0.26337 0.00693 0.29913 0.01804 C 0.31059 0.0215 0.32153 0.02844 0.33299 0.03237 C 0.34844 0.04602 0.36563 0.04533 0.38385 0.04879 C 0.38976 0.05203 0.39653 0.05342 0.40226 0.05712 C 0.41007 0.06221 0.41684 0.07007 0.42535 0.07331 C 0.43195 0.07909 0.43924 0.08325 0.44688 0.0858 C 0.45035 0.0888 0.45347 0.09181 0.45764 0.09181 " pathEditMode="relative" ptsTypes="ffffffff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14</a:t>
            </a:fld>
            <a:endParaRPr lang="cs-CZ"/>
          </a:p>
        </p:txBody>
      </p:sp>
      <p:sp>
        <p:nvSpPr>
          <p:cNvPr id="3" name="Zástupný symbol pro číslo snímku 1"/>
          <p:cNvSpPr txBox="1">
            <a:spLocks/>
          </p:cNvSpPr>
          <p:nvPr/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ctr" defTabSz="914400" rtl="0" eaLnBrk="1" latinLnBrk="0" hangingPunct="1">
              <a:defRPr sz="1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4" name="Mrak 3"/>
          <p:cNvSpPr/>
          <p:nvPr/>
        </p:nvSpPr>
        <p:spPr>
          <a:xfrm>
            <a:off x="719224" y="1844824"/>
            <a:ext cx="4284823" cy="1080120"/>
          </a:xfrm>
          <a:prstGeom prst="cloud">
            <a:avLst/>
          </a:prstGeom>
          <a:solidFill>
            <a:schemeClr val="accent1">
              <a:lumMod val="75000"/>
            </a:scheme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rPr>
              <a:t>střídavý</a:t>
            </a:r>
          </a:p>
        </p:txBody>
      </p:sp>
      <p:sp>
        <p:nvSpPr>
          <p:cNvPr id="5" name="Mrak 4"/>
          <p:cNvSpPr/>
          <p:nvPr/>
        </p:nvSpPr>
        <p:spPr>
          <a:xfrm>
            <a:off x="899592" y="4869160"/>
            <a:ext cx="4096072" cy="1152128"/>
          </a:xfrm>
          <a:prstGeom prst="cloud">
            <a:avLst/>
          </a:prstGeom>
          <a:solidFill>
            <a:schemeClr val="accent1">
              <a:lumMod val="75000"/>
            </a:scheme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rPr>
              <a:t>obkročný</a:t>
            </a:r>
          </a:p>
        </p:txBody>
      </p:sp>
      <p:sp>
        <p:nvSpPr>
          <p:cNvPr id="6" name="Mrak 5"/>
          <p:cNvSpPr/>
          <p:nvPr/>
        </p:nvSpPr>
        <p:spPr>
          <a:xfrm>
            <a:off x="899592" y="3212976"/>
            <a:ext cx="4087608" cy="1224136"/>
          </a:xfrm>
          <a:prstGeom prst="cloud">
            <a:avLst/>
          </a:prstGeom>
          <a:solidFill>
            <a:schemeClr val="accent1">
              <a:lumMod val="75000"/>
            </a:scheme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</a:rPr>
              <a:t>sdružený</a:t>
            </a:r>
          </a:p>
        </p:txBody>
      </p:sp>
      <p:sp>
        <p:nvSpPr>
          <p:cNvPr id="8" name="TextovéPole 7"/>
          <p:cNvSpPr txBox="1"/>
          <p:nvPr/>
        </p:nvSpPr>
        <p:spPr>
          <a:xfrm flipH="1">
            <a:off x="719225" y="980728"/>
            <a:ext cx="79208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Druh rýmu v básni je:</a:t>
            </a:r>
            <a:endParaRPr lang="cs-CZ" sz="3600" b="1" dirty="0">
              <a:solidFill>
                <a:srgbClr val="C00000"/>
              </a:solidFill>
            </a:endParaRPr>
          </a:p>
        </p:txBody>
      </p:sp>
      <p:pic>
        <p:nvPicPr>
          <p:cNvPr id="9" name="Picture 2" descr="C:\Users\poz\AppData\Local\Microsoft\Windows\Temporary Internet Files\Content.IE5\Z7NJMYB0\MP90044829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412776"/>
            <a:ext cx="3372017" cy="5066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8712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29 0.00046 C 0.19115 0.00393 0.18576 0.00069 0.19618 0.0148 C 0.19983 0.01966 0.20434 0.02336 0.20695 0.02914 C 0.21181 0.03954 0.21389 0.04509 0.21927 0.05365 C 0.22604 0.06429 0.22413 0.05735 0.2316 0.07423 C 0.23385 0.07932 0.23976 0.09297 0.24236 0.09667 C 0.24688 0.10291 0.24983 0.11124 0.25451 0.11725 C 0.26285 0.12812 0.26927 0.13876 0.2776 0.14986 C 0.29028 0.16674 0.29983 0.17877 0.31771 0.18478 C 0.33056 0.19357 0.34392 0.20374 0.35764 0.20929 C 0.36129 0.21253 0.36441 0.21693 0.3684 0.2197 C 0.3717 0.22201 0.3757 0.22225 0.37917 0.22363 C 0.38785 0.23196 0.39653 0.23867 0.40538 0.2463 C 0.41215 0.25208 0.41441 0.25786 0.42222 0.26064 C 0.42535 0.2648 0.42847 0.26873 0.4316 0.27289 C 0.43316 0.27497 0.43455 0.27706 0.43611 0.27914 C 0.43767 0.28122 0.4408 0.28515 0.4408 0.28515 C 0.44427 0.27544 0.44306 0.27058 0.45 0.2648 C 0.45104 0.26757 0.45347 0.26989 0.45313 0.27289 C 0.45278 0.27544 0.45 0.2759 0.44844 0.27706 C 0.43976 0.28376 0.44479 0.27798 0.43924 0.28515 L 0.44375 0.27497 " pathEditMode="relative" ptsTypes="ffffffffffffffffffff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441 0.01366 C 0.16892 -0.01204 0.19618 -0.03681 0.22031 -0.06366 C 0.24826 -0.08195 0.20747 -0.0544 0.23906 -0.07917 C 0.24913 -0.08727 0.26076 -0.09236 0.27101 -0.1 C 0.28924 -0.1044 0.30122 -0.12037 0.31632 -0.13496 C 0.32222 -0.13796 0.32795 -0.14306 0.33403 -0.14584 C 0.34219 -0.14931 0.35122 -0.14977 0.35903 -0.15533 C 0.36684 -0.15718 0.37431 -0.16088 0.38108 -0.16597 C 0.38524 -0.16713 0.38906 -0.16783 0.39201 -0.17153 " pathEditMode="relative" rAng="-2616749" ptsTypes="ffffffff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96" y="-925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15</a:t>
            </a:fld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 rot="10800000" flipV="1">
            <a:off x="899592" y="1484785"/>
            <a:ext cx="734481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u="sng" dirty="0" smtClean="0">
                <a:solidFill>
                  <a:schemeClr val="bg2">
                    <a:lumMod val="25000"/>
                  </a:schemeClr>
                </a:solidFill>
              </a:rPr>
              <a:t>Použitá literatura:</a:t>
            </a:r>
            <a:r>
              <a:rPr lang="cs-CZ" i="1" u="sng" dirty="0" smtClean="0"/>
              <a:t> </a:t>
            </a:r>
            <a:r>
              <a:rPr lang="cs-CZ" dirty="0">
                <a:solidFill>
                  <a:schemeClr val="bg2">
                    <a:lumMod val="25000"/>
                  </a:schemeClr>
                </a:solidFill>
              </a:rPr>
              <a:t>LEDERBUCHOVÁ, Ladislava; BERÁNKOVÁ, Eva. </a:t>
            </a:r>
            <a:r>
              <a:rPr lang="cs-CZ" i="1" dirty="0">
                <a:solidFill>
                  <a:schemeClr val="bg2">
                    <a:lumMod val="25000"/>
                  </a:schemeClr>
                </a:solidFill>
              </a:rPr>
              <a:t>Čítanka, příručka učitele pro 6. ročník základní školy a víceletá gymnázia</a:t>
            </a:r>
            <a:r>
              <a:rPr lang="cs-CZ" dirty="0">
                <a:solidFill>
                  <a:schemeClr val="bg2">
                    <a:lumMod val="25000"/>
                  </a:schemeClr>
                </a:solidFill>
              </a:rPr>
              <a:t>. Plzeň: Fraus, 2003, ISBN 80 - 7238 - 249 - 7. </a:t>
            </a:r>
            <a:endParaRPr lang="cs-CZ" i="1" u="sng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i="1" u="sng" dirty="0" smtClean="0">
                <a:solidFill>
                  <a:schemeClr val="bg2">
                    <a:lumMod val="25000"/>
                  </a:schemeClr>
                </a:solidFill>
              </a:rPr>
              <a:t>Internetové zdroje: </a:t>
            </a:r>
            <a:r>
              <a:rPr lang="cs-CZ" dirty="0">
                <a:solidFill>
                  <a:schemeClr val="bg2">
                    <a:lumMod val="25000"/>
                  </a:schemeClr>
                </a:solidFill>
              </a:rPr>
              <a:t>CZECHIAN. </a:t>
            </a:r>
            <a:r>
              <a:rPr lang="cs-CZ" i="1" dirty="0">
                <a:solidFill>
                  <a:schemeClr val="bg2">
                    <a:lumMod val="25000"/>
                  </a:schemeClr>
                </a:solidFill>
              </a:rPr>
              <a:t>flickr.com</a:t>
            </a:r>
            <a:r>
              <a:rPr lang="cs-CZ" dirty="0">
                <a:solidFill>
                  <a:schemeClr val="bg2">
                    <a:lumMod val="25000"/>
                  </a:schemeClr>
                </a:solidFill>
              </a:rPr>
              <a:t> [online]. [cit. 5.12.2013]. Dostupný na WWW: http://www.flickr.com/photos/czechian/3877310809/in/photolist-6UCeqn-6UCeFk-6UCiG2-6UCk8H-6UGnMJ-6UGoxm-6UGpkU-6VAt3g-6VEy99-6Z3N4S-bWMcic-bWMffP-bWMdAk-bWMeiF-9XgZAh-bWMaui-bWMcSe-ce9x3J-9Xe88B-9FCUmE-7ZzPpA-7ZwDPX-93mJak-7ZwDvv-7ZwDtZ-7ZzPN9-7ZzPCy-7ZzPBw-fHEx7r-9J5cY6/lightbox/ </a:t>
            </a:r>
            <a:endParaRPr lang="cs-CZ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ABEJORRO. </a:t>
            </a:r>
            <a:r>
              <a:rPr lang="cs-CZ" i="1" dirty="0">
                <a:solidFill>
                  <a:schemeClr val="tx2">
                    <a:lumMod val="75000"/>
                  </a:schemeClr>
                </a:solidFill>
              </a:rPr>
              <a:t>flickr.com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 [online]. [cit. 5.12.2013]. Dostupný na WWW: http://www.flickr.com/photos/abejorro34/9660490001/in/photolist-fHEx7r-9J5cY6/lightbox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/</a:t>
            </a:r>
          </a:p>
          <a:p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PASTORIUS. </a:t>
            </a:r>
            <a:r>
              <a:rPr lang="cs-CZ" i="1" dirty="0">
                <a:solidFill>
                  <a:schemeClr val="tx2">
                    <a:lumMod val="75000"/>
                  </a:schemeClr>
                </a:solidFill>
              </a:rPr>
              <a:t>wikipedia.org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 [online]. [cit. 5.12.2013]. Dostupný na WWW: http://upload.wikimedia.org/wikipedia/commons/a/a6/Sv._Ji%C5%99%C3%AD_a_drak.jpg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cs-CZ" i="1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i="1" u="sng" dirty="0" smtClean="0">
                <a:solidFill>
                  <a:schemeClr val="bg2">
                    <a:lumMod val="25000"/>
                  </a:schemeClr>
                </a:solidFill>
              </a:rPr>
              <a:t>Jiné zdroje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: </a:t>
            </a:r>
            <a:r>
              <a:rPr lang="cs-CZ" dirty="0" err="1">
                <a:solidFill>
                  <a:schemeClr val="bg2">
                    <a:lumMod val="25000"/>
                  </a:schemeClr>
                </a:solidFill>
              </a:rPr>
              <a:t>C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lipart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, galerie Microsoft Office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3505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3600</TotalTime>
  <Words>666</Words>
  <Application>Microsoft Office PowerPoint</Application>
  <PresentationFormat>Předvádění na obrazovce (4:3)</PresentationFormat>
  <Paragraphs>100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Vlnění</vt:lpstr>
      <vt:lpstr>Základní škola a Mateřská škola Bílá Třemešná, okres Trutnov</vt:lpstr>
      <vt:lpstr>Anotace</vt:lpstr>
      <vt:lpstr>Najdi v přesmyčce jméno spisovatele</vt:lpstr>
      <vt:lpstr>Práce s textem</vt:lpstr>
      <vt:lpstr>Práce s textem</vt:lpstr>
      <vt:lpstr>Práce s textem</vt:lpstr>
      <vt:lpstr>Práce s textem</vt:lpstr>
      <vt:lpstr>Otázky k textu</vt:lpstr>
      <vt:lpstr>Otázky k textu</vt:lpstr>
      <vt:lpstr>Otázky k textu</vt:lpstr>
      <vt:lpstr>Svatý Jiří</vt:lpstr>
      <vt:lpstr>Otázky k textu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Kateřina Poživilová</cp:lastModifiedBy>
  <cp:revision>477</cp:revision>
  <cp:lastPrinted>2013-10-28T16:34:43Z</cp:lastPrinted>
  <dcterms:created xsi:type="dcterms:W3CDTF">2013-05-10T12:01:16Z</dcterms:created>
  <dcterms:modified xsi:type="dcterms:W3CDTF">2013-12-07T19:19:35Z</dcterms:modified>
</cp:coreProperties>
</file>