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602B56-4DB0-4588-BA95-A47ABC07CB3E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841A55C-70F1-40B1-A314-6E6396E86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olden_Bull_of_Sicily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crosoft.office.com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VY_52_INOVACE_10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Přemysl Otakar I.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se začátkem vlády přemyslovských králů.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33375"/>
            <a:ext cx="8229600" cy="1470025"/>
          </a:xfrm>
        </p:spPr>
        <p:txBody>
          <a:bodyPr>
            <a:normAutofit/>
          </a:bodyPr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Přemyslovští králové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916832"/>
            <a:ext cx="9408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>
                <a:solidFill>
                  <a:schemeClr val="bg1"/>
                </a:solidFill>
              </a:rPr>
              <a:t>k</a:t>
            </a:r>
            <a:r>
              <a:rPr lang="cs-CZ" sz="3200" dirty="0" smtClean="0">
                <a:solidFill>
                  <a:schemeClr val="bg1"/>
                </a:solidFill>
              </a:rPr>
              <a:t>nížata rodu Přemyslovců vládla víc než___ roků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380312" y="1844824"/>
            <a:ext cx="86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300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780928"/>
            <a:ext cx="7520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po 300 letech získal </a:t>
            </a:r>
            <a:r>
              <a:rPr lang="cs-CZ" sz="3200" b="1" u="sng" dirty="0" smtClean="0">
                <a:solidFill>
                  <a:schemeClr val="bg1"/>
                </a:solidFill>
              </a:rPr>
              <a:t>Přemysl Otakar I.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08304" y="2780928"/>
            <a:ext cx="1596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dědičný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3356992"/>
            <a:ext cx="2645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k</a:t>
            </a:r>
            <a:r>
              <a:rPr lang="cs-CZ" sz="3200" dirty="0" smtClean="0">
                <a:solidFill>
                  <a:srgbClr val="00B050"/>
                </a:solidFill>
              </a:rPr>
              <a:t>rálovský titul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4293096"/>
            <a:ext cx="6380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začal zvát do Čech cizí osadníky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5229200"/>
            <a:ext cx="387477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nejvíc jich přišlo z  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                     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229200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měkaNce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5733256"/>
            <a:ext cx="1800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(odkud?)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5229200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Německa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6652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ti osídlili hlavně pohraniční oblasti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3509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zakládali i města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092" y="2708920"/>
            <a:ext cx="8747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do nich přicházeli cizí řemeslníci a obchodníci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429000"/>
            <a:ext cx="5331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Češi je začali napodobovat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077072"/>
            <a:ext cx="6175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vedle češtiny se začala užívat i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4077072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663300"/>
                </a:solidFill>
              </a:rPr>
              <a:t>němčina</a:t>
            </a:r>
            <a:endParaRPr lang="cs-CZ" sz="3200" dirty="0">
              <a:solidFill>
                <a:srgbClr val="66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589240"/>
            <a:ext cx="4350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H: křížovka s. 60 dole</a:t>
            </a:r>
            <a:endParaRPr lang="cs-CZ" sz="32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remek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484784"/>
            <a:ext cx="4968552" cy="484930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1331640" y="1052736"/>
            <a:ext cx="5840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Butto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Přemysl Otakar I.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7" name="Picture 3" descr="C:\Documents and Settings\a\Local Settings\Temporary Internet Files\Content.IE5\HJDUSYEC\MC90043265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697499">
            <a:off x="2685480" y="1110431"/>
            <a:ext cx="1790929" cy="1790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5650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objevil se nový stavební sloh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836712"/>
            <a:ext cx="1710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 </a:t>
            </a:r>
            <a:r>
              <a:rPr lang="cs-CZ" sz="3200" u="sng" dirty="0" smtClean="0">
                <a:solidFill>
                  <a:srgbClr val="002060"/>
                </a:solidFill>
              </a:rPr>
              <a:t>gotický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412776"/>
            <a:ext cx="4443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vysoké a štíhlé stavby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88840"/>
            <a:ext cx="28953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typický znak: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988840"/>
            <a:ext cx="2781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ysoká okna 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83207" y="1988840"/>
            <a:ext cx="1960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obloukem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1988840"/>
            <a:ext cx="18469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002060"/>
                </a:solidFill>
              </a:rPr>
              <a:t>lomeným</a:t>
            </a:r>
            <a:endParaRPr lang="cs-CZ" sz="3200" u="sng" dirty="0">
              <a:solidFill>
                <a:srgbClr val="002060"/>
              </a:solidFill>
            </a:endParaRPr>
          </a:p>
        </p:txBody>
      </p:sp>
      <p:pic>
        <p:nvPicPr>
          <p:cNvPr id="17410" name="Picture 2" descr="C:\Documents and Settings\a\Local Settings\Temporary Internet Files\Content.IE5\43SQ4BET\MC9004296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852936"/>
            <a:ext cx="2940273" cy="3823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1" name="Picture 3" descr="C:\Documents and Settings\a\Local Settings\Temporary Internet Files\Content.IE5\0ZN7I15G\MP9004003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2731379"/>
            <a:ext cx="3744416" cy="41266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3741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smtClean="0">
                <a:solidFill>
                  <a:schemeClr val="bg1"/>
                </a:solidFill>
              </a:rPr>
              <a:t>Zlatá bula sicilská</a:t>
            </a:r>
            <a:endParaRPr lang="cs-CZ" sz="3200" u="sng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3736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listina z roku 1212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6"/>
            <a:ext cx="46955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- zajistila Přemyslovcům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72816"/>
            <a:ext cx="2645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>
                <a:solidFill>
                  <a:schemeClr val="bg1"/>
                </a:solidFill>
              </a:rPr>
              <a:t>k</a:t>
            </a:r>
            <a:r>
              <a:rPr lang="cs-CZ" sz="3200" smtClean="0">
                <a:solidFill>
                  <a:schemeClr val="bg1"/>
                </a:solidFill>
              </a:rPr>
              <a:t>rálovský titul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772816"/>
            <a:ext cx="1596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dědičný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8434" name="Picture 2" descr="Soubor:Golden Bull of Sici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492896"/>
            <a:ext cx="4029075" cy="41764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 </a:t>
            </a:r>
            <a:r>
              <a:rPr lang="en-US" i="1" dirty="0" smtClean="0">
                <a:solidFill>
                  <a:schemeClr val="bg1"/>
                </a:solidFill>
              </a:rPr>
              <a:t>Wikipedia</a:t>
            </a:r>
            <a:r>
              <a:rPr lang="en-US" dirty="0" smtClean="0">
                <a:solidFill>
                  <a:schemeClr val="bg1"/>
                </a:solidFill>
              </a:rPr>
              <a:t>: </a:t>
            </a:r>
            <a:r>
              <a:rPr lang="en-US" i="1" dirty="0" smtClean="0">
                <a:solidFill>
                  <a:schemeClr val="bg1"/>
                </a:solidFill>
              </a:rPr>
              <a:t>the free encyclopedia</a:t>
            </a:r>
            <a:r>
              <a:rPr lang="en-US" dirty="0" smtClean="0">
                <a:solidFill>
                  <a:schemeClr val="bg1"/>
                </a:solidFill>
              </a:rPr>
              <a:t> [online]. San Francisco (CA): Wikimedia Foundation, 25. 2. 2008 [cit. 2012-07-19]. </a:t>
            </a:r>
            <a:r>
              <a:rPr lang="en-US" dirty="0" err="1" smtClean="0">
                <a:solidFill>
                  <a:schemeClr val="bg1"/>
                </a:solidFill>
              </a:rPr>
              <a:t>Dostupné</a:t>
            </a:r>
            <a:r>
              <a:rPr lang="en-US" dirty="0" smtClean="0">
                <a:solidFill>
                  <a:schemeClr val="bg1"/>
                </a:solidFill>
              </a:rPr>
              <a:t> z: </a:t>
            </a:r>
            <a:r>
              <a:rPr lang="en-US" dirty="0" smtClean="0">
                <a:solidFill>
                  <a:schemeClr val="bg1"/>
                </a:solidFill>
                <a:hlinkClick r:id="rId3"/>
              </a:rPr>
              <a:t>http://cs.wikipedia.org/wiki/Soubor:Golden_Bull_of_Sicily.jpg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r>
              <a:rPr lang="cs-CZ" smtClean="0">
                <a:solidFill>
                  <a:schemeClr val="bg1"/>
                </a:solidFill>
                <a:hlinkClick r:id="rId4"/>
              </a:rPr>
              <a:t>www.microsoft.office.com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128</TotalTime>
  <Words>255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Přemyslovští králové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17</cp:revision>
  <dcterms:created xsi:type="dcterms:W3CDTF">2012-07-19T15:37:50Z</dcterms:created>
  <dcterms:modified xsi:type="dcterms:W3CDTF">2013-11-02T16:48:09Z</dcterms:modified>
</cp:coreProperties>
</file>