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3" r:id="rId2"/>
    <p:sldId id="256" r:id="rId3"/>
    <p:sldId id="257" r:id="rId4"/>
    <p:sldId id="260" r:id="rId5"/>
    <p:sldId id="261" r:id="rId6"/>
    <p:sldId id="258" r:id="rId7"/>
    <p:sldId id="259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8" autoAdjust="0"/>
  </p:normalViewPr>
  <p:slideViewPr>
    <p:cSldViewPr>
      <p:cViewPr varScale="1">
        <p:scale>
          <a:sx n="107" d="100"/>
          <a:sy n="107" d="100"/>
        </p:scale>
        <p:origin x="-54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BCEB337-2FD2-4C3D-ACC2-D2F3247380A8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6E93400-DAEC-4C81-BCBE-2D8C67E585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liska_Vit.jpg" TargetMode="External"/><Relationship Id="rId2" Type="http://schemas.openxmlformats.org/officeDocument/2006/relationships/hyperlink" Target="http://cs.wikipedia.org/wiki/Soubor:Honzik_vit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EU_location_LUX.png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213"/>
            <a:ext cx="7993063" cy="360045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VY_52_INOVACE_13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2012 - 13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4.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Lucemburkové na českém trůně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</a:t>
            </a:r>
            <a:r>
              <a:rPr lang="cs-CZ" sz="1400" b="1" smtClean="0">
                <a:latin typeface="Calibri" pitchFamily="34" charset="0"/>
              </a:rPr>
              <a:t>určen k výkladu. </a:t>
            </a:r>
            <a:r>
              <a:rPr lang="cs-CZ" sz="1400" b="1" dirty="0" smtClean="0">
                <a:latin typeface="Calibri" pitchFamily="34" charset="0"/>
              </a:rPr>
              <a:t>Seznamuje s počátkem vlády Lucemburků v českých zemích.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zsnovstra@email.cz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9590" y="332656"/>
            <a:ext cx="76790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Lucemburkové na českém</a:t>
            </a:r>
          </a:p>
          <a:p>
            <a:r>
              <a:rPr lang="cs-CZ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trůně</a:t>
            </a:r>
            <a:endParaRPr lang="cs-CZ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18574" y="1844824"/>
            <a:ext cx="37081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(od roku 1310)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3608" y="2780928"/>
            <a:ext cx="4312398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Jan Lucemburský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5896" y="3140968"/>
            <a:ext cx="56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a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374810" y="3573016"/>
            <a:ext cx="4769190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/>
                <a:solidFill>
                  <a:schemeClr val="accent3"/>
                </a:solidFill>
                <a:effectLst/>
              </a:rPr>
              <a:t>Eliška Přemyslovna</a:t>
            </a:r>
            <a:endParaRPr lang="cs-CZ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2050" name="Picture 2" descr="Soubor:Honzik v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617640"/>
            <a:ext cx="2281297" cy="32403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2" name="Picture 4" descr="Soubor:Eliska V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178661"/>
            <a:ext cx="4032448" cy="26793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04664"/>
            <a:ext cx="7011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nový král Jan Lucemburský pocházel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980728"/>
            <a:ext cx="49039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z lucemburského vévodství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556792"/>
            <a:ext cx="72310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- oženil se s Eliškou, sestrou Václava III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5780782"/>
            <a:ext cx="72169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(Lucembursko leží mezi Francií, Belgií a</a:t>
            </a:r>
          </a:p>
          <a:p>
            <a:r>
              <a:rPr lang="cs-CZ" sz="3200" b="1" i="1" dirty="0" smtClean="0"/>
              <a:t>Německem)</a:t>
            </a:r>
            <a:endParaRPr lang="cs-CZ" sz="3200" b="1" i="1" dirty="0"/>
          </a:p>
        </p:txBody>
      </p:sp>
      <p:pic>
        <p:nvPicPr>
          <p:cNvPr id="1026" name="Picture 2" descr="Soubor:EU location LUX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80728"/>
            <a:ext cx="7632848" cy="572463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835696" y="4725144"/>
            <a:ext cx="1085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Francie</a:t>
            </a:r>
            <a:endParaRPr lang="cs-CZ" sz="2400" dirty="0"/>
          </a:p>
        </p:txBody>
      </p:sp>
      <p:sp>
        <p:nvSpPr>
          <p:cNvPr id="8" name="Šipka doprava 7"/>
          <p:cNvSpPr/>
          <p:nvPr/>
        </p:nvSpPr>
        <p:spPr>
          <a:xfrm>
            <a:off x="3059832" y="4941168"/>
            <a:ext cx="72008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4221088"/>
            <a:ext cx="91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Belgie</a:t>
            </a:r>
            <a:endParaRPr lang="cs-CZ" sz="2400" dirty="0"/>
          </a:p>
        </p:txBody>
      </p:sp>
      <p:sp>
        <p:nvSpPr>
          <p:cNvPr id="10" name="Šipka doprava 9"/>
          <p:cNvSpPr/>
          <p:nvPr/>
        </p:nvSpPr>
        <p:spPr>
          <a:xfrm>
            <a:off x="2843808" y="4509120"/>
            <a:ext cx="122413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3356992"/>
            <a:ext cx="1400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Německo</a:t>
            </a:r>
            <a:endParaRPr lang="cs-CZ" sz="2400" dirty="0"/>
          </a:p>
        </p:txBody>
      </p:sp>
      <p:sp>
        <p:nvSpPr>
          <p:cNvPr id="12" name="Šipka dolů 11"/>
          <p:cNvSpPr/>
          <p:nvPr/>
        </p:nvSpPr>
        <p:spPr>
          <a:xfrm>
            <a:off x="4572000" y="3717032"/>
            <a:ext cx="45719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1772816"/>
            <a:ext cx="1865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Lucembursko</a:t>
            </a:r>
            <a:endParaRPr lang="cs-CZ" sz="2400" dirty="0"/>
          </a:p>
        </p:txBody>
      </p:sp>
      <p:sp>
        <p:nvSpPr>
          <p:cNvPr id="14" name="Šipka dolů 13"/>
          <p:cNvSpPr/>
          <p:nvPr/>
        </p:nvSpPr>
        <p:spPr>
          <a:xfrm>
            <a:off x="4211960" y="2276872"/>
            <a:ext cx="72008" cy="22322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7" grpId="1"/>
      <p:bldP spid="8" grpId="0" animBg="1"/>
      <p:bldP spid="8" grpId="1" animBg="1"/>
      <p:bldP spid="9" grpId="0"/>
      <p:bldP spid="9" grpId="1"/>
      <p:bldP spid="10" grpId="0" animBg="1"/>
      <p:bldP spid="10" grpId="1" animBg="1"/>
      <p:bldP spid="11" grpId="0"/>
      <p:bldP spid="11" grpId="1"/>
      <p:bldP spid="12" grpId="0" animBg="1"/>
      <p:bldP spid="12" grpId="1" animBg="1"/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620688"/>
            <a:ext cx="1027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Jan 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99792" y="908720"/>
            <a:ext cx="1057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nebyl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620688"/>
            <a:ext cx="19046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dobrý král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188640"/>
            <a:ext cx="65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byl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1556792"/>
            <a:ext cx="5181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většinu času trávil ve válkách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2276872"/>
            <a:ext cx="6299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do Čech přijížděl hlavně pro peníze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2996952"/>
            <a:ext cx="44654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české království zchudlo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789040"/>
            <a:ext cx="785259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JL zahynul v bitvě u Kresčaku, kde bojoval </a:t>
            </a:r>
          </a:p>
          <a:p>
            <a:r>
              <a:rPr lang="cs-CZ" sz="3200" b="1" i="1" dirty="0" smtClean="0"/>
              <a:t> už slepý. Prý řekl:</a:t>
            </a:r>
          </a:p>
          <a:p>
            <a:r>
              <a:rPr lang="cs-CZ" sz="3200" b="1" i="1" dirty="0" smtClean="0"/>
              <a:t>„Toho bohdá nebude, aby český král z boje</a:t>
            </a:r>
          </a:p>
          <a:p>
            <a:r>
              <a:rPr lang="cs-CZ" sz="3200" b="1" i="1" dirty="0" smtClean="0"/>
              <a:t>utíkal!“</a:t>
            </a:r>
            <a:endParaRPr lang="cs-CZ" sz="3200" b="1" i="1" dirty="0"/>
          </a:p>
        </p:txBody>
      </p:sp>
      <p:pic>
        <p:nvPicPr>
          <p:cNvPr id="17414" name="Picture 6" descr="File:Josef Mathauser - Král Jan v bitvě u Kresča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32656"/>
            <a:ext cx="7861141" cy="59718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4209 " pathEditMode="relative" ptsTypes="AA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/>
      <p:bldP spid="5" grpId="1"/>
      <p:bldP spid="6" grpId="0"/>
      <p:bldP spid="7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31640" y="908720"/>
            <a:ext cx="6200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Janovi a Elišce se narodil syn Václav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1700808"/>
            <a:ext cx="61341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Jan ho dal na vychování do Francie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2420888"/>
            <a:ext cx="45801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zde dostal jméno </a:t>
            </a:r>
            <a:r>
              <a:rPr lang="cs-CZ" sz="3200" u="sng" dirty="0" smtClean="0"/>
              <a:t>KAREL</a:t>
            </a:r>
            <a:endParaRPr lang="cs-CZ" sz="3200" u="sng" dirty="0"/>
          </a:p>
        </p:txBody>
      </p:sp>
      <p:pic>
        <p:nvPicPr>
          <p:cNvPr id="18436" name="Picture 4" descr="File:Josef Mathauser - Jan Lucemburský nechává uvěznit syna Václava a odvézt Elišku na Mělní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212976"/>
            <a:ext cx="6192688" cy="329565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619672" y="3212976"/>
            <a:ext cx="6264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chemeClr val="bg1"/>
                </a:solidFill>
              </a:rPr>
              <a:t>Jan Lucemburský nechal uvěznit syna Václava a odvézt Elišku na Mělník</a:t>
            </a:r>
            <a:endParaRPr lang="cs-CZ" sz="3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692696"/>
            <a:ext cx="26601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691680" y="1268760"/>
            <a:ext cx="63904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Wikipedia</a:t>
            </a:r>
            <a:r>
              <a:rPr lang="en-US" sz="3200" dirty="0" smtClean="0"/>
              <a:t>: </a:t>
            </a:r>
            <a:r>
              <a:rPr lang="en-US" sz="3200" i="1" dirty="0" smtClean="0"/>
              <a:t>the free encyclopedia</a:t>
            </a:r>
            <a:r>
              <a:rPr lang="en-US" sz="3200" dirty="0" smtClean="0"/>
              <a:t> [online]. San Francisco (CA): Wikimedia Foundation, 23. 8. 2009 [cit. 2012-07-28]. </a:t>
            </a:r>
            <a:r>
              <a:rPr lang="en-US" sz="3200" dirty="0" err="1" smtClean="0"/>
              <a:t>Dostupné</a:t>
            </a:r>
            <a:r>
              <a:rPr lang="en-US" sz="3200" dirty="0" smtClean="0"/>
              <a:t> z: </a:t>
            </a:r>
            <a:r>
              <a:rPr lang="en-US" sz="3200" dirty="0" smtClean="0">
                <a:hlinkClick r:id="rId2"/>
              </a:rPr>
              <a:t>http://cs.wikipedia.org/wiki/Soubor:Honzik_vit.jpg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1835696" y="4365104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 </a:t>
            </a:r>
            <a:r>
              <a:rPr lang="en-US" sz="2400" i="1" dirty="0" smtClean="0"/>
              <a:t>Wikipedia</a:t>
            </a:r>
            <a:r>
              <a:rPr lang="en-US" sz="2400" dirty="0" smtClean="0"/>
              <a:t>: </a:t>
            </a:r>
            <a:r>
              <a:rPr lang="en-US" sz="2400" i="1" dirty="0" smtClean="0"/>
              <a:t>the free encyclopedia</a:t>
            </a:r>
            <a:r>
              <a:rPr lang="en-US" sz="2400" dirty="0" smtClean="0"/>
              <a:t> [online]. San Francisco (CA): Wikimedia Foundation, 15. 7. 2010 [cit. 2012-07-28]. </a:t>
            </a:r>
            <a:r>
              <a:rPr lang="en-US" sz="2400" dirty="0" err="1" smtClean="0"/>
              <a:t>Dostupné</a:t>
            </a:r>
            <a:r>
              <a:rPr lang="en-US" sz="2400" dirty="0" smtClean="0"/>
              <a:t> z: </a:t>
            </a:r>
            <a:r>
              <a:rPr lang="en-US" sz="2400" dirty="0" smtClean="0">
                <a:hlinkClick r:id="rId3"/>
              </a:rPr>
              <a:t>http://cs.wikipedia.org/wiki/Soubor:Eliska_Vit.jpg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200" i="1" dirty="0" smtClean="0"/>
              <a:t>Wikipedia</a:t>
            </a:r>
            <a:r>
              <a:rPr lang="en-US" sz="3200" dirty="0" smtClean="0"/>
              <a:t>: </a:t>
            </a:r>
            <a:r>
              <a:rPr lang="en-US" sz="3200" i="1" dirty="0" smtClean="0"/>
              <a:t>the free encyclopedia</a:t>
            </a:r>
            <a:r>
              <a:rPr lang="en-US" sz="3200" dirty="0" smtClean="0"/>
              <a:t> [online]. San Francisco (CA): Wikimedia Foundation, 8. 5. 2007 [cit. 2012-07-28]. </a:t>
            </a:r>
            <a:r>
              <a:rPr lang="en-US" sz="3200" dirty="0" err="1" smtClean="0"/>
              <a:t>Dostupné</a:t>
            </a:r>
            <a:r>
              <a:rPr lang="en-US" sz="3200" dirty="0" smtClean="0"/>
              <a:t> z: </a:t>
            </a:r>
            <a:r>
              <a:rPr lang="en-US" sz="3200" dirty="0" smtClean="0">
                <a:hlinkClick r:id="rId2"/>
              </a:rPr>
              <a:t>http://cs.wikipedia.org/wiki/Soubor:EU_location_LUX.png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208</TotalTime>
  <Words>275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pc</cp:lastModifiedBy>
  <cp:revision>25</cp:revision>
  <dcterms:created xsi:type="dcterms:W3CDTF">2012-07-22T17:36:28Z</dcterms:created>
  <dcterms:modified xsi:type="dcterms:W3CDTF">2013-11-02T17:22:36Z</dcterms:modified>
</cp:coreProperties>
</file>