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61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3BA8F3-E48E-4994-8411-C03BB64F90DC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9027F7B9-B62F-412A-800F-9D7241F375BE}">
      <dgm:prSet phldrT="[Text]"/>
      <dgm:spPr/>
      <dgm:t>
        <a:bodyPr/>
        <a:lstStyle/>
        <a:p>
          <a:r>
            <a:rPr lang="cs-CZ" dirty="0" smtClean="0"/>
            <a:t>Přemyslovci</a:t>
          </a:r>
          <a:endParaRPr lang="cs-CZ" dirty="0"/>
        </a:p>
      </dgm:t>
    </dgm:pt>
    <dgm:pt modelId="{5496D1D4-99CD-40BA-9169-05BD93BC32F1}" type="parTrans" cxnId="{B30AD7DD-446F-4C1E-9008-6A12F4827F72}">
      <dgm:prSet/>
      <dgm:spPr/>
      <dgm:t>
        <a:bodyPr/>
        <a:lstStyle/>
        <a:p>
          <a:endParaRPr lang="cs-CZ"/>
        </a:p>
      </dgm:t>
    </dgm:pt>
    <dgm:pt modelId="{575E89F3-77A0-498A-B445-017A92636D1E}" type="sibTrans" cxnId="{B30AD7DD-446F-4C1E-9008-6A12F4827F72}">
      <dgm:prSet/>
      <dgm:spPr/>
      <dgm:t>
        <a:bodyPr/>
        <a:lstStyle/>
        <a:p>
          <a:endParaRPr lang="cs-CZ"/>
        </a:p>
      </dgm:t>
    </dgm:pt>
    <dgm:pt modelId="{17B9908A-80C7-47E6-B970-653388287B9F}">
      <dgm:prSet phldrT="[Text]"/>
      <dgm:spPr/>
      <dgm:t>
        <a:bodyPr/>
        <a:lstStyle/>
        <a:p>
          <a:r>
            <a:rPr lang="cs-CZ" dirty="0" smtClean="0"/>
            <a:t>Lucemburkové</a:t>
          </a:r>
          <a:endParaRPr lang="cs-CZ" dirty="0"/>
        </a:p>
      </dgm:t>
    </dgm:pt>
    <dgm:pt modelId="{CE293F0F-68DA-4956-A8CF-B8854264CE58}" type="parTrans" cxnId="{762E86BC-895F-4931-BE4E-E7FF0AC18EC5}">
      <dgm:prSet/>
      <dgm:spPr/>
      <dgm:t>
        <a:bodyPr/>
        <a:lstStyle/>
        <a:p>
          <a:endParaRPr lang="cs-CZ"/>
        </a:p>
      </dgm:t>
    </dgm:pt>
    <dgm:pt modelId="{9DCEF70D-DEF0-4FA0-862A-23FF963336A4}" type="sibTrans" cxnId="{762E86BC-895F-4931-BE4E-E7FF0AC18EC5}">
      <dgm:prSet/>
      <dgm:spPr/>
      <dgm:t>
        <a:bodyPr/>
        <a:lstStyle/>
        <a:p>
          <a:endParaRPr lang="cs-CZ"/>
        </a:p>
      </dgm:t>
    </dgm:pt>
    <dgm:pt modelId="{86EE2D57-9808-4408-A826-7FDEB3A52476}">
      <dgm:prSet phldrT="[Text]"/>
      <dgm:spPr/>
      <dgm:t>
        <a:bodyPr/>
        <a:lstStyle/>
        <a:p>
          <a:r>
            <a:rPr lang="cs-CZ" dirty="0" smtClean="0"/>
            <a:t>Jiří z Poděbrad</a:t>
          </a:r>
          <a:endParaRPr lang="cs-CZ" dirty="0"/>
        </a:p>
      </dgm:t>
    </dgm:pt>
    <dgm:pt modelId="{C221B77D-D229-4E53-9DFE-6119AEBAC32F}" type="parTrans" cxnId="{26507D7F-D566-4BD2-9192-901EA88B261F}">
      <dgm:prSet/>
      <dgm:spPr/>
      <dgm:t>
        <a:bodyPr/>
        <a:lstStyle/>
        <a:p>
          <a:endParaRPr lang="cs-CZ"/>
        </a:p>
      </dgm:t>
    </dgm:pt>
    <dgm:pt modelId="{018DB6A7-F592-463C-8A4B-E38870619658}" type="sibTrans" cxnId="{26507D7F-D566-4BD2-9192-901EA88B261F}">
      <dgm:prSet/>
      <dgm:spPr/>
      <dgm:t>
        <a:bodyPr/>
        <a:lstStyle/>
        <a:p>
          <a:endParaRPr lang="cs-CZ"/>
        </a:p>
      </dgm:t>
    </dgm:pt>
    <dgm:pt modelId="{F0254BF6-2F98-4734-A65F-465E6B5C4245}">
      <dgm:prSet/>
      <dgm:spPr/>
      <dgm:t>
        <a:bodyPr/>
        <a:lstStyle/>
        <a:p>
          <a:r>
            <a:rPr lang="cs-CZ" dirty="0" smtClean="0"/>
            <a:t>Jagellonci</a:t>
          </a:r>
          <a:endParaRPr lang="cs-CZ" dirty="0"/>
        </a:p>
      </dgm:t>
    </dgm:pt>
    <dgm:pt modelId="{25B749D2-EB82-48D3-80B7-8670D9B6CFE0}" type="parTrans" cxnId="{518F907A-2088-46CD-BF80-3AF2EB48B625}">
      <dgm:prSet/>
      <dgm:spPr/>
      <dgm:t>
        <a:bodyPr/>
        <a:lstStyle/>
        <a:p>
          <a:endParaRPr lang="cs-CZ"/>
        </a:p>
      </dgm:t>
    </dgm:pt>
    <dgm:pt modelId="{B5328BFA-026D-440E-8B81-3F116894AFE6}" type="sibTrans" cxnId="{518F907A-2088-46CD-BF80-3AF2EB48B625}">
      <dgm:prSet/>
      <dgm:spPr/>
      <dgm:t>
        <a:bodyPr/>
        <a:lstStyle/>
        <a:p>
          <a:endParaRPr lang="cs-CZ"/>
        </a:p>
      </dgm:t>
    </dgm:pt>
    <dgm:pt modelId="{C16EFEB4-794D-49F4-BBE3-D04CA99AD68B}">
      <dgm:prSet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C1A4DBBB-DDB7-4BF3-8289-841701C7E7CA}" type="parTrans" cxnId="{D3C0A6B8-B1A6-40D4-A8E8-746F8B86A03D}">
      <dgm:prSet/>
      <dgm:spPr/>
    </dgm:pt>
    <dgm:pt modelId="{BB9CA49C-B039-4073-952B-3C71F2BEEBD5}" type="sibTrans" cxnId="{D3C0A6B8-B1A6-40D4-A8E8-746F8B86A03D}">
      <dgm:prSet/>
      <dgm:spPr/>
    </dgm:pt>
    <dgm:pt modelId="{F3342B8E-88C6-4AFF-8FE9-08ECA66F2EB0}" type="pres">
      <dgm:prSet presAssocID="{BC3BA8F3-E48E-4994-8411-C03BB64F90DC}" presName="compositeShape" presStyleCnt="0">
        <dgm:presLayoutVars>
          <dgm:dir/>
          <dgm:resizeHandles/>
        </dgm:presLayoutVars>
      </dgm:prSet>
      <dgm:spPr/>
    </dgm:pt>
    <dgm:pt modelId="{930815F2-0EC3-4950-A038-D50B25655D24}" type="pres">
      <dgm:prSet presAssocID="{BC3BA8F3-E48E-4994-8411-C03BB64F90DC}" presName="pyramid" presStyleLbl="node1" presStyleIdx="0" presStyleCnt="1"/>
      <dgm:spPr/>
    </dgm:pt>
    <dgm:pt modelId="{3A628FC5-D5B0-47D8-9790-A17CD41D371C}" type="pres">
      <dgm:prSet presAssocID="{BC3BA8F3-E48E-4994-8411-C03BB64F90DC}" presName="theList" presStyleCnt="0"/>
      <dgm:spPr/>
    </dgm:pt>
    <dgm:pt modelId="{1DCE5811-7780-4234-BB3B-CCA53EEE5524}" type="pres">
      <dgm:prSet presAssocID="{9027F7B9-B62F-412A-800F-9D7241F375BE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1D6503-ED39-4BD3-BBC6-71BE0F87567A}" type="pres">
      <dgm:prSet presAssocID="{9027F7B9-B62F-412A-800F-9D7241F375BE}" presName="aSpace" presStyleCnt="0"/>
      <dgm:spPr/>
    </dgm:pt>
    <dgm:pt modelId="{57A7B6AE-C364-4710-AFC7-B5833B7C2C65}" type="pres">
      <dgm:prSet presAssocID="{17B9908A-80C7-47E6-B970-653388287B9F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B7FCB7-1DE2-4FDB-95B7-D38CE263CB42}" type="pres">
      <dgm:prSet presAssocID="{17B9908A-80C7-47E6-B970-653388287B9F}" presName="aSpace" presStyleCnt="0"/>
      <dgm:spPr/>
    </dgm:pt>
    <dgm:pt modelId="{75772548-F709-40F4-9606-8E69437D7C0E}" type="pres">
      <dgm:prSet presAssocID="{86EE2D57-9808-4408-A826-7FDEB3A52476}" presName="aNode" presStyleLbl="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17A6E0-518F-4E2D-9376-E86C78ACC10E}" type="pres">
      <dgm:prSet presAssocID="{86EE2D57-9808-4408-A826-7FDEB3A52476}" presName="aSpace" presStyleCnt="0"/>
      <dgm:spPr/>
    </dgm:pt>
    <dgm:pt modelId="{B34EA058-EF9A-4B31-B898-27E9C499BF9C}" type="pres">
      <dgm:prSet presAssocID="{F0254BF6-2F98-4734-A65F-465E6B5C4245}" presName="aNode" presStyleLbl="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CEDE8-4BE5-4D17-B3D9-1C38DD586D6A}" type="pres">
      <dgm:prSet presAssocID="{F0254BF6-2F98-4734-A65F-465E6B5C4245}" presName="aSpace" presStyleCnt="0"/>
      <dgm:spPr/>
    </dgm:pt>
    <dgm:pt modelId="{D3F58A75-4E1F-4EB4-BEA6-2D3DF27E1165}" type="pres">
      <dgm:prSet presAssocID="{C16EFEB4-794D-49F4-BBE3-D04CA99AD68B}" presName="aNode" presStyleLbl="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44D00A-5FE9-43EB-8423-F1A1CF6997A0}" type="pres">
      <dgm:prSet presAssocID="{C16EFEB4-794D-49F4-BBE3-D04CA99AD68B}" presName="aSpace" presStyleCnt="0"/>
      <dgm:spPr/>
    </dgm:pt>
  </dgm:ptLst>
  <dgm:cxnLst>
    <dgm:cxn modelId="{518F907A-2088-46CD-BF80-3AF2EB48B625}" srcId="{BC3BA8F3-E48E-4994-8411-C03BB64F90DC}" destId="{F0254BF6-2F98-4734-A65F-465E6B5C4245}" srcOrd="3" destOrd="0" parTransId="{25B749D2-EB82-48D3-80B7-8670D9B6CFE0}" sibTransId="{B5328BFA-026D-440E-8B81-3F116894AFE6}"/>
    <dgm:cxn modelId="{762E86BC-895F-4931-BE4E-E7FF0AC18EC5}" srcId="{BC3BA8F3-E48E-4994-8411-C03BB64F90DC}" destId="{17B9908A-80C7-47E6-B970-653388287B9F}" srcOrd="1" destOrd="0" parTransId="{CE293F0F-68DA-4956-A8CF-B8854264CE58}" sibTransId="{9DCEF70D-DEF0-4FA0-862A-23FF963336A4}"/>
    <dgm:cxn modelId="{54CCE726-1ED6-4041-9D80-FE610FB3D4CE}" type="presOf" srcId="{86EE2D57-9808-4408-A826-7FDEB3A52476}" destId="{75772548-F709-40F4-9606-8E69437D7C0E}" srcOrd="0" destOrd="0" presId="urn:microsoft.com/office/officeart/2005/8/layout/pyramid2"/>
    <dgm:cxn modelId="{BDFF36DE-B0B3-4C80-A8B3-2D3AC625BADD}" type="presOf" srcId="{F0254BF6-2F98-4734-A65F-465E6B5C4245}" destId="{B34EA058-EF9A-4B31-B898-27E9C499BF9C}" srcOrd="0" destOrd="0" presId="urn:microsoft.com/office/officeart/2005/8/layout/pyramid2"/>
    <dgm:cxn modelId="{80D8F599-2B5E-4809-A7E9-BE806F4CC586}" type="presOf" srcId="{9027F7B9-B62F-412A-800F-9D7241F375BE}" destId="{1DCE5811-7780-4234-BB3B-CCA53EEE5524}" srcOrd="0" destOrd="0" presId="urn:microsoft.com/office/officeart/2005/8/layout/pyramid2"/>
    <dgm:cxn modelId="{D3C0A6B8-B1A6-40D4-A8E8-746F8B86A03D}" srcId="{BC3BA8F3-E48E-4994-8411-C03BB64F90DC}" destId="{C16EFEB4-794D-49F4-BBE3-D04CA99AD68B}" srcOrd="4" destOrd="0" parTransId="{C1A4DBBB-DDB7-4BF3-8289-841701C7E7CA}" sibTransId="{BB9CA49C-B039-4073-952B-3C71F2BEEBD5}"/>
    <dgm:cxn modelId="{B30AD7DD-446F-4C1E-9008-6A12F4827F72}" srcId="{BC3BA8F3-E48E-4994-8411-C03BB64F90DC}" destId="{9027F7B9-B62F-412A-800F-9D7241F375BE}" srcOrd="0" destOrd="0" parTransId="{5496D1D4-99CD-40BA-9169-05BD93BC32F1}" sibTransId="{575E89F3-77A0-498A-B445-017A92636D1E}"/>
    <dgm:cxn modelId="{26507D7F-D566-4BD2-9192-901EA88B261F}" srcId="{BC3BA8F3-E48E-4994-8411-C03BB64F90DC}" destId="{86EE2D57-9808-4408-A826-7FDEB3A52476}" srcOrd="2" destOrd="0" parTransId="{C221B77D-D229-4E53-9DFE-6119AEBAC32F}" sibTransId="{018DB6A7-F592-463C-8A4B-E38870619658}"/>
    <dgm:cxn modelId="{63DB7273-A347-422C-962A-B696467146A4}" type="presOf" srcId="{BC3BA8F3-E48E-4994-8411-C03BB64F90DC}" destId="{F3342B8E-88C6-4AFF-8FE9-08ECA66F2EB0}" srcOrd="0" destOrd="0" presId="urn:microsoft.com/office/officeart/2005/8/layout/pyramid2"/>
    <dgm:cxn modelId="{08B054F4-8F2C-42B0-AFF8-9F9E928661B5}" type="presOf" srcId="{17B9908A-80C7-47E6-B970-653388287B9F}" destId="{57A7B6AE-C364-4710-AFC7-B5833B7C2C65}" srcOrd="0" destOrd="0" presId="urn:microsoft.com/office/officeart/2005/8/layout/pyramid2"/>
    <dgm:cxn modelId="{AABDA3D3-D87E-4A82-85F2-16A1A8288DA9}" type="presOf" srcId="{C16EFEB4-794D-49F4-BBE3-D04CA99AD68B}" destId="{D3F58A75-4E1F-4EB4-BEA6-2D3DF27E1165}" srcOrd="0" destOrd="0" presId="urn:microsoft.com/office/officeart/2005/8/layout/pyramid2"/>
    <dgm:cxn modelId="{6215CAEF-EFCF-48AF-8ABA-785D7F6BEC92}" type="presParOf" srcId="{F3342B8E-88C6-4AFF-8FE9-08ECA66F2EB0}" destId="{930815F2-0EC3-4950-A038-D50B25655D24}" srcOrd="0" destOrd="0" presId="urn:microsoft.com/office/officeart/2005/8/layout/pyramid2"/>
    <dgm:cxn modelId="{834595C0-F1F6-4321-8486-06DF0F4676CE}" type="presParOf" srcId="{F3342B8E-88C6-4AFF-8FE9-08ECA66F2EB0}" destId="{3A628FC5-D5B0-47D8-9790-A17CD41D371C}" srcOrd="1" destOrd="0" presId="urn:microsoft.com/office/officeart/2005/8/layout/pyramid2"/>
    <dgm:cxn modelId="{B42F6643-70C3-475B-A0EE-D2994B6D13B8}" type="presParOf" srcId="{3A628FC5-D5B0-47D8-9790-A17CD41D371C}" destId="{1DCE5811-7780-4234-BB3B-CCA53EEE5524}" srcOrd="0" destOrd="0" presId="urn:microsoft.com/office/officeart/2005/8/layout/pyramid2"/>
    <dgm:cxn modelId="{1F3DFC8F-8DF0-4031-B6E7-A222C18A620B}" type="presParOf" srcId="{3A628FC5-D5B0-47D8-9790-A17CD41D371C}" destId="{761D6503-ED39-4BD3-BBC6-71BE0F87567A}" srcOrd="1" destOrd="0" presId="urn:microsoft.com/office/officeart/2005/8/layout/pyramid2"/>
    <dgm:cxn modelId="{480DC90B-90E6-4AEE-ACF3-F91524329E5C}" type="presParOf" srcId="{3A628FC5-D5B0-47D8-9790-A17CD41D371C}" destId="{57A7B6AE-C364-4710-AFC7-B5833B7C2C65}" srcOrd="2" destOrd="0" presId="urn:microsoft.com/office/officeart/2005/8/layout/pyramid2"/>
    <dgm:cxn modelId="{D5A3D90D-0C47-4F07-B565-0009F53000CD}" type="presParOf" srcId="{3A628FC5-D5B0-47D8-9790-A17CD41D371C}" destId="{1EB7FCB7-1DE2-4FDB-95B7-D38CE263CB42}" srcOrd="3" destOrd="0" presId="urn:microsoft.com/office/officeart/2005/8/layout/pyramid2"/>
    <dgm:cxn modelId="{E2EB971D-84C2-4364-9DD1-84403AC6CC10}" type="presParOf" srcId="{3A628FC5-D5B0-47D8-9790-A17CD41D371C}" destId="{75772548-F709-40F4-9606-8E69437D7C0E}" srcOrd="4" destOrd="0" presId="urn:microsoft.com/office/officeart/2005/8/layout/pyramid2"/>
    <dgm:cxn modelId="{430B691E-CA53-482A-B7BA-8B462916DE8A}" type="presParOf" srcId="{3A628FC5-D5B0-47D8-9790-A17CD41D371C}" destId="{1B17A6E0-518F-4E2D-9376-E86C78ACC10E}" srcOrd="5" destOrd="0" presId="urn:microsoft.com/office/officeart/2005/8/layout/pyramid2"/>
    <dgm:cxn modelId="{91C91415-F797-428E-A428-AE41E359B2F7}" type="presParOf" srcId="{3A628FC5-D5B0-47D8-9790-A17CD41D371C}" destId="{B34EA058-EF9A-4B31-B898-27E9C499BF9C}" srcOrd="6" destOrd="0" presId="urn:microsoft.com/office/officeart/2005/8/layout/pyramid2"/>
    <dgm:cxn modelId="{59468614-DB7B-4A5E-AEAF-04CA8DDE2BCE}" type="presParOf" srcId="{3A628FC5-D5B0-47D8-9790-A17CD41D371C}" destId="{474CEDE8-4BE5-4D17-B3D9-1C38DD586D6A}" srcOrd="7" destOrd="0" presId="urn:microsoft.com/office/officeart/2005/8/layout/pyramid2"/>
    <dgm:cxn modelId="{CAC6E22A-B699-48DC-BD71-7DEB97598C6A}" type="presParOf" srcId="{3A628FC5-D5B0-47D8-9790-A17CD41D371C}" destId="{D3F58A75-4E1F-4EB4-BEA6-2D3DF27E1165}" srcOrd="8" destOrd="0" presId="urn:microsoft.com/office/officeart/2005/8/layout/pyramid2"/>
    <dgm:cxn modelId="{9E2ED3AF-21CD-46CD-A870-A0A434EAA5CB}" type="presParOf" srcId="{3A628FC5-D5B0-47D8-9790-A17CD41D371C}" destId="{0944D00A-5FE9-43EB-8423-F1A1CF6997A0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0815F2-0EC3-4950-A038-D50B25655D24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CE5811-7780-4234-BB3B-CCA53EEE5524}">
      <dsp:nvSpPr>
        <dsp:cNvPr id="0" name=""/>
        <dsp:cNvSpPr/>
      </dsp:nvSpPr>
      <dsp:spPr>
        <a:xfrm>
          <a:off x="2743199" y="406796"/>
          <a:ext cx="2641600" cy="5778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Přemyslovci</a:t>
          </a:r>
          <a:endParaRPr lang="cs-CZ" sz="2500" kern="1200" dirty="0"/>
        </a:p>
      </dsp:txBody>
      <dsp:txXfrm>
        <a:off x="2743199" y="406796"/>
        <a:ext cx="2641600" cy="577849"/>
      </dsp:txXfrm>
    </dsp:sp>
    <dsp:sp modelId="{57A7B6AE-C364-4710-AFC7-B5833B7C2C65}">
      <dsp:nvSpPr>
        <dsp:cNvPr id="0" name=""/>
        <dsp:cNvSpPr/>
      </dsp:nvSpPr>
      <dsp:spPr>
        <a:xfrm>
          <a:off x="2743199" y="1056878"/>
          <a:ext cx="2641600" cy="5778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Lucemburkové</a:t>
          </a:r>
          <a:endParaRPr lang="cs-CZ" sz="2500" kern="1200" dirty="0"/>
        </a:p>
      </dsp:txBody>
      <dsp:txXfrm>
        <a:off x="2743199" y="1056878"/>
        <a:ext cx="2641600" cy="577849"/>
      </dsp:txXfrm>
    </dsp:sp>
    <dsp:sp modelId="{75772548-F709-40F4-9606-8E69437D7C0E}">
      <dsp:nvSpPr>
        <dsp:cNvPr id="0" name=""/>
        <dsp:cNvSpPr/>
      </dsp:nvSpPr>
      <dsp:spPr>
        <a:xfrm>
          <a:off x="2743199" y="1706959"/>
          <a:ext cx="2641600" cy="5778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Jiří z Poděbrad</a:t>
          </a:r>
          <a:endParaRPr lang="cs-CZ" sz="2500" kern="1200" dirty="0"/>
        </a:p>
      </dsp:txBody>
      <dsp:txXfrm>
        <a:off x="2743199" y="1706959"/>
        <a:ext cx="2641600" cy="577849"/>
      </dsp:txXfrm>
    </dsp:sp>
    <dsp:sp modelId="{B34EA058-EF9A-4B31-B898-27E9C499BF9C}">
      <dsp:nvSpPr>
        <dsp:cNvPr id="0" name=""/>
        <dsp:cNvSpPr/>
      </dsp:nvSpPr>
      <dsp:spPr>
        <a:xfrm>
          <a:off x="2743199" y="2357040"/>
          <a:ext cx="2641600" cy="5778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Jagellonci</a:t>
          </a:r>
          <a:endParaRPr lang="cs-CZ" sz="2500" kern="1200" dirty="0"/>
        </a:p>
      </dsp:txBody>
      <dsp:txXfrm>
        <a:off x="2743199" y="2357040"/>
        <a:ext cx="2641600" cy="577849"/>
      </dsp:txXfrm>
    </dsp:sp>
    <dsp:sp modelId="{D3F58A75-4E1F-4EB4-BEA6-2D3DF27E1165}">
      <dsp:nvSpPr>
        <dsp:cNvPr id="0" name=""/>
        <dsp:cNvSpPr/>
      </dsp:nvSpPr>
      <dsp:spPr>
        <a:xfrm>
          <a:off x="2743199" y="3007121"/>
          <a:ext cx="2641600" cy="57784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?</a:t>
          </a:r>
          <a:endParaRPr lang="cs-CZ" sz="2500" kern="1200" dirty="0"/>
        </a:p>
      </dsp:txBody>
      <dsp:txXfrm>
        <a:off x="2743199" y="3007121"/>
        <a:ext cx="2641600" cy="577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7876C91F-2006-4081-BFFB-E0BB5DFED14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1C7AAC6-59EC-4487-9F66-FA3AA29A3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oce.com/" TargetMode="External"/><Relationship Id="rId2" Type="http://schemas.openxmlformats.org/officeDocument/2006/relationships/hyperlink" Target="http://cs.wikipedia.org/wiki/Soubor:Czech_Rep._-_Bohemia,_Moravia_and_Silesia_III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Battle_on_Charles_Bridge_-_1648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VY_52_INOVACE_18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Počátek vlády Habsburků, J. A. Komenský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k  výkladu. Seznamuje s nástupem Habsburků na český trůn. Porovnává pojmy katolická víra x protestanství. 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b="1" dirty="0" smtClean="0">
                <a:latin typeface="Calibri" pitchFamily="34" charset="0"/>
              </a:rPr>
              <a:t>Snaží se vysvětlit význam J. A. Komenského a jeho představu školy.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756592" y="404664"/>
            <a:ext cx="8229600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Habsburkové na českém trůně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1526 - 1918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412776"/>
            <a:ext cx="8229600" cy="4324350"/>
          </a:xfrm>
        </p:spPr>
        <p:txBody>
          <a:bodyPr>
            <a:normAutofit/>
          </a:bodyPr>
          <a:lstStyle/>
          <a:p>
            <a:r>
              <a:rPr lang="cs-CZ" dirty="0" smtClean="0"/>
              <a:t>Vzpomeneš si na rody, které vládly českým zemím od 9. století?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699792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95536" y="2924944"/>
            <a:ext cx="21980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P----------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645024"/>
            <a:ext cx="2367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L-----------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509120"/>
            <a:ext cx="28632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J--- z P-------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5229200"/>
            <a:ext cx="1981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J---------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908720"/>
            <a:ext cx="699903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/>
              <a:t>p</a:t>
            </a:r>
            <a:r>
              <a:rPr lang="cs-CZ" sz="3600" dirty="0" smtClean="0"/>
              <a:t>o smrti Ludvíka Jagellonského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nastoupil na český trůn rakouský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rod -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23728" y="2060848"/>
            <a:ext cx="291137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Habsburkové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2708920"/>
            <a:ext cx="6572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vládli v Čechách téměř         let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356992"/>
            <a:ext cx="76642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spojily se tak české země, uherské a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rakouské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144000" y="2636912"/>
            <a:ext cx="1013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437112"/>
            <a:ext cx="6045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české země byly nejbohatší 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5157192"/>
            <a:ext cx="16562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těžba 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5157192"/>
            <a:ext cx="1670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</a:t>
            </a:r>
            <a:r>
              <a:rPr lang="cs-CZ" sz="3600" dirty="0" smtClean="0">
                <a:solidFill>
                  <a:srgbClr val="FF0000"/>
                </a:solidFill>
              </a:rPr>
              <a:t>tříbra,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5157192"/>
            <a:ext cx="21371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zakládání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5157192"/>
            <a:ext cx="17796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rybníků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Documents and Settings\a\Local Settings\Temporary Internet Files\Content.IE5\CKWBZH45\MC9002386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480498"/>
            <a:ext cx="1257350" cy="1377502"/>
          </a:xfrm>
          <a:prstGeom prst="rect">
            <a:avLst/>
          </a:prstGeom>
          <a:noFill/>
        </p:spPr>
      </p:pic>
      <p:pic>
        <p:nvPicPr>
          <p:cNvPr id="2052" name="Picture 4" descr="C:\Documents and Settings\a\Local Settings\Temporary Internet Files\Content.IE5\43SQ4BET\MC9003323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733256"/>
            <a:ext cx="1237556" cy="88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222E-6 L -0.36215 -2.22222E-6 " pathEditMode="relative" ptsTypes="AA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mpire Autricien au XVII. siec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836712"/>
            <a:ext cx="8136904" cy="6041652"/>
          </a:xfrm>
          <a:prstGeom prst="rect">
            <a:avLst/>
          </a:prstGeom>
          <a:noFill/>
        </p:spPr>
      </p:pic>
      <p:pic>
        <p:nvPicPr>
          <p:cNvPr id="1028" name="Picture 4" descr="Soubor:Czech Rep. - Bohemia, Moravia and Silesia III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340768"/>
            <a:ext cx="2664296" cy="1511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24744"/>
            <a:ext cx="4685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sídlem celé říše byla: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844824"/>
            <a:ext cx="2694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úřední řeč: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124744"/>
            <a:ext cx="1386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Vídeň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1844824"/>
            <a:ext cx="19367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němčina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2492896"/>
            <a:ext cx="4506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vznikaly nové školy </a:t>
            </a:r>
            <a:endParaRPr lang="cs-CZ" sz="3600" dirty="0"/>
          </a:p>
        </p:txBody>
      </p:sp>
      <p:sp>
        <p:nvSpPr>
          <p:cNvPr id="11" name="Šipka doprava 10"/>
          <p:cNvSpPr/>
          <p:nvPr/>
        </p:nvSpPr>
        <p:spPr>
          <a:xfrm>
            <a:off x="4644008" y="2708920"/>
            <a:ext cx="576064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492896"/>
            <a:ext cx="3618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r</a:t>
            </a:r>
            <a:r>
              <a:rPr lang="cs-CZ" sz="3600" dirty="0" smtClean="0"/>
              <a:t>ostla vzdělanost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068960"/>
            <a:ext cx="3156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náboženství: 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3645024"/>
            <a:ext cx="72170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/>
              <a:t>k</a:t>
            </a:r>
            <a:r>
              <a:rPr lang="cs-CZ" sz="3600" dirty="0" smtClean="0"/>
              <a:t>atolické (= „úřední“ víra, hlavou </a:t>
            </a:r>
          </a:p>
          <a:p>
            <a:r>
              <a:rPr lang="cs-CZ" sz="3600" dirty="0" smtClean="0"/>
              <a:t>                     církve je </a:t>
            </a:r>
            <a:r>
              <a:rPr lang="cs-CZ" sz="3600" u="sng" dirty="0" smtClean="0"/>
              <a:t>papež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86986" y="4941168"/>
            <a:ext cx="80570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/>
              <a:t>č</a:t>
            </a:r>
            <a:r>
              <a:rPr lang="cs-CZ" sz="3600" dirty="0" smtClean="0"/>
              <a:t>eští bratři (důraz na zbožný život,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               na vzdělání – školy, knihy)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6021288"/>
            <a:ext cx="50000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příznivci Husova učení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7677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Češi se vzbouřili proti Habsburkům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66864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vyhodili jejich úředníky z okna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20888"/>
            <a:ext cx="36118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Pražského hradu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068960"/>
            <a:ext cx="5246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zvolili si vlastního krále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861048"/>
            <a:ext cx="863409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(Co asi udělal císař a král Ferdinand II,</a:t>
            </a:r>
          </a:p>
          <a:p>
            <a:r>
              <a:rPr lang="cs-CZ" sz="3200" b="1" i="1" dirty="0" smtClean="0"/>
              <a:t>když se dozvěděl o povstání Čechů?)</a:t>
            </a:r>
            <a:endParaRPr lang="cs-CZ" sz="32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826" y="5013176"/>
            <a:ext cx="8783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 císař Ferdinand II. poslal proti Čechům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589240"/>
            <a:ext cx="149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vojsko</a:t>
            </a:r>
            <a:endParaRPr lang="cs-CZ" sz="3600" dirty="0"/>
          </a:p>
        </p:txBody>
      </p:sp>
      <p:pic>
        <p:nvPicPr>
          <p:cNvPr id="1026" name="Picture 2" descr="Soubor:Prager Fenstersturz Wahrhafftige Zeitung aus Pra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836711"/>
            <a:ext cx="8424936" cy="5739489"/>
          </a:xfrm>
          <a:prstGeom prst="rect">
            <a:avLst/>
          </a:prstGeom>
          <a:noFill/>
        </p:spPr>
      </p:pic>
      <p:pic>
        <p:nvPicPr>
          <p:cNvPr id="10" name="Picture 2" descr="Soubor:Prager Fenstersturz Wahrhafftige Zeitung aus Pra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348879"/>
            <a:ext cx="2232248" cy="1520719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831 " pathEditMode="relative" ptsTypes="AA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4686 " pathEditMode="relative" ptsTypes="AA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7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815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v bitvě na Bílé hoře vojsko českých</a:t>
            </a:r>
          </a:p>
          <a:p>
            <a:r>
              <a:rPr lang="cs-CZ" sz="3600" dirty="0" smtClean="0"/>
              <a:t>  pánů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3068960"/>
            <a:ext cx="1957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prohrálo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299695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vyhrálo</a:t>
            </a:r>
            <a:endParaRPr lang="cs-CZ" sz="3600" dirty="0"/>
          </a:p>
        </p:txBody>
      </p:sp>
      <p:pic>
        <p:nvPicPr>
          <p:cNvPr id="20482" name="Picture 2" descr="C:\Documents and Settings\a\Local Settings\Temporary Internet Files\Content.IE5\PYCH9R9N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348880"/>
            <a:ext cx="989438" cy="1386136"/>
          </a:xfrm>
          <a:prstGeom prst="rect">
            <a:avLst/>
          </a:prstGeom>
          <a:noFill/>
        </p:spPr>
      </p:pic>
      <p:pic>
        <p:nvPicPr>
          <p:cNvPr id="20484" name="Picture 4" descr="Soubor:Schlacht am Weißen Berg C-K 06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980728"/>
            <a:ext cx="9273800" cy="587727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3789040"/>
            <a:ext cx="81580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císař nechal popravit 27 českých pánů</a:t>
            </a:r>
          </a:p>
          <a:p>
            <a:r>
              <a:rPr lang="cs-CZ" sz="3600" dirty="0" smtClean="0"/>
              <a:t> na Staroměstském náměstí v Praze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085184"/>
            <a:ext cx="8558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jejich majetek zabavil, daroval cizincům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6211669"/>
            <a:ext cx="6056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začala strašná 30-letá válka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decel="100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8575E-6 L 3.33333E-6 -0.2308 " pathEditMode="relative" ptsTypes="AA">
                                      <p:cBhvr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49" presetClass="exit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0999 " pathEditMode="relative" ptsTypes="AA"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00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5726 " pathEditMode="relative" ptsTypes="AA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0"/>
                            </p:stCondLst>
                            <p:childTnLst>
                              <p:par>
                                <p:cTn id="73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936 " pathEditMode="relative" ptsTypes="AA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7" grpId="1"/>
      <p:bldP spid="8" grpId="0"/>
      <p:bldP spid="8" grpId="1"/>
      <p:bldP spid="9" grpId="0"/>
      <p:bldP spid="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6084168" y="3284984"/>
            <a:ext cx="3236086" cy="332304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Poprava 27 českých pánů na Staroměstském </a:t>
            </a:r>
          </a:p>
          <a:p>
            <a:r>
              <a:rPr lang="cs-CZ" sz="3600" dirty="0" smtClean="0"/>
              <a:t>náměstí</a:t>
            </a:r>
            <a:endParaRPr lang="cs-CZ" sz="3600" dirty="0"/>
          </a:p>
        </p:txBody>
      </p:sp>
      <p:pic>
        <p:nvPicPr>
          <p:cNvPr id="21508" name="Picture 4" descr="Soubor:27p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7875" r="17875"/>
          <a:stretch>
            <a:fillRect/>
          </a:stretch>
        </p:blipFill>
        <p:spPr bwMode="auto">
          <a:xfrm>
            <a:off x="403670" y="1142999"/>
            <a:ext cx="5608489" cy="5608489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95536" y="332656"/>
            <a:ext cx="8229600" cy="10668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Třicetiletá válka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Battle on Charles Bridge - 16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43000"/>
            <a:ext cx="7620000" cy="5715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36279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lidé krutě trpěli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54505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válka skončila bez vítězů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64904"/>
            <a:ext cx="70711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v Čechách dál vládli Hasburkové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429000"/>
            <a:ext cx="6473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povolili pouze katolickou víru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221088"/>
            <a:ext cx="8164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mnoho vzdělaných lidí opustilo Čechy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301208"/>
            <a:ext cx="41312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odešel i </a:t>
            </a:r>
            <a:r>
              <a:rPr lang="cs-CZ" sz="3600" dirty="0" smtClean="0">
                <a:solidFill>
                  <a:srgbClr val="FF0000"/>
                </a:solidFill>
              </a:rPr>
              <a:t>Jan Amos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5301208"/>
            <a:ext cx="2329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Komenský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3554" name="Picture 2" descr="Soubor:Johan amos comenius 1592-16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5616624" cy="635389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Která stránka učebnice se ti líbí víc?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433px-Orbis_pictus_1685_flores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2204864"/>
            <a:ext cx="4427984" cy="438961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7" descr="433px-Orbis_pictus_1685_flores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rcRect t="60037"/>
          <a:stretch>
            <a:fillRect/>
          </a:stretch>
        </p:blipFill>
        <p:spPr>
          <a:xfrm>
            <a:off x="4860032" y="2348880"/>
            <a:ext cx="3731611" cy="2301379"/>
          </a:xfrm>
        </p:spPr>
      </p:pic>
      <p:pic>
        <p:nvPicPr>
          <p:cNvPr id="9" name="Zástupný symbol pro obsah 7" descr="433px-Orbis_pictus_1685_flores.JPG"/>
          <p:cNvPicPr>
            <a:picLocks noChangeAspect="1"/>
          </p:cNvPicPr>
          <p:nvPr/>
        </p:nvPicPr>
        <p:blipFill>
          <a:blip r:embed="rId2" cstate="print"/>
          <a:srcRect t="60037"/>
          <a:stretch>
            <a:fillRect/>
          </a:stretch>
        </p:blipFill>
        <p:spPr>
          <a:xfrm>
            <a:off x="4860032" y="4357208"/>
            <a:ext cx="3744416" cy="2309276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83568" y="764704"/>
            <a:ext cx="4458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Jan Amos Komenský</a:t>
            </a:r>
            <a:endParaRPr lang="cs-CZ" sz="36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556792"/>
            <a:ext cx="2517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1592 - 1670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276872"/>
            <a:ext cx="2587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říká se mu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276872"/>
            <a:ext cx="2975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Učitel národů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068960"/>
            <a:ext cx="81580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(Zkus doplnit Komenského citát :</a:t>
            </a:r>
          </a:p>
          <a:p>
            <a:r>
              <a:rPr lang="cs-CZ" sz="3600" b="1" i="1" dirty="0" smtClean="0"/>
              <a:t>Člověk bez vzdělání je jako  </a:t>
            </a:r>
            <a:endParaRPr lang="cs-CZ" sz="3600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221088"/>
            <a:ext cx="24849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</a:rPr>
              <a:t>prsten na</a:t>
            </a:r>
            <a:endParaRPr lang="cs-CZ" sz="3600" b="1" i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573016"/>
            <a:ext cx="1393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</a:rPr>
              <a:t>zlatý</a:t>
            </a:r>
            <a:endParaRPr lang="cs-CZ" sz="3600" b="1" i="1" dirty="0">
              <a:solidFill>
                <a:srgbClr val="FFC000"/>
              </a:solidFill>
            </a:endParaRPr>
          </a:p>
        </p:txBody>
      </p:sp>
      <p:pic>
        <p:nvPicPr>
          <p:cNvPr id="24578" name="Picture 2" descr="C:\Documents and Settings\a\Local Settings\Temporary Internet Files\Content.IE5\HJDUSYEC\MC9001422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5975" y="4203700"/>
            <a:ext cx="3248025" cy="265430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771800" y="4221088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</a:rPr>
              <a:t>rypáku svině!</a:t>
            </a:r>
            <a:endParaRPr lang="cs-CZ" sz="3600" dirty="0"/>
          </a:p>
        </p:txBody>
      </p:sp>
      <p:pic>
        <p:nvPicPr>
          <p:cNvPr id="24581" name="Picture 5" descr="C:\Documents and Settings\a\Local Settings\Temporary Internet Files\Content.IE5\W6O7CXB9\MC900312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332" y="4941167"/>
            <a:ext cx="1381332" cy="1195997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11656E-6 L 0.55921 -0.04209 " pathEditMode="relative" ptsTypes="AA">
                                      <p:cBhvr>
                                        <p:cTn id="56" dur="2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5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61638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byl biskupem </a:t>
            </a:r>
            <a:r>
              <a:rPr lang="cs-CZ" sz="3600" u="sng" dirty="0" smtClean="0"/>
              <a:t>českých bratří</a:t>
            </a:r>
            <a:endParaRPr lang="cs-CZ" sz="36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85507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(to byla víra, kterou Habsburkové </a:t>
            </a:r>
          </a:p>
          <a:p>
            <a:r>
              <a:rPr lang="cs-CZ" sz="3600" b="1" i="1" dirty="0" smtClean="0"/>
              <a:t>zakázali)</a:t>
            </a:r>
            <a:endParaRPr lang="cs-CZ" sz="36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708920"/>
            <a:ext cx="56156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musel opustit české země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429000"/>
            <a:ext cx="84657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byl učitelem, ale chtěl učit jinak, než se </a:t>
            </a:r>
          </a:p>
          <a:p>
            <a:r>
              <a:rPr lang="cs-CZ" sz="3600" dirty="0" smtClean="0"/>
              <a:t>  učilo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581128"/>
            <a:ext cx="79255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chtěl, aby žáci rozuměli učení – tvořil</a:t>
            </a:r>
          </a:p>
          <a:p>
            <a:r>
              <a:rPr lang="cs-CZ" sz="3600" dirty="0" smtClean="0"/>
              <a:t> učebnice s obrázky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4887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napsal učebnici latiny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6143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(Brána jazyků otevřená)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492896"/>
            <a:ext cx="8303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k  ní sepsal soubor divadelních her pro</a:t>
            </a:r>
          </a:p>
          <a:p>
            <a:r>
              <a:rPr lang="cs-CZ" sz="3600" dirty="0" smtClean="0"/>
              <a:t> výuku latiny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80371" y="3068960"/>
            <a:ext cx="6463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Schola ludus = Škola hrou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149080"/>
            <a:ext cx="73100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do Čech už se nikdy nemohl vrátit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157192"/>
            <a:ext cx="76370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zemřel v Amsterodamu v Nizozemí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53254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Citáty J. A. Komenského: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79512" y="1628800"/>
            <a:ext cx="91450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/>
              <a:t>Všichni na jednom jevišti velikého světa stojíme, a cokoliv se tu koná, všech se týče.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0" y="2967335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Komukoli prospěti můžeš, prospívej rád, možno-li celému světu. Sloužiti a prospívati je vlastnost povah vznešených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4797152"/>
            <a:ext cx="9144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Na tebe národe český a moravský, vlasti milá, zapomenouti nemohu…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24744"/>
            <a:ext cx="89644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Když se člověk oddaluje od člověka, když člověk nedovede snášet člověka, když člověk zuří proti člověku, je to zřejmý úpadek lidství.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0" y="270892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Nemilovat knihy znamená nemilovat moudrost. Nemilovat moudrost však znamená stát se hlupákem.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4549676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Cílem vzdělání a moudrosti je, aby člověk viděl před sebou jasnou cestu života, po ní opatrně vykračoval, pamatoval na minulost, znal přítomnost a předvídal budoucnost.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15. 9. 2011 [cit. 2013-07-11].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http://cs.wikipedia.org/wiki/Soubor:Czech_Rep._-_Bohemia,_</a:t>
            </a:r>
            <a:r>
              <a:rPr lang="en-US" dirty="0" smtClean="0">
                <a:hlinkClick r:id="rId2"/>
              </a:rPr>
              <a:t>Moravia_and_Silesia_III.png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16832"/>
            <a:ext cx="2904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www.microsoft.office.com</a:t>
            </a:r>
            <a:r>
              <a:rPr lang="cs-CZ" dirty="0" smtClean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2348880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/>
              <a:t>Wikipedia: the free encyclopedia</a:t>
            </a:r>
            <a:r>
              <a:rPr lang="en-US" dirty="0" smtClean="0"/>
              <a:t> [online]. San Francisco (CA): Wikimedia Foundation, 5. 9. 2006 [cit. 2013-07-13].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4"/>
              </a:rPr>
              <a:t>http://cs.wikipedia.org/wiki/Soubor:Battle_on_Charles_Bridge_-_1648.jpg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910</TotalTime>
  <Words>669</Words>
  <Application>Microsoft Office PowerPoint</Application>
  <PresentationFormat>Předvádění na obrazovce (4:3)</PresentationFormat>
  <Paragraphs>120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Urbanistický</vt:lpstr>
      <vt:lpstr>Snímek 1</vt:lpstr>
      <vt:lpstr>Habsburkové na českém trůně  1526 - 1918</vt:lpstr>
      <vt:lpstr>Snímek 3</vt:lpstr>
      <vt:lpstr>Snímek 4</vt:lpstr>
      <vt:lpstr>Snímek 5</vt:lpstr>
      <vt:lpstr>Snímek 6</vt:lpstr>
      <vt:lpstr>Snímek 7</vt:lpstr>
      <vt:lpstr>Snímek 8</vt:lpstr>
      <vt:lpstr>Třicetiletá válka</vt:lpstr>
      <vt:lpstr>Snímek 10</vt:lpstr>
      <vt:lpstr>Která stránka učebnice se ti líbí víc?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53</cp:revision>
  <dcterms:created xsi:type="dcterms:W3CDTF">2013-07-11T14:16:55Z</dcterms:created>
  <dcterms:modified xsi:type="dcterms:W3CDTF">2013-11-02T17:56:51Z</dcterms:modified>
</cp:coreProperties>
</file>