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9745C9B-FA0B-4AD3-BFE8-A7BB364A389B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65E8300-8AED-4435-BC18-13DD69F87A5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Chlumec_-_pomn%C3%ADk_selsk%C3%BDch_bou%C5%99%C3%AD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71425" y="1700213"/>
            <a:ext cx="7993063" cy="360045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ČÍSLO PROJEKTU: 1.4 OP VK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NÁZEV: VY_52_INOVACE_19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AUTOR: Magdalena Pelcová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OBDOBÍ: 2013 - 14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ROČNÍK: 5.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OBLAST: Člověk a jeho svět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OBOR: 1. stupeň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TÉMATICKÝ OKRUH: Lidé a čas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TÉMA: Život poddaných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ANOTACE</a:t>
            </a:r>
            <a:r>
              <a:rPr lang="cs-CZ" sz="1400" b="1" dirty="0" smtClean="0">
                <a:latin typeface="Calibri" pitchFamily="34" charset="0"/>
              </a:rPr>
              <a:t>: Materiál je určen pro k výkladu. Seznamuje s životem obyčejných lidí  v 18. století. Vysvětluje pojmy poddanství x nevolnictví. Slouží k zapsání do sešitů, čtení s porozuměním, upevňování získaných informací.</a:t>
            </a:r>
          </a:p>
          <a:p>
            <a:pPr lvl="2" eaLnBrk="1" hangingPunct="1">
              <a:buFontTx/>
              <a:buNone/>
            </a:pPr>
            <a:endParaRPr lang="cs-CZ" sz="600" dirty="0" smtClean="0">
              <a:latin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b="1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2051" name="Picture 4" descr="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49275"/>
            <a:ext cx="15843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1765300" y="603250"/>
            <a:ext cx="66230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cs-CZ" sz="1200" b="1">
                <a:latin typeface="Times New Roman" pitchFamily="18" charset="0"/>
                <a:cs typeface="Times New Roman" pitchFamily="18" charset="0"/>
              </a:rPr>
              <a:t>Základní  škola a mateřská škola J.A.Komenského</a:t>
            </a:r>
            <a:endParaRPr lang="cs-CZ" sz="120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200" b="1">
                <a:latin typeface="Times New Roman" pitchFamily="18" charset="0"/>
                <a:cs typeface="Times New Roman" pitchFamily="18" charset="0"/>
              </a:rPr>
              <a:t>                                                                    v Novém  Strašecí</a:t>
            </a:r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algn="ctr"/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                            tel. 311 240 401, 311 240 400, email: zsnovstra@email.cz</a:t>
            </a:r>
          </a:p>
        </p:txBody>
      </p:sp>
      <p:pic>
        <p:nvPicPr>
          <p:cNvPr id="2053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319713"/>
            <a:ext cx="5111750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764704"/>
            <a:ext cx="33625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Život poddaných</a:t>
            </a:r>
            <a:endParaRPr lang="cs-CZ" sz="36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556792"/>
            <a:ext cx="80579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život venkovského obyvatelstva byl těžký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2636912"/>
            <a:ext cx="49607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byli </a:t>
            </a:r>
            <a:r>
              <a:rPr lang="cs-CZ" sz="3600" u="sng" dirty="0" smtClean="0"/>
              <a:t>poddaní</a:t>
            </a:r>
            <a:r>
              <a:rPr lang="cs-CZ" sz="3600" dirty="0" smtClean="0"/>
              <a:t> svého pána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356992"/>
            <a:ext cx="37167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museli </a:t>
            </a:r>
            <a:r>
              <a:rPr lang="cs-CZ" sz="3600" u="sng" dirty="0" smtClean="0"/>
              <a:t>robotovat</a:t>
            </a:r>
            <a:r>
              <a:rPr lang="cs-CZ" sz="3600" dirty="0" smtClean="0"/>
              <a:t> 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3933056"/>
            <a:ext cx="6847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(=pracovali zadarmo na jeho polích)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4509120"/>
            <a:ext cx="7941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+ odevzdávali mu i to, co sami vypěstovali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1967" y="5373216"/>
            <a:ext cx="9062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i="1" dirty="0" smtClean="0"/>
              <a:t>(Zjisti v učebnici, co znamenalo slovo „nevolník“)</a:t>
            </a:r>
            <a:endParaRPr lang="cs-CZ" sz="3600" b="1" i="1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836712"/>
            <a:ext cx="34174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byli to </a:t>
            </a:r>
            <a:r>
              <a:rPr lang="cs-CZ" sz="3600" b="1" u="sng" dirty="0" smtClean="0"/>
              <a:t>nevolníci</a:t>
            </a:r>
            <a:endParaRPr lang="cs-CZ" sz="36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628800"/>
            <a:ext cx="71323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tzn. nesměli se bez povolení svého pána: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71800" y="2132856"/>
            <a:ext cx="17143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/>
              <a:t>stěhovat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71800" y="2780928"/>
            <a:ext cx="27299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/>
              <a:t>ž</a:t>
            </a:r>
            <a:r>
              <a:rPr lang="cs-CZ" sz="3600" dirty="0" smtClean="0"/>
              <a:t>enit či vdávat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771800" y="3501008"/>
            <a:ext cx="31870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/>
              <a:t>dát děti na studia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771800" y="4221088"/>
            <a:ext cx="5817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/>
              <a:t>p</a:t>
            </a:r>
            <a:r>
              <a:rPr lang="cs-CZ" sz="3600" dirty="0" smtClean="0"/>
              <a:t>rodat nebo vyměnit své políčko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7944" y="836712"/>
            <a:ext cx="2694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(nebyli „</a:t>
            </a:r>
            <a:r>
              <a:rPr lang="cs-CZ" sz="3600" u="sng" dirty="0" smtClean="0"/>
              <a:t>volní</a:t>
            </a:r>
            <a:r>
              <a:rPr lang="cs-CZ" sz="3600" dirty="0" smtClean="0"/>
              <a:t>“)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27584" y="5157192"/>
            <a:ext cx="70190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(Která nesvoboda by ti nejvíc vadila? </a:t>
            </a:r>
          </a:p>
          <a:p>
            <a:r>
              <a:rPr lang="cs-CZ" sz="3200" b="1" i="1" dirty="0" smtClean="0"/>
              <a:t>Vypiš ji do sešitu a napiš, proč to tak cítíš.)</a:t>
            </a:r>
            <a:endParaRPr lang="cs-CZ" sz="3200" b="1" i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49042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zdrojem obživy bylo jejich 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0072" y="620688"/>
            <a:ext cx="1436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políčko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1268760"/>
            <a:ext cx="29514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často měli hlad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1916832"/>
            <a:ext cx="6467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chlapci chodili na vojnu, která trvala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948264" y="1916832"/>
            <a:ext cx="19634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/>
              <a:t>n</a:t>
            </a:r>
            <a:r>
              <a:rPr lang="cs-CZ" sz="3600" u="sng" dirty="0" smtClean="0"/>
              <a:t>ěkolik let</a:t>
            </a:r>
            <a:endParaRPr lang="cs-CZ" sz="3600" u="sng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2564904"/>
            <a:ext cx="2888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 </a:t>
            </a:r>
            <a:endParaRPr lang="cs-CZ" sz="36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764704"/>
            <a:ext cx="8388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- někdy se poddaní vzbouřili proti svým pánům –                     vrchnosti 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179512" y="1844824"/>
            <a:ext cx="56542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- jejich povstání byla téměř vždy 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5652120" y="1844824"/>
            <a:ext cx="17940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u="sng" dirty="0" smtClean="0">
                <a:solidFill>
                  <a:srgbClr val="FF0000"/>
                </a:solidFill>
              </a:rPr>
              <a:t>potlačena</a:t>
            </a:r>
            <a:endParaRPr lang="cs-CZ" sz="3600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2420888"/>
            <a:ext cx="30303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vůdci byli často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75856" y="2420888"/>
            <a:ext cx="18208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popraveni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2996952"/>
            <a:ext cx="855497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i="1" dirty="0" smtClean="0"/>
              <a:t>(Znáš úsloví „Dopadli jak sedláci u Chlumce“?</a:t>
            </a:r>
          </a:p>
          <a:p>
            <a:r>
              <a:rPr lang="cs-CZ" sz="3600" b="1" i="1" dirty="0" smtClean="0"/>
              <a:t>Co asi znamená? O kom se to říká?</a:t>
            </a:r>
            <a:endParaRPr lang="cs-CZ" sz="3600" b="1" i="1" dirty="0"/>
          </a:p>
        </p:txBody>
      </p:sp>
      <p:sp>
        <p:nvSpPr>
          <p:cNvPr id="8" name="Obdélník 7"/>
          <p:cNvSpPr/>
          <p:nvPr/>
        </p:nvSpPr>
        <p:spPr>
          <a:xfrm>
            <a:off x="323528" y="4077072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i="1" baseline="0" dirty="0" smtClean="0">
                <a:solidFill>
                  <a:schemeClr val="accent1">
                    <a:lumMod val="50000"/>
                  </a:schemeClr>
                </a:solidFill>
              </a:rPr>
              <a:t>Sedláci u Chlumce nad Cidlinou se vzbouřili </a:t>
            </a:r>
          </a:p>
          <a:p>
            <a:r>
              <a:rPr lang="cs-CZ" sz="3200" b="1" i="1" baseline="0" dirty="0" smtClean="0">
                <a:solidFill>
                  <a:schemeClr val="accent1">
                    <a:lumMod val="50000"/>
                  </a:schemeClr>
                </a:solidFill>
              </a:rPr>
              <a:t>proti panstvu a byli</a:t>
            </a:r>
            <a:r>
              <a:rPr lang="cs-CZ" sz="3200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3200" b="1" i="1" baseline="0" dirty="0" smtClean="0">
                <a:solidFill>
                  <a:schemeClr val="accent1">
                    <a:lumMod val="50000"/>
                  </a:schemeClr>
                </a:solidFill>
              </a:rPr>
              <a:t>krutě poraženi a potrestáni.</a:t>
            </a:r>
          </a:p>
          <a:p>
            <a:r>
              <a:rPr lang="cs-CZ" sz="3200" b="1" i="1" baseline="0" dirty="0" smtClean="0">
                <a:solidFill>
                  <a:schemeClr val="accent1">
                    <a:lumMod val="50000"/>
                  </a:schemeClr>
                </a:solidFill>
              </a:rPr>
              <a:t>Socha vzbouřeného sedláka </a:t>
            </a:r>
            <a:r>
              <a:rPr lang="pl-PL" sz="3200" b="1" i="1" baseline="0" dirty="0" smtClean="0">
                <a:solidFill>
                  <a:schemeClr val="accent1">
                    <a:lumMod val="50000"/>
                  </a:schemeClr>
                </a:solidFill>
              </a:rPr>
              <a:t>stojí u Chlumce nad Cidlinou</a:t>
            </a:r>
            <a:r>
              <a:rPr lang="pl-PL" sz="3200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3200" b="1" i="1" baseline="0" dirty="0" smtClean="0">
                <a:solidFill>
                  <a:schemeClr val="accent1">
                    <a:lumMod val="50000"/>
                  </a:schemeClr>
                </a:solidFill>
              </a:rPr>
              <a:t>na jejich počest. </a:t>
            </a:r>
            <a:r>
              <a:rPr lang="pt-BR" sz="3200" b="1" i="1" baseline="0" dirty="0" smtClean="0">
                <a:solidFill>
                  <a:schemeClr val="accent1">
                    <a:lumMod val="50000"/>
                  </a:schemeClr>
                </a:solidFill>
              </a:rPr>
              <a:t>Říká se to o lidech,</a:t>
            </a:r>
          </a:p>
          <a:p>
            <a:r>
              <a:rPr lang="cs-CZ" sz="3200" b="1" i="1" baseline="0" dirty="0" smtClean="0">
                <a:solidFill>
                  <a:schemeClr val="accent1">
                    <a:lumMod val="50000"/>
                  </a:schemeClr>
                </a:solidFill>
              </a:rPr>
              <a:t>kteří utrpěli velkou</a:t>
            </a:r>
            <a:r>
              <a:rPr lang="cs-CZ" sz="3200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3200" b="1" i="1" baseline="0" dirty="0" smtClean="0">
                <a:solidFill>
                  <a:schemeClr val="accent1">
                    <a:lumMod val="50000"/>
                  </a:schemeClr>
                </a:solidFill>
              </a:rPr>
              <a:t>porážku.</a:t>
            </a:r>
            <a:endParaRPr lang="cs-CZ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Soubor:Chlumec - pomník selských bouří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88192" cy="6336704"/>
          </a:xfrm>
          <a:prstGeom prst="rect">
            <a:avLst/>
          </a:prstGeom>
          <a:noFill/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548680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Wikipedia: the free encyclopedia</a:t>
            </a:r>
            <a:r>
              <a:rPr lang="en-US" dirty="0"/>
              <a:t> [online]. San Francisco (CA): Wikimedia Foundation, 10. 11. 2007 [cit. 2013-07-26].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http://cs.wikipedia.org/wiki/Soubor:Chlumec_-_</a:t>
            </a:r>
            <a:r>
              <a:rPr lang="en-US" dirty="0" smtClean="0">
                <a:hlinkClick r:id="rId2"/>
              </a:rPr>
              <a:t>pomn%C3%ADk_selsk%C3%BDch_bou%C5%99%C3%AD.jpg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 případě, že se jedná o </a:t>
            </a:r>
            <a:r>
              <a:rPr lang="cs-CZ" b="1" dirty="0" smtClean="0"/>
              <a:t>volné dílo</a:t>
            </a:r>
            <a:r>
              <a:rPr lang="cs-CZ" dirty="0" smtClean="0"/>
              <a:t>, citaci neuvádím, protože doba ochrany majetkových autorských práv u těchto děl již </a:t>
            </a:r>
            <a:r>
              <a:rPr lang="cs-CZ" b="1" dirty="0" smtClean="0"/>
              <a:t>vypršela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814</TotalTime>
  <Words>346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Company>ZŠ a MŠ J.A. Komenského Nové Strašecí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učitel</dc:creator>
  <cp:lastModifiedBy>pc</cp:lastModifiedBy>
  <cp:revision>18</cp:revision>
  <dcterms:created xsi:type="dcterms:W3CDTF">2013-07-26T06:34:39Z</dcterms:created>
  <dcterms:modified xsi:type="dcterms:W3CDTF">2013-11-02T17:58:42Z</dcterms:modified>
</cp:coreProperties>
</file>