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B25B298-1B85-4FA9-B45D-ACD763D7385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7480D39-3039-4F4B-92F2-5DC81BEC3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VY_52_INOVACE_20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Marie Terezie a Josef II.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</a:t>
            </a:r>
            <a:r>
              <a:rPr lang="cs-CZ" sz="1400" b="1" smtClean="0">
                <a:latin typeface="Calibri" pitchFamily="34" charset="0"/>
              </a:rPr>
              <a:t>určen k výkladu. </a:t>
            </a:r>
            <a:r>
              <a:rPr lang="cs-CZ" sz="1400" b="1" dirty="0" smtClean="0">
                <a:latin typeface="Calibri" pitchFamily="34" charset="0"/>
              </a:rPr>
              <a:t>Seznamuje s obdobím 2. poloviny  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b="1" dirty="0" smtClean="0">
                <a:latin typeface="Calibri" pitchFamily="34" charset="0"/>
              </a:rPr>
              <a:t>18. století, postavami Marie Terezie a Josefa II.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0"/>
            <a:ext cx="45704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Marie Terezie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908720"/>
            <a:ext cx="44903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(1740 – 1780)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1202" name="Picture 2" descr="Soubor:Maria Theresia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32656"/>
            <a:ext cx="3995936" cy="6024024"/>
          </a:xfrm>
          <a:prstGeom prst="rect">
            <a:avLst/>
          </a:prstGeom>
          <a:noFill/>
        </p:spPr>
      </p:pic>
      <p:pic>
        <p:nvPicPr>
          <p:cNvPr id="51204" name="Picture 4" descr="Soubor:Andreas Moeller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916832"/>
            <a:ext cx="3695700" cy="45624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148064" y="5301208"/>
            <a:ext cx="411683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Marie Terezie ve ___</a:t>
            </a:r>
          </a:p>
          <a:p>
            <a:r>
              <a:rPr lang="cs-CZ" sz="3200" dirty="0"/>
              <a:t>l</a:t>
            </a:r>
            <a:r>
              <a:rPr lang="cs-CZ" sz="3200" dirty="0" smtClean="0"/>
              <a:t>etech (rok 1762)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445224"/>
            <a:ext cx="385073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Marie Terezie v ___</a:t>
            </a:r>
          </a:p>
          <a:p>
            <a:r>
              <a:rPr lang="cs-CZ" sz="3200" dirty="0"/>
              <a:t>l</a:t>
            </a:r>
            <a:r>
              <a:rPr lang="cs-CZ" sz="3200" dirty="0" smtClean="0"/>
              <a:t>etech (rok 1730)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99992" y="2132856"/>
            <a:ext cx="765081" cy="3564758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3200" dirty="0"/>
              <a:t> </a:t>
            </a:r>
            <a:r>
              <a:rPr lang="cs-CZ" sz="3200" b="1" dirty="0" smtClean="0"/>
              <a:t>*1717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-639919" y="5445224"/>
            <a:ext cx="639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13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324528" y="5229200"/>
            <a:ext cx="639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45</a:t>
            </a:r>
            <a:endParaRPr lang="cs-CZ" sz="32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96296E-6 L 0.49219 2.96296E-6 " pathEditMode="relative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44444E-6 L -0.10243 4.44444E-6 " pathEditMode="relative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437491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pocházela z rodu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04048" y="404664"/>
            <a:ext cx="37449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Habsburků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412776"/>
            <a:ext cx="819166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jediná císařovna na českém trůně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200" y="2204864"/>
            <a:ext cx="31245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vládla __ let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3250" name="Picture 2" descr="Soubor:Mariatheresiaoldfamil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988840"/>
            <a:ext cx="5276850" cy="45624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2996952"/>
            <a:ext cx="310854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(Spočítej, kolik</a:t>
            </a:r>
          </a:p>
          <a:p>
            <a:r>
              <a:rPr lang="cs-CZ" sz="3200" b="1" i="1" dirty="0"/>
              <a:t>v</a:t>
            </a:r>
            <a:r>
              <a:rPr lang="cs-CZ" sz="3200" b="1" i="1" dirty="0" smtClean="0"/>
              <a:t>ládla let.)</a:t>
            </a:r>
            <a:endParaRPr lang="cs-CZ" sz="32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5517232"/>
            <a:ext cx="509947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M.T. se šesti svými dětmi.</a:t>
            </a:r>
          </a:p>
          <a:p>
            <a:r>
              <a:rPr lang="cs-CZ" sz="3200" b="1" dirty="0" smtClean="0"/>
              <a:t>Měla jich celkem 13.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-697627" y="2204864"/>
            <a:ext cx="69762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40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L 0.32674 2.59259E-6 " pathEditMode="relative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92696"/>
            <a:ext cx="844814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buFontTx/>
              <a:buChar char="-"/>
            </a:pPr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 Čech přišly z Francie </a:t>
            </a:r>
            <a:r>
              <a:rPr lang="cs-CZ" sz="3600" b="0" u="sng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osvícenské</a:t>
            </a:r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</a:p>
          <a:p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myšlenky</a:t>
            </a:r>
            <a:endParaRPr lang="cs-CZ" sz="3600" b="0" u="sng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55776" y="1340768"/>
            <a:ext cx="860444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baseline="0" dirty="0" smtClean="0"/>
              <a:t>(= </a:t>
            </a:r>
            <a:r>
              <a:rPr lang="en-US" sz="3600" b="1" baseline="0" dirty="0" err="1" smtClean="0"/>
              <a:t>chudý</a:t>
            </a:r>
            <a:r>
              <a:rPr lang="en-US" sz="3600" b="1" baseline="0" dirty="0" smtClean="0"/>
              <a:t> </a:t>
            </a:r>
            <a:r>
              <a:rPr lang="en-US" sz="3600" b="1" baseline="0" dirty="0" err="1" smtClean="0"/>
              <a:t>člověk</a:t>
            </a:r>
            <a:r>
              <a:rPr lang="en-US" sz="3600" b="1" baseline="0" dirty="0" smtClean="0"/>
              <a:t> by </a:t>
            </a:r>
            <a:r>
              <a:rPr lang="en-US" sz="3600" b="1" baseline="0" dirty="0" err="1" smtClean="0"/>
              <a:t>měl</a:t>
            </a:r>
            <a:r>
              <a:rPr lang="en-US" sz="3600" b="1" baseline="0" dirty="0" smtClean="0"/>
              <a:t> </a:t>
            </a:r>
            <a:r>
              <a:rPr lang="en-US" sz="3600" b="1" baseline="0" dirty="0" err="1" smtClean="0"/>
              <a:t>mít</a:t>
            </a:r>
            <a:r>
              <a:rPr lang="en-US" sz="3600" b="1" baseline="0" dirty="0" smtClean="0"/>
              <a:t> </a:t>
            </a:r>
          </a:p>
          <a:p>
            <a:r>
              <a:rPr lang="cs-CZ" sz="3600" b="1" baseline="0" dirty="0" smtClean="0"/>
              <a:t>     stejná práva jako bohatý 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 </a:t>
            </a:r>
            <a:r>
              <a:rPr lang="cs-CZ" sz="3600" b="1" baseline="0" dirty="0" smtClean="0"/>
              <a:t>a lidé prý mají právo  </a:t>
            </a:r>
          </a:p>
          <a:p>
            <a:r>
              <a:rPr lang="cs-CZ" sz="3600" b="1" baseline="0" dirty="0" smtClean="0"/>
              <a:t>     vzbouřit se proti špatnému </a:t>
            </a:r>
          </a:p>
          <a:p>
            <a:r>
              <a:rPr lang="cs-CZ" sz="3600" b="1" baseline="0" dirty="0" smtClean="0"/>
              <a:t>     panovníkovi)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0" y="4725144"/>
            <a:ext cx="91440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baseline="0" dirty="0" smtClean="0"/>
              <a:t>Jedna z dcer Marie Terezie byla královnou Francie. Lidé se vzbouřili proti králi a oba byli popraveni. Marie Antoinetta prý pod gilotinou řekla: "Otřete mi tu gilotinu, ať mi nezamaže límeček!"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4149080"/>
            <a:ext cx="31293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 zajímavost:</a:t>
            </a:r>
            <a:endParaRPr lang="cs-CZ" sz="3200" dirty="0"/>
          </a:p>
        </p:txBody>
      </p:sp>
      <p:pic>
        <p:nvPicPr>
          <p:cNvPr id="54274" name="Picture 2" descr="Soubor:Marie Antoinette Execu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261898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decel="100000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719940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M. T. začala provádět reformy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83295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avedla povinnou školní docházku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204864"/>
            <a:ext cx="34083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 __ do __ let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996952"/>
            <a:ext cx="747832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snížila robotu na __ dny v týdnu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3717032"/>
            <a:ext cx="835837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zavedla povinnou vojenskou službu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581128"/>
            <a:ext cx="618310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zakázala mučení u soudu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-684584" y="2204864"/>
            <a:ext cx="44114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144000" y="2204864"/>
            <a:ext cx="69762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12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144000" y="2924944"/>
            <a:ext cx="44114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517232"/>
            <a:ext cx="80970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(Zjisti v učebnici, kdo v jejích reformách</a:t>
            </a:r>
          </a:p>
          <a:p>
            <a:r>
              <a:rPr lang="cs-CZ" sz="3200" b="1" i="1" dirty="0"/>
              <a:t>p</a:t>
            </a:r>
            <a:r>
              <a:rPr lang="cs-CZ" sz="3200" b="1" i="1" dirty="0" smtClean="0"/>
              <a:t>okračoval)</a:t>
            </a:r>
            <a:endParaRPr lang="cs-CZ" sz="3200" b="1" i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59259E-6 L 0.2677 2.59259E-6 " pathEditMode="relative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59259E-6 L -0.68108 2.59259E-6 " pathEditMode="relative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59259E-6 L -0.4842 0.01042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80528" y="476672"/>
            <a:ext cx="7720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reformách pokračoval její syn 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45110" y="692696"/>
            <a:ext cx="179889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Josef II.</a:t>
            </a:r>
            <a:endParaRPr lang="cs-CZ" sz="3600" b="0" u="sng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1628800"/>
            <a:ext cx="14478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zrušil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1628800"/>
            <a:ext cx="259878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u="sng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nevolnictví</a:t>
            </a:r>
            <a:endParaRPr lang="cs-CZ" sz="3600" b="0" u="sng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57400" y="2204864"/>
            <a:ext cx="76866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baseline="0" dirty="0" smtClean="0"/>
              <a:t>( lidé se stali volnými, mohli se </a:t>
            </a:r>
          </a:p>
          <a:p>
            <a:r>
              <a:rPr lang="cs-CZ" sz="3600" b="1" baseline="0" dirty="0" smtClean="0"/>
              <a:t>volně stěhovat, dát děti do měst na studia)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4005064"/>
            <a:ext cx="635302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Ale POZOR! Robotu nezrušil!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5780782"/>
            <a:ext cx="84497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(Co je to tolerance? Popovídejte si o tom,</a:t>
            </a:r>
          </a:p>
          <a:p>
            <a:r>
              <a:rPr lang="cs-CZ" sz="3200" b="1" i="1" dirty="0"/>
              <a:t>o</a:t>
            </a:r>
            <a:r>
              <a:rPr lang="cs-CZ" sz="3200" b="1" i="1" dirty="0" smtClean="0"/>
              <a:t>dpověď najdete na další straně)</a:t>
            </a:r>
            <a:endParaRPr lang="cs-CZ" sz="32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4797152"/>
            <a:ext cx="5740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vydal </a:t>
            </a:r>
            <a:r>
              <a:rPr lang="cs-CZ" sz="3600" u="sng" dirty="0" smtClean="0"/>
              <a:t>toleranční patent</a:t>
            </a:r>
            <a:endParaRPr lang="cs-CZ" sz="3600" dirty="0"/>
          </a:p>
        </p:txBody>
      </p:sp>
      <p:pic>
        <p:nvPicPr>
          <p:cNvPr id="56322" name="Picture 2" descr="Soubor:Joseph 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4608512" cy="721384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6" dur="5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96752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baseline="0" dirty="0" smtClean="0"/>
              <a:t>-povolil vyznávat i jiné náboženství  než </a:t>
            </a:r>
          </a:p>
          <a:p>
            <a:r>
              <a:rPr lang="cs-CZ" sz="3600" b="1" baseline="0" dirty="0" smtClean="0"/>
              <a:t> </a:t>
            </a:r>
            <a:r>
              <a:rPr lang="cs-CZ" sz="3600" b="1" dirty="0" smtClean="0"/>
              <a:t> </a:t>
            </a:r>
            <a:r>
              <a:rPr lang="cs-CZ" sz="3600" b="1" baseline="0" dirty="0" smtClean="0"/>
              <a:t>katolické</a:t>
            </a:r>
          </a:p>
          <a:p>
            <a:r>
              <a:rPr lang="cs-CZ" sz="3600" b="1" baseline="0" dirty="0" smtClean="0"/>
              <a:t>- zrušil mnoho klášterů</a:t>
            </a:r>
            <a:endParaRPr lang="cs-CZ" sz="3600" dirty="0"/>
          </a:p>
        </p:txBody>
      </p:sp>
      <p:pic>
        <p:nvPicPr>
          <p:cNvPr id="55298" name="Picture 2" descr="Soubor:Crown of Joseph 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916832"/>
            <a:ext cx="3550704" cy="47342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043608" y="6021288"/>
            <a:ext cx="42017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(koruna Josefa II.)</a:t>
            </a:r>
            <a:endParaRPr lang="cs-CZ" sz="3600" b="1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52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353</TotalTime>
  <Words>408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24</cp:revision>
  <dcterms:created xsi:type="dcterms:W3CDTF">2013-08-02T08:58:57Z</dcterms:created>
  <dcterms:modified xsi:type="dcterms:W3CDTF">2013-10-23T17:25:12Z</dcterms:modified>
</cp:coreProperties>
</file>