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2" r:id="rId4"/>
    <p:sldId id="260" r:id="rId5"/>
    <p:sldId id="261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73694A5-EC21-4FB4-A5C6-D10AEDE3DA3A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766A958-96E9-4313-B625-A0ABB637C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ustro-Hungarian_Monarchy_(1914).svg" TargetMode="External"/><Relationship Id="rId2" Type="http://schemas.openxmlformats.org/officeDocument/2006/relationships/hyperlink" Target="http://generator.citace.com/dok/JVg1IvhnUB6ezgOQ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Rakousko – Uhersko (dualismus)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se vznikem Rakouska – Uherska.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48348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baseline="0" dirty="0" smtClean="0"/>
              <a:t>Nespravedlivé Rakousko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4427984" y="1484784"/>
            <a:ext cx="437423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i="1" baseline="0" dirty="0" smtClean="0"/>
              <a:t>(od roku 1836 do roku 1848 vládl v Čechách </a:t>
            </a:r>
            <a:r>
              <a:rPr lang="cs-CZ" sz="3600" b="1" i="1" u="sng" baseline="0" dirty="0" smtClean="0"/>
              <a:t>Ferdinand V. Dobrotivý</a:t>
            </a:r>
            <a:r>
              <a:rPr lang="cs-CZ" sz="3600" b="1" i="1" baseline="0" dirty="0" smtClean="0"/>
              <a:t>. Byl laskavým panovníkem, ale také prý byl prostoduchý, proto musel v roce 1848 odstoupit)</a:t>
            </a:r>
            <a:endParaRPr lang="cs-CZ" sz="3600" dirty="0"/>
          </a:p>
        </p:txBody>
      </p:sp>
      <p:pic>
        <p:nvPicPr>
          <p:cNvPr id="1026" name="Picture 2" descr="Soubor:Francesco Hayez 0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3172"/>
            <a:ext cx="4081348" cy="54448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47507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3600" b="1" baseline="0" dirty="0" smtClean="0"/>
              <a:t>- r. 1848 se stal císařem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076056" y="404664"/>
            <a:ext cx="34437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baseline="0" dirty="0" smtClean="0"/>
              <a:t>František Josef </a:t>
            </a:r>
            <a:r>
              <a:rPr lang="cs-CZ" sz="3600" b="1" u="sng" dirty="0" smtClean="0"/>
              <a:t>I.</a:t>
            </a:r>
            <a:endParaRPr lang="cs-CZ" sz="3600" dirty="0"/>
          </a:p>
        </p:txBody>
      </p:sp>
      <p:pic>
        <p:nvPicPr>
          <p:cNvPr id="16386" name="Picture 2" descr="Soubor:KaiserFranzjosef1853-1-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3888432" cy="49729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6273225"/>
            <a:ext cx="2242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e 26 letech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6388" name="Picture 4" descr="Soubor:Kaiser fran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980728"/>
            <a:ext cx="3625524" cy="53285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572000" y="6211669"/>
            <a:ext cx="2877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d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ožil se 86 let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52736"/>
            <a:ext cx="54200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3600" b="1" baseline="0" dirty="0" smtClean="0"/>
              <a:t>- vládl až do roku 1916, tzn.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012160" y="980728"/>
            <a:ext cx="14799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___ let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467544" y="1844824"/>
            <a:ext cx="328917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začal vládnout 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3851920" y="1844824"/>
            <a:ext cx="28141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absolutisticky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1844824"/>
            <a:ext cx="15937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(= sám)</a:t>
            </a:r>
            <a:endParaRPr lang="cs-CZ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467544" y="2636912"/>
            <a:ext cx="52620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český jazyk opět vytlačen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5868144" y="2564904"/>
            <a:ext cx="30126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ze škol a úřadů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395536" y="3429000"/>
            <a:ext cx="84700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rakouská vláda pronásledovala</a:t>
            </a:r>
            <a:r>
              <a:rPr lang="cs-CZ" sz="3600" b="1" dirty="0" smtClean="0"/>
              <a:t> </a:t>
            </a:r>
            <a:r>
              <a:rPr lang="cs-CZ" sz="3600" b="1" baseline="0" dirty="0" smtClean="0"/>
              <a:t>vlastence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4221088"/>
            <a:ext cx="881504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(Vzpomínáš na vlastence Karla Havlíčka </a:t>
            </a:r>
            <a:r>
              <a:rPr lang="cs-CZ" sz="3200" dirty="0"/>
              <a:t>B</a:t>
            </a:r>
            <a:r>
              <a:rPr lang="cs-CZ" sz="3200" dirty="0" smtClean="0"/>
              <a:t>orovského?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Jak rozumíš tomuto jeho epigramu?</a:t>
            </a:r>
          </a:p>
          <a:p>
            <a:r>
              <a:rPr lang="cs-CZ" sz="3200" b="1" i="1" dirty="0"/>
              <a:t> Nechoď, Vašku, s pány na </a:t>
            </a:r>
            <a:r>
              <a:rPr lang="cs-CZ" sz="3200" b="1" i="1" dirty="0" smtClean="0"/>
              <a:t>led,mnohý </a:t>
            </a:r>
            <a:r>
              <a:rPr lang="cs-CZ" sz="3200" b="1" i="1" dirty="0"/>
              <a:t>příklad známe,</a:t>
            </a:r>
            <a:r>
              <a:rPr lang="cs-CZ" sz="3200" b="1" i="1" dirty="0" smtClean="0"/>
              <a:t/>
            </a:r>
            <a:br>
              <a:rPr lang="cs-CZ" sz="3200" b="1" i="1" dirty="0" smtClean="0"/>
            </a:br>
            <a:r>
              <a:rPr lang="cs-CZ" sz="3200" b="1" i="1" dirty="0"/>
              <a:t>že pán sklouzne a sedlák </a:t>
            </a:r>
            <a:r>
              <a:rPr lang="cs-CZ" sz="3200" b="1" i="1" dirty="0" smtClean="0"/>
              <a:t>si</a:t>
            </a:r>
            <a:r>
              <a:rPr lang="cs-CZ" sz="3200" b="1" i="1" dirty="0"/>
              <a:t> </a:t>
            </a:r>
            <a:r>
              <a:rPr lang="cs-CZ" sz="3200" b="1" i="1" dirty="0" smtClean="0"/>
              <a:t>za </a:t>
            </a:r>
            <a:r>
              <a:rPr lang="cs-CZ" sz="3200" b="1" i="1" dirty="0"/>
              <a:t>něj nohu zláme.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b="1" i="1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144000" y="1052736"/>
            <a:ext cx="6944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68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16281E-7 L -0.32674 -0.01041 " pathEditMode="relative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260648"/>
            <a:ext cx="457200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baseline="0" dirty="0" smtClean="0"/>
              <a:t>(Velice pronásledovaný byl Karel Havlíček Borovský. Bojoval svým dílem proti Rakousku, proto ho poslali do vyhnanství do Brixenu. Zpět se vrátil vyčerpaný po 3 letech a brzy zemřel.Lidé se báli jít na jeho pohřeb. Božena Němcová položila na jeho rakev trnovou korunu.)</a:t>
            </a:r>
            <a:endParaRPr lang="cs-CZ" sz="3200" dirty="0"/>
          </a:p>
        </p:txBody>
      </p:sp>
      <p:pic>
        <p:nvPicPr>
          <p:cNvPr id="29698" name="Picture 2" descr="Soubor:Borova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32656"/>
            <a:ext cx="4286250" cy="57150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60824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po 10 letech vládnutí odvolal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6012160" y="692696"/>
            <a:ext cx="10759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císař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0" y="2132856"/>
            <a:ext cx="52966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Maďarsku dal částečnou 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132856"/>
            <a:ext cx="27346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samostatnost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0" y="2996952"/>
            <a:ext cx="40043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vzniklo </a:t>
            </a:r>
            <a:r>
              <a:rPr lang="cs-CZ" sz="3600" b="1" u="sng" baseline="0" dirty="0" smtClean="0"/>
              <a:t>Rakousko-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067944" y="2996952"/>
            <a:ext cx="17479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baseline="0" dirty="0" smtClean="0"/>
              <a:t>Uhersko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0" y="4221088"/>
            <a:ext cx="4572000" cy="206210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i="1" baseline="0" dirty="0" smtClean="0"/>
              <a:t>(Co asi měly oba státy společné? Odpověď najdeš pod obrázkem vlajky Rakouska - Uherska.)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51520" y="1268760"/>
            <a:ext cx="27270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absolutismus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400506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panovníka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4581128"/>
            <a:ext cx="1359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finance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5157192"/>
            <a:ext cx="1460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armádu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5805264"/>
            <a:ext cx="31093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ahraniční politiku</a:t>
            </a:r>
            <a:endParaRPr lang="cs-CZ" sz="3200" dirty="0"/>
          </a:p>
        </p:txBody>
      </p:sp>
      <p:pic>
        <p:nvPicPr>
          <p:cNvPr id="31746" name="Picture 2" descr="Soubor:Flag of Austria-Hungary 1869-1918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7497" y="3833664"/>
            <a:ext cx="4536503" cy="302433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7" name="TextovéPole 16"/>
          <p:cNvSpPr txBox="1"/>
          <p:nvPr/>
        </p:nvSpPr>
        <p:spPr>
          <a:xfrm>
            <a:off x="0" y="6211669"/>
            <a:ext cx="4360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státy měly společné</a:t>
            </a:r>
            <a:r>
              <a:rPr lang="cs-CZ" sz="3600" dirty="0" smtClean="0"/>
              <a:t>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decel="100000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31476 " pathEditMode="relative" ptsTypes="A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8" grpId="1"/>
      <p:bldP spid="17" grpId="0"/>
      <p:bldP spid="1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Austro-Hungarian Monarchy (1914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268760"/>
            <a:ext cx="4896544" cy="4961831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51520" y="692696"/>
            <a:ext cx="48722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české požadavky byly 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076056" y="692696"/>
            <a:ext cx="22333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odmítnuty!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79512" y="1484784"/>
            <a:ext cx="41636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české země zůstaly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355976" y="1484784"/>
            <a:ext cx="37924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baseline="0" dirty="0" smtClean="0"/>
              <a:t> </a:t>
            </a:r>
            <a:r>
              <a:rPr lang="cs-CZ" sz="3600" b="1" baseline="0" dirty="0" smtClean="0"/>
              <a:t>součástí Rakouska</a:t>
            </a:r>
            <a:endParaRPr lang="cs-CZ" sz="3600" dirty="0"/>
          </a:p>
        </p:txBody>
      </p:sp>
      <p:pic>
        <p:nvPicPr>
          <p:cNvPr id="32776" name="Picture 8" descr="Soubor:Czech Rep. - Bohemia, Moravia and Silesia II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077072"/>
            <a:ext cx="761318" cy="432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19. 5. 2005 [cit. 2013-08-08].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generator.citace.com/dok/JVg1IvhnUB6ezgOQ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844824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8. 3. 2012 [cit. 2013-08-08]. </a:t>
            </a:r>
            <a:r>
              <a:rPr lang="en-US" dirty="0" err="1"/>
              <a:t>Dostupné</a:t>
            </a:r>
            <a:r>
              <a:rPr lang="en-US" dirty="0"/>
              <a:t> z</a:t>
            </a:r>
            <a:r>
              <a:rPr lang="en-US" dirty="0" smtClean="0"/>
              <a:t>:</a:t>
            </a:r>
            <a:endParaRPr lang="cs-CZ" dirty="0" smtClean="0"/>
          </a:p>
          <a:p>
            <a:r>
              <a:rPr lang="en-US" dirty="0" smtClean="0"/>
              <a:t> </a:t>
            </a:r>
            <a:r>
              <a:rPr lang="en-US" dirty="0">
                <a:hlinkClick r:id="rId3"/>
              </a:rPr>
              <a:t>http://cs.wikipedia.org/wiki/Soubor:Austro-Hungarian_Monarchy_(1914).</a:t>
            </a:r>
            <a:r>
              <a:rPr lang="en-US" dirty="0" smtClean="0">
                <a:hlinkClick r:id="rId3"/>
              </a:rPr>
              <a:t>svg</a:t>
            </a:r>
            <a:r>
              <a:rPr lang="cs-CZ" dirty="0" smtClean="0"/>
              <a:t>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145</TotalTime>
  <Words>340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17</cp:revision>
  <dcterms:created xsi:type="dcterms:W3CDTF">2013-08-08T12:43:57Z</dcterms:created>
  <dcterms:modified xsi:type="dcterms:W3CDTF">2013-10-23T17:28:23Z</dcterms:modified>
</cp:coreProperties>
</file>